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17" r:id="rId5"/>
    <p:sldId id="284" r:id="rId6"/>
    <p:sldId id="259" r:id="rId7"/>
    <p:sldId id="260" r:id="rId8"/>
    <p:sldId id="261" r:id="rId9"/>
    <p:sldId id="285" r:id="rId10"/>
    <p:sldId id="286" r:id="rId11"/>
    <p:sldId id="318" r:id="rId12"/>
    <p:sldId id="262" r:id="rId13"/>
    <p:sldId id="288" r:id="rId14"/>
    <p:sldId id="287" r:id="rId15"/>
    <p:sldId id="263" r:id="rId16"/>
    <p:sldId id="289" r:id="rId17"/>
    <p:sldId id="264" r:id="rId18"/>
    <p:sldId id="279" r:id="rId19"/>
    <p:sldId id="291" r:id="rId20"/>
    <p:sldId id="290" r:id="rId21"/>
    <p:sldId id="265" r:id="rId22"/>
    <p:sldId id="319" r:id="rId23"/>
    <p:sldId id="292" r:id="rId24"/>
    <p:sldId id="266" r:id="rId25"/>
    <p:sldId id="267" r:id="rId26"/>
    <p:sldId id="293" r:id="rId27"/>
    <p:sldId id="295" r:id="rId28"/>
    <p:sldId id="294" r:id="rId29"/>
    <p:sldId id="268" r:id="rId30"/>
    <p:sldId id="269" r:id="rId31"/>
    <p:sldId id="280" r:id="rId32"/>
    <p:sldId id="296" r:id="rId33"/>
    <p:sldId id="320" r:id="rId34"/>
    <p:sldId id="270" r:id="rId35"/>
    <p:sldId id="304" r:id="rId36"/>
    <p:sldId id="301" r:id="rId37"/>
    <p:sldId id="302" r:id="rId38"/>
    <p:sldId id="305" r:id="rId39"/>
    <p:sldId id="306" r:id="rId40"/>
    <p:sldId id="307" r:id="rId41"/>
    <p:sldId id="308" r:id="rId42"/>
    <p:sldId id="309" r:id="rId43"/>
    <p:sldId id="271" r:id="rId44"/>
    <p:sldId id="281" r:id="rId45"/>
    <p:sldId id="297" r:id="rId46"/>
    <p:sldId id="300" r:id="rId47"/>
    <p:sldId id="299" r:id="rId48"/>
    <p:sldId id="298" r:id="rId49"/>
    <p:sldId id="272" r:id="rId50"/>
    <p:sldId id="310" r:id="rId51"/>
    <p:sldId id="311" r:id="rId52"/>
    <p:sldId id="273" r:id="rId53"/>
    <p:sldId id="274" r:id="rId54"/>
    <p:sldId id="312" r:id="rId55"/>
    <p:sldId id="275" r:id="rId56"/>
    <p:sldId id="282" r:id="rId57"/>
    <p:sldId id="314" r:id="rId58"/>
    <p:sldId id="315" r:id="rId59"/>
    <p:sldId id="276" r:id="rId60"/>
    <p:sldId id="277" r:id="rId61"/>
    <p:sldId id="316" r:id="rId62"/>
    <p:sldId id="321" r:id="rId63"/>
    <p:sldId id="322" r:id="rId64"/>
    <p:sldId id="278" r:id="rId65"/>
    <p:sldId id="283"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48" d="100"/>
          <a:sy n="48"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4/27/2018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4/27/2018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4/27/2018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americainclass.org/sources/becomingmodern/machine/text5/colcommentaryradio.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lsrhs.net/departments/history/ShenM/Site/20th_classwork,_handouts_files/Criticism%20of%20the%20New%20Deal%202011-%2020th%20notes%20handout.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civics.sites.unc.edu/files/2012/04/EleanorRoosevelt.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1920’s and 1930’s</a:t>
            </a:r>
            <a:endParaRPr lang="en-US" dirty="0"/>
          </a:p>
        </p:txBody>
      </p:sp>
      <p:sp>
        <p:nvSpPr>
          <p:cNvPr id="3" name="Subtitle 2"/>
          <p:cNvSpPr>
            <a:spLocks noGrp="1"/>
          </p:cNvSpPr>
          <p:nvPr>
            <p:ph type="subTitle" idx="1"/>
          </p:nvPr>
        </p:nvSpPr>
        <p:spPr/>
        <p:txBody>
          <a:bodyPr/>
          <a:lstStyle/>
          <a:p>
            <a:r>
              <a:rPr lang="en-US" dirty="0" smtClean="0"/>
              <a:t>Paulding County: U.S. History</a:t>
            </a:r>
            <a:endParaRPr lang="en-US" dirty="0"/>
          </a:p>
        </p:txBody>
      </p:sp>
    </p:spTree>
    <p:extLst>
      <p:ext uri="{BB962C8B-B14F-4D97-AF65-F5344CB8AC3E}">
        <p14:creationId xmlns:p14="http://schemas.microsoft.com/office/powerpoint/2010/main" val="154092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06253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676656"/>
          </a:xfrm>
        </p:spPr>
        <p:txBody>
          <a:bodyPr>
            <a:normAutofit fontScale="90000"/>
          </a:bodyPr>
          <a:lstStyle/>
          <a:p>
            <a:pPr algn="ctr"/>
            <a:r>
              <a:rPr lang="en-US" dirty="0" smtClean="0"/>
              <a:t>Document Analysis </a:t>
            </a:r>
            <a:endParaRPr lang="en-US" dirty="0"/>
          </a:p>
        </p:txBody>
      </p:sp>
      <p:sp>
        <p:nvSpPr>
          <p:cNvPr id="3" name="Content Placeholder 2"/>
          <p:cNvSpPr>
            <a:spLocks noGrp="1"/>
          </p:cNvSpPr>
          <p:nvPr>
            <p:ph idx="1"/>
          </p:nvPr>
        </p:nvSpPr>
        <p:spPr>
          <a:xfrm>
            <a:off x="786384" y="1097280"/>
            <a:ext cx="11247120" cy="5468112"/>
          </a:xfrm>
        </p:spPr>
        <p:txBody>
          <a:bodyPr>
            <a:noAutofit/>
          </a:bodyPr>
          <a:lstStyle/>
          <a:p>
            <a:pPr marL="0" indent="0" algn="ctr">
              <a:buNone/>
            </a:pPr>
            <a:r>
              <a:rPr lang="en-US" sz="2400" dirty="0"/>
              <a:t>CREED OF KLANSWOMEN </a:t>
            </a:r>
          </a:p>
          <a:p>
            <a:pPr marL="0" indent="0">
              <a:buNone/>
            </a:pPr>
            <a:r>
              <a:rPr lang="en-US" sz="2400" dirty="0"/>
              <a:t>America for Americans, As Interpreted by the Women of the </a:t>
            </a:r>
            <a:r>
              <a:rPr lang="en-US" sz="2400" dirty="0" smtClean="0"/>
              <a:t>KKK </a:t>
            </a:r>
            <a:r>
              <a:rPr lang="en-US" sz="2400" dirty="0"/>
              <a:t>Little Rock, Arkansas , 19</a:t>
            </a:r>
            <a:r>
              <a:rPr lang="en-US" sz="2400" dirty="0" smtClean="0"/>
              <a:t>—</a:t>
            </a:r>
            <a:endParaRPr lang="en-US" sz="2400" dirty="0"/>
          </a:p>
          <a:p>
            <a:pPr marL="0" indent="0">
              <a:buNone/>
            </a:pPr>
            <a:r>
              <a:rPr lang="en-US" sz="2400" b="1" dirty="0"/>
              <a:t>WE BELIEVE</a:t>
            </a:r>
            <a:r>
              <a:rPr lang="en-US" sz="2400" dirty="0"/>
              <a:t> in the fatherhood of God, the brotherhood of Jesus Christ, and the eternal tenets of the Christian religion as practiced by enlightened Protestant churches…</a:t>
            </a:r>
          </a:p>
          <a:p>
            <a:pPr marL="0" indent="0">
              <a:buNone/>
            </a:pPr>
            <a:r>
              <a:rPr lang="en-US" sz="2400" b="1" dirty="0" smtClean="0"/>
              <a:t>WE </a:t>
            </a:r>
            <a:r>
              <a:rPr lang="en-US" sz="2400" b="1" dirty="0"/>
              <a:t>BELIEVE</a:t>
            </a:r>
            <a:r>
              <a:rPr lang="en-US" sz="2400" dirty="0"/>
              <a:t> that the current of pure American blood must be kept uncontaminated by mongrel strains and protected from racial pollution…</a:t>
            </a:r>
          </a:p>
          <a:p>
            <a:pPr marL="0" indent="0">
              <a:buNone/>
            </a:pPr>
            <a:r>
              <a:rPr lang="en-US" sz="2400" b="1" dirty="0" smtClean="0"/>
              <a:t>WE </a:t>
            </a:r>
            <a:r>
              <a:rPr lang="en-US" sz="2400" b="1" dirty="0"/>
              <a:t>BELIEVE</a:t>
            </a:r>
            <a:r>
              <a:rPr lang="en-US" sz="2400" dirty="0"/>
              <a:t> that the perpetuity of our nation rests upon the solidarity and purity of our native-born, white, Gentile, Protestant men and women…</a:t>
            </a:r>
          </a:p>
          <a:p>
            <a:pPr marL="0" indent="0">
              <a:buNone/>
            </a:pPr>
            <a:r>
              <a:rPr lang="en-US" sz="2400" b="1" dirty="0"/>
              <a:t>WE BELIEVE</a:t>
            </a:r>
            <a:r>
              <a:rPr lang="en-US" sz="2400" dirty="0"/>
              <a:t> that under God, the Women of the Ku Klux Klan is a militant body of American </a:t>
            </a:r>
            <a:r>
              <a:rPr lang="en-US" sz="2400" dirty="0" smtClean="0"/>
              <a:t>free-women……</a:t>
            </a:r>
            <a:endParaRPr lang="en-US" sz="2400" dirty="0"/>
          </a:p>
        </p:txBody>
      </p:sp>
    </p:spTree>
    <p:extLst>
      <p:ext uri="{BB962C8B-B14F-4D97-AF65-F5344CB8AC3E}">
        <p14:creationId xmlns:p14="http://schemas.microsoft.com/office/powerpoint/2010/main" val="58499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Red Scare (SSUSH16a)</a:t>
            </a:r>
            <a:endParaRPr lang="en-US" dirty="0"/>
          </a:p>
        </p:txBody>
      </p:sp>
      <p:sp>
        <p:nvSpPr>
          <p:cNvPr id="3" name="Content Placeholder 2"/>
          <p:cNvSpPr>
            <a:spLocks noGrp="1"/>
          </p:cNvSpPr>
          <p:nvPr>
            <p:ph idx="1"/>
          </p:nvPr>
        </p:nvSpPr>
        <p:spPr/>
        <p:txBody>
          <a:bodyPr/>
          <a:lstStyle/>
          <a:p>
            <a:pPr lvl="0"/>
            <a:r>
              <a:rPr lang="en-US" sz="2800" dirty="0"/>
              <a:t>Results of Nativism</a:t>
            </a:r>
          </a:p>
          <a:p>
            <a:pPr lvl="1"/>
            <a:r>
              <a:rPr lang="en-US" sz="2800" dirty="0"/>
              <a:t>Return of the Ku Klux Klan (Not just the South)</a:t>
            </a:r>
          </a:p>
          <a:p>
            <a:pPr lvl="1"/>
            <a:r>
              <a:rPr lang="en-US" sz="2800" dirty="0"/>
              <a:t>New restriction on immigrants (low the number of immigrants) Anti-immigrant</a:t>
            </a:r>
          </a:p>
          <a:p>
            <a:endParaRPr lang="en-US" dirty="0"/>
          </a:p>
        </p:txBody>
      </p:sp>
    </p:spTree>
    <p:extLst>
      <p:ext uri="{BB962C8B-B14F-4D97-AF65-F5344CB8AC3E}">
        <p14:creationId xmlns:p14="http://schemas.microsoft.com/office/powerpoint/2010/main" val="375173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7162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035" y="164592"/>
            <a:ext cx="5806965" cy="6693408"/>
          </a:xfrm>
          <a:prstGeom prst="rect">
            <a:avLst/>
          </a:prstGeom>
        </p:spPr>
      </p:pic>
    </p:spTree>
    <p:extLst>
      <p:ext uri="{BB962C8B-B14F-4D97-AF65-F5344CB8AC3E}">
        <p14:creationId xmlns:p14="http://schemas.microsoft.com/office/powerpoint/2010/main" val="216520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2532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Impact of the Eighteenth Amendment (SSUSH16b</a:t>
            </a:r>
            <a:r>
              <a:rPr lang="en-US" b="1" dirty="0" smtClean="0"/>
              <a:t>)</a:t>
            </a:r>
            <a:endParaRPr lang="en-US" dirty="0"/>
          </a:p>
        </p:txBody>
      </p:sp>
      <p:sp>
        <p:nvSpPr>
          <p:cNvPr id="3" name="Content Placeholder 2"/>
          <p:cNvSpPr>
            <a:spLocks noGrp="1"/>
          </p:cNvSpPr>
          <p:nvPr>
            <p:ph idx="1"/>
          </p:nvPr>
        </p:nvSpPr>
        <p:spPr/>
        <p:txBody>
          <a:bodyPr>
            <a:normAutofit lnSpcReduction="10000"/>
          </a:bodyPr>
          <a:lstStyle/>
          <a:p>
            <a:pPr lvl="0"/>
            <a:r>
              <a:rPr lang="en-US" sz="2800" dirty="0"/>
              <a:t>Reason: Americans’ anti-German feelings led to a campaign to outlaw beer and other alcoholic beverages. </a:t>
            </a:r>
          </a:p>
          <a:p>
            <a:pPr lvl="0"/>
            <a:r>
              <a:rPr lang="en-US" sz="2800" dirty="0"/>
              <a:t>Result: 18</a:t>
            </a:r>
            <a:r>
              <a:rPr lang="en-US" sz="2800" baseline="30000" dirty="0"/>
              <a:t>th</a:t>
            </a:r>
            <a:r>
              <a:rPr lang="en-US" sz="2800" dirty="0"/>
              <a:t> Amendment (Prohibition) which prohibited “the manufacture, sale, or transportation of intoxicating liquors.”</a:t>
            </a:r>
          </a:p>
          <a:p>
            <a:pPr lvl="0"/>
            <a:r>
              <a:rPr lang="en-US" sz="2800" dirty="0"/>
              <a:t>Prohibition proved difficult to enforce and it led to an increase in crime and other social problems–to the contrary, it led to a rise in organized crime</a:t>
            </a:r>
          </a:p>
          <a:p>
            <a:endParaRPr lang="en-US" dirty="0"/>
          </a:p>
        </p:txBody>
      </p:sp>
    </p:spTree>
    <p:extLst>
      <p:ext uri="{BB962C8B-B14F-4D97-AF65-F5344CB8AC3E}">
        <p14:creationId xmlns:p14="http://schemas.microsoft.com/office/powerpoint/2010/main" val="121235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84170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Impact of the Nineteenth Amendment (SSUSH16b</a:t>
            </a:r>
            <a:r>
              <a:rPr lang="en-US" b="1" dirty="0" smtClean="0"/>
              <a:t>)</a:t>
            </a:r>
            <a:endParaRPr lang="en-US" dirty="0"/>
          </a:p>
        </p:txBody>
      </p:sp>
      <p:sp>
        <p:nvSpPr>
          <p:cNvPr id="3" name="Content Placeholder 2"/>
          <p:cNvSpPr>
            <a:spLocks noGrp="1"/>
          </p:cNvSpPr>
          <p:nvPr>
            <p:ph idx="1"/>
          </p:nvPr>
        </p:nvSpPr>
        <p:spPr/>
        <p:txBody>
          <a:bodyPr/>
          <a:lstStyle/>
          <a:p>
            <a:r>
              <a:rPr lang="en-US" sz="2800" dirty="0"/>
              <a:t>Reason: Women had supported their country during WWI by taking jobs in factories.</a:t>
            </a:r>
          </a:p>
          <a:p>
            <a:r>
              <a:rPr lang="en-US" sz="2800" dirty="0"/>
              <a:t>Result: </a:t>
            </a:r>
            <a:r>
              <a:rPr lang="en-US" sz="2800" b="1" dirty="0"/>
              <a:t>19</a:t>
            </a:r>
            <a:r>
              <a:rPr lang="en-US" sz="2800" b="1" baseline="30000" dirty="0"/>
              <a:t>th</a:t>
            </a:r>
            <a:r>
              <a:rPr lang="en-US" sz="2800" b="1" dirty="0"/>
              <a:t> Amendment</a:t>
            </a:r>
            <a:r>
              <a:rPr lang="en-US" sz="2800" dirty="0"/>
              <a:t> gave women the right to vote.</a:t>
            </a:r>
          </a:p>
          <a:p>
            <a:r>
              <a:rPr lang="en-US" sz="2800" dirty="0"/>
              <a:t>Women also wanted income equality</a:t>
            </a:r>
          </a:p>
          <a:p>
            <a:endParaRPr lang="en-US" dirty="0"/>
          </a:p>
        </p:txBody>
      </p:sp>
    </p:spTree>
    <p:extLst>
      <p:ext uri="{BB962C8B-B14F-4D97-AF65-F5344CB8AC3E}">
        <p14:creationId xmlns:p14="http://schemas.microsoft.com/office/powerpoint/2010/main" val="331742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0717"/>
            <a:ext cx="9601200" cy="1277007"/>
          </a:xfrm>
        </p:spPr>
        <p:txBody>
          <a:bodyPr/>
          <a:lstStyle/>
          <a:p>
            <a:r>
              <a:rPr lang="en-US" dirty="0" smtClean="0"/>
              <a:t>Review Questions</a:t>
            </a:r>
            <a:endParaRPr lang="en-US" dirty="0"/>
          </a:p>
        </p:txBody>
      </p:sp>
      <p:sp>
        <p:nvSpPr>
          <p:cNvPr id="3" name="Content Placeholder 2"/>
          <p:cNvSpPr>
            <a:spLocks noGrp="1"/>
          </p:cNvSpPr>
          <p:nvPr>
            <p:ph idx="1"/>
          </p:nvPr>
        </p:nvSpPr>
        <p:spPr>
          <a:xfrm>
            <a:off x="1371600" y="1954924"/>
            <a:ext cx="9601200" cy="4650828"/>
          </a:xfrm>
        </p:spPr>
        <p:txBody>
          <a:bodyPr/>
          <a:lstStyle/>
          <a:p>
            <a:pPr marL="457200" lvl="0" indent="-457200">
              <a:buFont typeface="+mj-lt"/>
              <a:buAutoNum type="arabicPeriod"/>
            </a:pPr>
            <a:r>
              <a:rPr lang="en-US" sz="2800" dirty="0" smtClean="0"/>
              <a:t> Define</a:t>
            </a:r>
            <a:r>
              <a:rPr lang="en-US" sz="2800" dirty="0"/>
              <a:t>: Communism</a:t>
            </a:r>
          </a:p>
          <a:p>
            <a:pPr marL="457200" lvl="0" indent="-457200">
              <a:buFont typeface="+mj-lt"/>
              <a:buAutoNum type="arabicPeriod"/>
            </a:pPr>
            <a:r>
              <a:rPr lang="en-US" sz="2800" dirty="0"/>
              <a:t> Define: Socialism</a:t>
            </a:r>
          </a:p>
          <a:p>
            <a:pPr marL="457200" lvl="0" indent="-457200">
              <a:buFont typeface="+mj-lt"/>
              <a:buAutoNum type="arabicPeriod"/>
            </a:pPr>
            <a:r>
              <a:rPr lang="en-US" sz="2800" dirty="0"/>
              <a:t> What was the significance of the Red Scare?</a:t>
            </a:r>
          </a:p>
          <a:p>
            <a:pPr marL="457200" lvl="0" indent="-457200">
              <a:buFont typeface="+mj-lt"/>
              <a:buAutoNum type="arabicPeriod"/>
            </a:pPr>
            <a:r>
              <a:rPr lang="en-US" sz="2800" dirty="0"/>
              <a:t> How did the Red Scare impact immigration?</a:t>
            </a:r>
          </a:p>
          <a:p>
            <a:pPr marL="457200" lvl="0" indent="-457200">
              <a:buFont typeface="+mj-lt"/>
              <a:buAutoNum type="arabicPeriod"/>
            </a:pPr>
            <a:r>
              <a:rPr lang="en-US" sz="2800" dirty="0"/>
              <a:t> What was the purpose of the 18</a:t>
            </a:r>
            <a:r>
              <a:rPr lang="en-US" sz="2800" baseline="30000" dirty="0"/>
              <a:t>th</a:t>
            </a:r>
            <a:r>
              <a:rPr lang="en-US" sz="2800" dirty="0"/>
              <a:t> Amendment?</a:t>
            </a:r>
          </a:p>
          <a:p>
            <a:pPr marL="457200" lvl="0" indent="-457200">
              <a:buFont typeface="+mj-lt"/>
              <a:buAutoNum type="arabicPeriod"/>
            </a:pPr>
            <a:r>
              <a:rPr lang="en-US" sz="2800" dirty="0"/>
              <a:t> What was the negative result of the 18</a:t>
            </a:r>
            <a:r>
              <a:rPr lang="en-US" sz="2800" baseline="30000" dirty="0"/>
              <a:t>th</a:t>
            </a:r>
            <a:r>
              <a:rPr lang="en-US" sz="2800" dirty="0"/>
              <a:t> Amendment?</a:t>
            </a:r>
          </a:p>
          <a:p>
            <a:pPr marL="457200" lvl="0" indent="-457200">
              <a:buFont typeface="+mj-lt"/>
              <a:buAutoNum type="arabicPeriod"/>
            </a:pPr>
            <a:r>
              <a:rPr lang="en-US" sz="2800" dirty="0"/>
              <a:t> What was the purpose of the 19</a:t>
            </a:r>
            <a:r>
              <a:rPr lang="en-US" sz="2800" baseline="30000" dirty="0"/>
              <a:t>th</a:t>
            </a:r>
            <a:r>
              <a:rPr lang="en-US" sz="2800" dirty="0"/>
              <a:t> Amendment?</a:t>
            </a:r>
          </a:p>
          <a:p>
            <a:endParaRPr lang="en-US" dirty="0"/>
          </a:p>
        </p:txBody>
      </p:sp>
    </p:spTree>
    <p:extLst>
      <p:ext uri="{BB962C8B-B14F-4D97-AF65-F5344CB8AC3E}">
        <p14:creationId xmlns:p14="http://schemas.microsoft.com/office/powerpoint/2010/main" val="326377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15959" y="0"/>
            <a:ext cx="5376041"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815959" cy="6858000"/>
          </a:xfrm>
          <a:prstGeom prst="rect">
            <a:avLst/>
          </a:prstGeom>
        </p:spPr>
      </p:pic>
    </p:spTree>
    <p:extLst>
      <p:ext uri="{BB962C8B-B14F-4D97-AF65-F5344CB8AC3E}">
        <p14:creationId xmlns:p14="http://schemas.microsoft.com/office/powerpoint/2010/main" val="282384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dirty="0"/>
              <a:t>SSUSH16 Investigate how political, economic, and cultural developments after </a:t>
            </a:r>
            <a:r>
              <a:rPr lang="en-US" dirty="0" smtClean="0"/>
              <a:t>WW </a:t>
            </a:r>
            <a:r>
              <a:rPr lang="en-US" dirty="0"/>
              <a:t>I led to a shared national identity. </a:t>
            </a:r>
            <a:endParaRPr lang="en-US" dirty="0" smtClean="0"/>
          </a:p>
          <a:p>
            <a:r>
              <a:rPr lang="en-US" dirty="0"/>
              <a:t>SSUSH17 Analyze the causes and consequences of the Great Depression. </a:t>
            </a:r>
            <a:endParaRPr lang="en-US" dirty="0" smtClean="0"/>
          </a:p>
          <a:p>
            <a:r>
              <a:rPr lang="en-US" dirty="0"/>
              <a:t>SSUSH18 Evaluate Franklin D. Roosevelt’s New Deal as a response to the Great Depression and compare how governmental programs aided those in need. </a:t>
            </a:r>
          </a:p>
        </p:txBody>
      </p:sp>
    </p:spTree>
    <p:extLst>
      <p:ext uri="{BB962C8B-B14F-4D97-AF65-F5344CB8AC3E}">
        <p14:creationId xmlns:p14="http://schemas.microsoft.com/office/powerpoint/2010/main" val="387232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8124" y="0"/>
            <a:ext cx="7493876" cy="6858000"/>
          </a:xfr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4698124" cy="6858000"/>
          </a:xfrm>
          <a:prstGeom prst="rect">
            <a:avLst/>
          </a:prstGeom>
        </p:spPr>
      </p:pic>
    </p:spTree>
    <p:extLst>
      <p:ext uri="{BB962C8B-B14F-4D97-AF65-F5344CB8AC3E}">
        <p14:creationId xmlns:p14="http://schemas.microsoft.com/office/powerpoint/2010/main" val="321040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Henry Ford and the Automobile (SSUSH16c</a:t>
            </a:r>
            <a:r>
              <a:rPr lang="en-US" b="1" dirty="0" smtClean="0"/>
              <a:t>)</a:t>
            </a:r>
            <a:endParaRPr lang="en-US" dirty="0"/>
          </a:p>
        </p:txBody>
      </p:sp>
      <p:sp>
        <p:nvSpPr>
          <p:cNvPr id="3" name="Content Placeholder 2"/>
          <p:cNvSpPr>
            <a:spLocks noGrp="1"/>
          </p:cNvSpPr>
          <p:nvPr>
            <p:ph idx="1"/>
          </p:nvPr>
        </p:nvSpPr>
        <p:spPr>
          <a:xfrm>
            <a:off x="1371600" y="2286000"/>
            <a:ext cx="9601200" cy="4445876"/>
          </a:xfrm>
        </p:spPr>
        <p:txBody>
          <a:bodyPr>
            <a:normAutofit lnSpcReduction="10000"/>
          </a:bodyPr>
          <a:lstStyle/>
          <a:p>
            <a:r>
              <a:rPr lang="en-US" sz="2800" b="1" dirty="0"/>
              <a:t>Advertising</a:t>
            </a:r>
            <a:r>
              <a:rPr lang="en-US" sz="2800" dirty="0"/>
              <a:t> of cars and new household appliances was largely through nationwide campaigns on the radio, in magazines, and at the movies. </a:t>
            </a:r>
          </a:p>
          <a:p>
            <a:r>
              <a:rPr lang="en-US" sz="2800" dirty="0"/>
              <a:t>People began to see themselves as "needing" certain items of convenience rather than simply "wanting" them.</a:t>
            </a:r>
          </a:p>
          <a:p>
            <a:r>
              <a:rPr lang="en-US" sz="2800" b="1" dirty="0"/>
              <a:t>Henry Ford</a:t>
            </a:r>
            <a:r>
              <a:rPr lang="en-US" sz="2800" dirty="0"/>
              <a:t> develops the </a:t>
            </a:r>
            <a:r>
              <a:rPr lang="en-US" sz="2800" b="1" dirty="0"/>
              <a:t>assembly line</a:t>
            </a:r>
            <a:r>
              <a:rPr lang="en-US" sz="2800" dirty="0"/>
              <a:t> which lead to the mass production of cars</a:t>
            </a:r>
          </a:p>
          <a:p>
            <a:r>
              <a:rPr lang="en-US" sz="2800" dirty="0"/>
              <a:t>The </a:t>
            </a:r>
            <a:r>
              <a:rPr lang="en-US" sz="2800" b="1" dirty="0"/>
              <a:t>mass production</a:t>
            </a:r>
            <a:r>
              <a:rPr lang="en-US" sz="2800" dirty="0"/>
              <a:t> of cars helped lower the price of cars (everyone wants a car)</a:t>
            </a:r>
          </a:p>
          <a:p>
            <a:endParaRPr lang="en-US" dirty="0"/>
          </a:p>
        </p:txBody>
      </p:sp>
    </p:spTree>
    <p:extLst>
      <p:ext uri="{BB962C8B-B14F-4D97-AF65-F5344CB8AC3E}">
        <p14:creationId xmlns:p14="http://schemas.microsoft.com/office/powerpoint/2010/main" val="318232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841248"/>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841248" y="841248"/>
            <a:ext cx="11137392" cy="5852160"/>
          </a:xfrm>
        </p:spPr>
        <p:txBody>
          <a:bodyPr>
            <a:noAutofit/>
          </a:bodyPr>
          <a:lstStyle/>
          <a:p>
            <a:pPr marL="0" indent="0" algn="ctr">
              <a:buNone/>
            </a:pPr>
            <a:r>
              <a:rPr lang="en-US" sz="2400" dirty="0"/>
              <a:t>Just set your </a:t>
            </a:r>
            <a:r>
              <a:rPr lang="en-US" sz="2400" dirty="0" smtClean="0"/>
              <a:t>dial, And </a:t>
            </a:r>
            <a:r>
              <a:rPr lang="en-US" sz="2400" dirty="0"/>
              <a:t>stay a </a:t>
            </a:r>
            <a:r>
              <a:rPr lang="en-US" sz="2400" dirty="0" smtClean="0"/>
              <a:t>while, With </a:t>
            </a:r>
            <a:r>
              <a:rPr lang="en-US" sz="2400" dirty="0"/>
              <a:t>W-X-Y-Z.</a:t>
            </a:r>
          </a:p>
          <a:p>
            <a:pPr marL="0" indent="0">
              <a:buNone/>
            </a:pPr>
            <a:r>
              <a:rPr lang="en-US" sz="2400" dirty="0"/>
              <a:t>There it is, up in the air, absolutely free, waiting for you to pull it down with the aid of electricity. Opera and symphonic music, jazz, twenty minutes of good reading, how to cook by Aunty Jane, tales for the kiddies and prayers set to music, even “Now I lay me down to sleep”; sermons and exhortations not to drink, gamble, and blaspheme, with music by the white-robed choir; advice on how to spread your income by investment brokers; advice on how to make your shoes last longer by shoe salesmen; talks by the mayor on civic duty, on “Your Boy” by the master of the Boy Scouts; on the right sort of boys by the head of the Y.M.C.A., and the right sort of girls by the head of the Y.W.C.A.; barn dances, recitals of music schools, whole acts of plays, speeches, speeches, speeches. </a:t>
            </a:r>
          </a:p>
          <a:p>
            <a:pPr marL="0" indent="0">
              <a:buNone/>
            </a:pPr>
            <a:r>
              <a:rPr lang="en-US" sz="2400" dirty="0" smtClean="0"/>
              <a:t>Source</a:t>
            </a:r>
            <a:r>
              <a:rPr lang="en-US" sz="2400" dirty="0"/>
              <a:t>: Harry Hansen “Some Meditations on the Radio” The Nation, March 25, 1925, Retrieved from </a:t>
            </a:r>
            <a:r>
              <a:rPr lang="en-US" sz="2400" u="sng" dirty="0">
                <a:hlinkClick r:id="rId2"/>
              </a:rPr>
              <a:t>http://</a:t>
            </a:r>
            <a:r>
              <a:rPr lang="en-US" sz="2400" u="sng" dirty="0" smtClean="0">
                <a:hlinkClick r:id="rId2"/>
              </a:rPr>
              <a:t>americainclass.org/sources/becomingmodern/machine/text5/colcommentaryradio.pdf</a:t>
            </a:r>
            <a:endParaRPr lang="en-US" sz="2400" dirty="0"/>
          </a:p>
        </p:txBody>
      </p:sp>
    </p:spTree>
    <p:extLst>
      <p:ext uri="{BB962C8B-B14F-4D97-AF65-F5344CB8AC3E}">
        <p14:creationId xmlns:p14="http://schemas.microsoft.com/office/powerpoint/2010/main" val="322608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7204841"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4840" y="0"/>
            <a:ext cx="4987160" cy="6858000"/>
          </a:xfrm>
          <a:prstGeom prst="rect">
            <a:avLst/>
          </a:prstGeom>
        </p:spPr>
      </p:pic>
    </p:spTree>
    <p:extLst>
      <p:ext uri="{BB962C8B-B14F-4D97-AF65-F5344CB8AC3E}">
        <p14:creationId xmlns:p14="http://schemas.microsoft.com/office/powerpoint/2010/main" val="377511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Impact of Radio and the Movies on American Culture (SSUSH16d</a:t>
            </a:r>
            <a:r>
              <a:rPr lang="en-US" b="1" dirty="0" smtClean="0"/>
              <a:t>)</a:t>
            </a:r>
            <a:endParaRPr lang="en-US" dirty="0"/>
          </a:p>
        </p:txBody>
      </p:sp>
      <p:sp>
        <p:nvSpPr>
          <p:cNvPr id="3" name="Content Placeholder 2"/>
          <p:cNvSpPr>
            <a:spLocks noGrp="1"/>
          </p:cNvSpPr>
          <p:nvPr>
            <p:ph idx="1"/>
          </p:nvPr>
        </p:nvSpPr>
        <p:spPr>
          <a:xfrm>
            <a:off x="1371600" y="2286000"/>
            <a:ext cx="9601200" cy="4193628"/>
          </a:xfrm>
        </p:spPr>
        <p:txBody>
          <a:bodyPr>
            <a:noAutofit/>
          </a:bodyPr>
          <a:lstStyle/>
          <a:p>
            <a:pPr lvl="0"/>
            <a:r>
              <a:rPr lang="en-US" sz="2800" dirty="0"/>
              <a:t>Long before television, </a:t>
            </a:r>
            <a:r>
              <a:rPr lang="en-US" sz="2800" b="1" dirty="0"/>
              <a:t>radios</a:t>
            </a:r>
            <a:r>
              <a:rPr lang="en-US" sz="2800" dirty="0"/>
              <a:t> became the first source of mass communication and entertainment available to people in their own homes.</a:t>
            </a:r>
          </a:p>
          <a:p>
            <a:pPr lvl="0"/>
            <a:r>
              <a:rPr lang="en-US" sz="2800" dirty="0"/>
              <a:t>Radio united the nation and molded a national culture like never before as people across the country enjoyed the same shows and heard the same news reports.</a:t>
            </a:r>
          </a:p>
          <a:p>
            <a:pPr lvl="0"/>
            <a:r>
              <a:rPr lang="en-US" sz="2800" dirty="0"/>
              <a:t>During this same period, the </a:t>
            </a:r>
            <a:r>
              <a:rPr lang="en-US" sz="2800" b="1" dirty="0"/>
              <a:t>movie</a:t>
            </a:r>
            <a:r>
              <a:rPr lang="en-US" sz="2800" dirty="0"/>
              <a:t> industry boomed in the United States. </a:t>
            </a:r>
          </a:p>
        </p:txBody>
      </p:sp>
    </p:spTree>
    <p:extLst>
      <p:ext uri="{BB962C8B-B14F-4D97-AF65-F5344CB8AC3E}">
        <p14:creationId xmlns:p14="http://schemas.microsoft.com/office/powerpoint/2010/main" val="3704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Impact of Radio and the Movies on American Culture (SSUSH16d)</a:t>
            </a:r>
            <a:endParaRPr lang="en-US" dirty="0"/>
          </a:p>
        </p:txBody>
      </p:sp>
      <p:sp>
        <p:nvSpPr>
          <p:cNvPr id="3" name="Content Placeholder 2"/>
          <p:cNvSpPr>
            <a:spLocks noGrp="1"/>
          </p:cNvSpPr>
          <p:nvPr>
            <p:ph idx="1"/>
          </p:nvPr>
        </p:nvSpPr>
        <p:spPr/>
        <p:txBody>
          <a:bodyPr/>
          <a:lstStyle/>
          <a:p>
            <a:pPr lvl="0"/>
            <a:r>
              <a:rPr lang="en-US" sz="2800" dirty="0"/>
              <a:t>First to silent pictures, then to movies with sound (called "talkies"), people flocked to be entertained by the big screen. </a:t>
            </a:r>
          </a:p>
          <a:p>
            <a:pPr lvl="0"/>
            <a:r>
              <a:rPr lang="en-US" sz="2800" dirty="0"/>
              <a:t>The fashions and lifestyles portrayed in the movies helped define a national culture. </a:t>
            </a:r>
          </a:p>
          <a:p>
            <a:endParaRPr lang="en-US" dirty="0"/>
          </a:p>
        </p:txBody>
      </p:sp>
    </p:spTree>
    <p:extLst>
      <p:ext uri="{BB962C8B-B14F-4D97-AF65-F5344CB8AC3E}">
        <p14:creationId xmlns:p14="http://schemas.microsoft.com/office/powerpoint/2010/main" val="377990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6495393"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393" y="0"/>
            <a:ext cx="5696607" cy="6858000"/>
          </a:xfrm>
          <a:prstGeom prst="rect">
            <a:avLst/>
          </a:prstGeom>
        </p:spPr>
      </p:pic>
    </p:spTree>
    <p:extLst>
      <p:ext uri="{BB962C8B-B14F-4D97-AF65-F5344CB8AC3E}">
        <p14:creationId xmlns:p14="http://schemas.microsoft.com/office/powerpoint/2010/main" val="2653380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58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0"/>
            <a:ext cx="5334000" cy="6858000"/>
          </a:xfrm>
          <a:prstGeom prst="rect">
            <a:avLst/>
          </a:prstGeom>
        </p:spPr>
      </p:pic>
    </p:spTree>
    <p:extLst>
      <p:ext uri="{BB962C8B-B14F-4D97-AF65-F5344CB8AC3E}">
        <p14:creationId xmlns:p14="http://schemas.microsoft.com/office/powerpoint/2010/main" val="3711324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5821" y="0"/>
            <a:ext cx="424617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945821" cy="6858000"/>
          </a:xfrm>
          <a:prstGeom prst="rect">
            <a:avLst/>
          </a:prstGeom>
        </p:spPr>
      </p:pic>
    </p:spTree>
    <p:extLst>
      <p:ext uri="{BB962C8B-B14F-4D97-AF65-F5344CB8AC3E}">
        <p14:creationId xmlns:p14="http://schemas.microsoft.com/office/powerpoint/2010/main" val="2927953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Modern Forms of Cultural Expression (SSUSH16e</a:t>
            </a:r>
            <a:r>
              <a:rPr lang="en-US" b="1" dirty="0" smtClean="0"/>
              <a:t>)</a:t>
            </a:r>
            <a:endParaRPr lang="en-US" dirty="0"/>
          </a:p>
        </p:txBody>
      </p:sp>
      <p:sp>
        <p:nvSpPr>
          <p:cNvPr id="3" name="Content Placeholder 2"/>
          <p:cNvSpPr>
            <a:spLocks noGrp="1"/>
          </p:cNvSpPr>
          <p:nvPr>
            <p:ph idx="1"/>
          </p:nvPr>
        </p:nvSpPr>
        <p:spPr>
          <a:xfrm>
            <a:off x="1371600" y="2286000"/>
            <a:ext cx="9601200" cy="4445876"/>
          </a:xfrm>
        </p:spPr>
        <p:txBody>
          <a:bodyPr>
            <a:normAutofit fontScale="92500" lnSpcReduction="10000"/>
          </a:bodyPr>
          <a:lstStyle/>
          <a:p>
            <a:r>
              <a:rPr lang="en-US" sz="2800" b="1" dirty="0" smtClean="0"/>
              <a:t>The </a:t>
            </a:r>
            <a:r>
              <a:rPr lang="en-US" sz="2800" b="1" dirty="0"/>
              <a:t>Harlem Renaissance (SSUSH16e)</a:t>
            </a:r>
            <a:endParaRPr lang="en-US" sz="2800" dirty="0"/>
          </a:p>
          <a:p>
            <a:pPr lvl="1"/>
            <a:r>
              <a:rPr lang="en-US" sz="2800" i="0" dirty="0"/>
              <a:t>Great Migration increased the African American population in Northern cities</a:t>
            </a:r>
          </a:p>
          <a:p>
            <a:pPr lvl="1"/>
            <a:r>
              <a:rPr lang="en-US" sz="2800" b="1" i="0" dirty="0"/>
              <a:t>Harlem Renaissance </a:t>
            </a:r>
            <a:r>
              <a:rPr lang="en-US" sz="2800" i="0" dirty="0"/>
              <a:t>marked the first significant artistic movement coming out of Black culture.</a:t>
            </a:r>
          </a:p>
          <a:p>
            <a:pPr lvl="1"/>
            <a:r>
              <a:rPr lang="en-US" sz="2800" i="0" dirty="0"/>
              <a:t>Harlem Renaissance was a rebirth of African American culture in America. Writing, painting, music, dance and more</a:t>
            </a:r>
          </a:p>
          <a:p>
            <a:pPr lvl="1"/>
            <a:r>
              <a:rPr lang="en-US" sz="2800" b="1" i="0" dirty="0"/>
              <a:t>Langston Hughes:</a:t>
            </a:r>
            <a:r>
              <a:rPr lang="en-US" sz="2800" i="0" dirty="0"/>
              <a:t> Famous poet of the movement, poems had the tempo of jazz or blues, wrote about the working class African Americans.</a:t>
            </a:r>
          </a:p>
          <a:p>
            <a:endParaRPr lang="en-US" dirty="0"/>
          </a:p>
        </p:txBody>
      </p:sp>
    </p:spTree>
    <p:extLst>
      <p:ext uri="{BB962C8B-B14F-4D97-AF65-F5344CB8AC3E}">
        <p14:creationId xmlns:p14="http://schemas.microsoft.com/office/powerpoint/2010/main" val="101906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numCol="3">
            <a:normAutofit fontScale="92500" lnSpcReduction="10000"/>
          </a:bodyPr>
          <a:lstStyle/>
          <a:p>
            <a:pPr lvl="0"/>
            <a:r>
              <a:rPr lang="en-US" dirty="0"/>
              <a:t>The Roaring 1920’s</a:t>
            </a:r>
          </a:p>
          <a:p>
            <a:pPr lvl="0"/>
            <a:r>
              <a:rPr lang="en-US" dirty="0"/>
              <a:t>Communism</a:t>
            </a:r>
          </a:p>
          <a:p>
            <a:pPr lvl="0"/>
            <a:r>
              <a:rPr lang="en-US" dirty="0"/>
              <a:t>Socialism</a:t>
            </a:r>
          </a:p>
          <a:p>
            <a:pPr lvl="0"/>
            <a:r>
              <a:rPr lang="en-US" dirty="0"/>
              <a:t>Red Scare</a:t>
            </a:r>
          </a:p>
          <a:p>
            <a:pPr lvl="0"/>
            <a:r>
              <a:rPr lang="en-US" dirty="0"/>
              <a:t>Eighteenth Amendment</a:t>
            </a:r>
          </a:p>
          <a:p>
            <a:pPr lvl="0"/>
            <a:r>
              <a:rPr lang="en-US" dirty="0"/>
              <a:t>Nineteenth Amendments</a:t>
            </a:r>
          </a:p>
          <a:p>
            <a:pPr lvl="0"/>
            <a:r>
              <a:rPr lang="en-US" dirty="0"/>
              <a:t>Henry Ford </a:t>
            </a:r>
          </a:p>
          <a:p>
            <a:pPr lvl="0"/>
            <a:r>
              <a:rPr lang="en-US" dirty="0"/>
              <a:t>Impact of the Radio and Movie</a:t>
            </a:r>
          </a:p>
          <a:p>
            <a:pPr lvl="0"/>
            <a:r>
              <a:rPr lang="en-US" dirty="0"/>
              <a:t>Jazz</a:t>
            </a:r>
          </a:p>
          <a:p>
            <a:pPr lvl="0"/>
            <a:r>
              <a:rPr lang="en-US" dirty="0"/>
              <a:t>The Harlem Renaissance</a:t>
            </a:r>
          </a:p>
          <a:p>
            <a:pPr lvl="0"/>
            <a:r>
              <a:rPr lang="en-US" dirty="0"/>
              <a:t>Overproduction</a:t>
            </a:r>
          </a:p>
          <a:p>
            <a:pPr lvl="0"/>
            <a:r>
              <a:rPr lang="en-US" dirty="0" err="1"/>
              <a:t>Underconsumption</a:t>
            </a:r>
            <a:endParaRPr lang="en-US" dirty="0"/>
          </a:p>
          <a:p>
            <a:pPr lvl="0"/>
            <a:r>
              <a:rPr lang="en-US" dirty="0"/>
              <a:t>Stock Market Speculation</a:t>
            </a:r>
          </a:p>
          <a:p>
            <a:pPr lvl="0"/>
            <a:r>
              <a:rPr lang="en-US" dirty="0"/>
              <a:t>Stock Market Crash of 1929</a:t>
            </a:r>
          </a:p>
          <a:p>
            <a:pPr lvl="0"/>
            <a:r>
              <a:rPr lang="en-US" dirty="0"/>
              <a:t>The Dustbowl</a:t>
            </a:r>
          </a:p>
          <a:p>
            <a:pPr lvl="0"/>
            <a:r>
              <a:rPr lang="en-US" dirty="0" err="1"/>
              <a:t>Hoovervilles</a:t>
            </a:r>
            <a:endParaRPr lang="en-US" dirty="0"/>
          </a:p>
          <a:p>
            <a:pPr lvl="0"/>
            <a:r>
              <a:rPr lang="en-US" dirty="0"/>
              <a:t>Franklin D. Roosevelt</a:t>
            </a:r>
          </a:p>
          <a:p>
            <a:pPr lvl="0"/>
            <a:r>
              <a:rPr lang="en-US" dirty="0"/>
              <a:t>New Deal Program</a:t>
            </a:r>
          </a:p>
          <a:p>
            <a:pPr lvl="0"/>
            <a:r>
              <a:rPr lang="en-US" dirty="0"/>
              <a:t>Second New Deal</a:t>
            </a:r>
          </a:p>
          <a:p>
            <a:pPr lvl="0"/>
            <a:r>
              <a:rPr lang="en-US" dirty="0"/>
              <a:t>Social Security Act</a:t>
            </a:r>
          </a:p>
          <a:p>
            <a:pPr lvl="0"/>
            <a:r>
              <a:rPr lang="en-US" dirty="0"/>
              <a:t>Huey Long</a:t>
            </a:r>
          </a:p>
          <a:p>
            <a:pPr lvl="0"/>
            <a:r>
              <a:rPr lang="en-US" dirty="0"/>
              <a:t>U.S. Neutrality</a:t>
            </a:r>
          </a:p>
          <a:p>
            <a:pPr lvl="0"/>
            <a:r>
              <a:rPr lang="en-US" dirty="0"/>
              <a:t>Court-Packing Bill</a:t>
            </a:r>
          </a:p>
          <a:p>
            <a:pPr lvl="0"/>
            <a:r>
              <a:rPr lang="en-US" dirty="0"/>
              <a:t>Eleanor Roosevelt</a:t>
            </a:r>
          </a:p>
          <a:p>
            <a:endParaRPr lang="en-US" dirty="0"/>
          </a:p>
        </p:txBody>
      </p:sp>
    </p:spTree>
    <p:extLst>
      <p:ext uri="{BB962C8B-B14F-4D97-AF65-F5344CB8AC3E}">
        <p14:creationId xmlns:p14="http://schemas.microsoft.com/office/powerpoint/2010/main" val="1187263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Modern Forms of Cultural Expression (SSUSH16e)</a:t>
            </a:r>
            <a:endParaRPr lang="en-US" dirty="0"/>
          </a:p>
        </p:txBody>
      </p:sp>
      <p:sp>
        <p:nvSpPr>
          <p:cNvPr id="3" name="Content Placeholder 2"/>
          <p:cNvSpPr>
            <a:spLocks noGrp="1"/>
          </p:cNvSpPr>
          <p:nvPr>
            <p:ph idx="1"/>
          </p:nvPr>
        </p:nvSpPr>
        <p:spPr/>
        <p:txBody>
          <a:bodyPr/>
          <a:lstStyle/>
          <a:p>
            <a:r>
              <a:rPr lang="en-US" sz="2800" b="1" dirty="0"/>
              <a:t>Origins of Jazz (SSUSH16e)</a:t>
            </a:r>
            <a:endParaRPr lang="en-US" sz="2800" dirty="0"/>
          </a:p>
          <a:p>
            <a:pPr lvl="1"/>
            <a:r>
              <a:rPr lang="en-US" sz="2800" i="0" dirty="0"/>
              <a:t>Another form of cultural expression was </a:t>
            </a:r>
            <a:r>
              <a:rPr lang="en-US" sz="2800" b="1" i="0" dirty="0"/>
              <a:t>Jazz</a:t>
            </a:r>
            <a:r>
              <a:rPr lang="en-US" sz="2800" i="0" dirty="0"/>
              <a:t>. </a:t>
            </a:r>
          </a:p>
          <a:p>
            <a:pPr lvl="1"/>
            <a:r>
              <a:rPr lang="en-US" sz="2800" i="0" dirty="0"/>
              <a:t>It was the first true American music. </a:t>
            </a:r>
          </a:p>
          <a:p>
            <a:pPr lvl="1"/>
            <a:r>
              <a:rPr lang="en-US" sz="2800" b="1" i="0" dirty="0"/>
              <a:t>Louis Armstrong:</a:t>
            </a:r>
            <a:r>
              <a:rPr lang="en-US" sz="2800" i="0" dirty="0"/>
              <a:t> biggest star of jazz music </a:t>
            </a:r>
          </a:p>
          <a:p>
            <a:endParaRPr lang="en-US" dirty="0"/>
          </a:p>
        </p:txBody>
      </p:sp>
    </p:spTree>
    <p:extLst>
      <p:ext uri="{BB962C8B-B14F-4D97-AF65-F5344CB8AC3E}">
        <p14:creationId xmlns:p14="http://schemas.microsoft.com/office/powerpoint/2010/main" val="341814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4952"/>
            <a:ext cx="9601200" cy="1119351"/>
          </a:xfrm>
        </p:spPr>
        <p:txBody>
          <a:bodyPr/>
          <a:lstStyle/>
          <a:p>
            <a:r>
              <a:rPr lang="en-US" dirty="0" smtClean="0"/>
              <a:t>Review Questions</a:t>
            </a:r>
            <a:endParaRPr lang="en-US" dirty="0"/>
          </a:p>
        </p:txBody>
      </p:sp>
      <p:sp>
        <p:nvSpPr>
          <p:cNvPr id="3" name="Content Placeholder 2"/>
          <p:cNvSpPr>
            <a:spLocks noGrp="1"/>
          </p:cNvSpPr>
          <p:nvPr>
            <p:ph idx="1"/>
          </p:nvPr>
        </p:nvSpPr>
        <p:spPr>
          <a:xfrm>
            <a:off x="1371600" y="1671145"/>
            <a:ext cx="9601200" cy="4196255"/>
          </a:xfrm>
        </p:spPr>
        <p:txBody>
          <a:bodyPr/>
          <a:lstStyle/>
          <a:p>
            <a:pPr marL="514350" lvl="0" indent="-514350">
              <a:buFont typeface="+mj-lt"/>
              <a:buAutoNum type="arabicPeriod"/>
            </a:pPr>
            <a:r>
              <a:rPr lang="en-US" sz="2800" dirty="0"/>
              <a:t> What was the result of mass production and advertising during the 1920s?</a:t>
            </a:r>
          </a:p>
          <a:p>
            <a:pPr marL="514350" lvl="0" indent="-514350">
              <a:buFont typeface="+mj-lt"/>
              <a:buAutoNum type="arabicPeriod"/>
            </a:pPr>
            <a:r>
              <a:rPr lang="en-US" sz="2800" dirty="0"/>
              <a:t> How did Henry Ford impact American Society?</a:t>
            </a:r>
          </a:p>
          <a:p>
            <a:pPr marL="514350" lvl="0" indent="-514350">
              <a:buFont typeface="+mj-lt"/>
              <a:buAutoNum type="arabicPeriod"/>
            </a:pPr>
            <a:r>
              <a:rPr lang="en-US" sz="2800" dirty="0"/>
              <a:t> What was the impact of radio and movies during the 1920s?</a:t>
            </a:r>
          </a:p>
          <a:p>
            <a:pPr marL="514350" lvl="0" indent="-514350">
              <a:buFont typeface="+mj-lt"/>
              <a:buAutoNum type="arabicPeriod"/>
            </a:pPr>
            <a:r>
              <a:rPr lang="en-US" sz="2800" dirty="0"/>
              <a:t> What two forms of modern cultural expression emerged during the 1920s?</a:t>
            </a:r>
          </a:p>
          <a:p>
            <a:endParaRPr lang="en-US" dirty="0"/>
          </a:p>
        </p:txBody>
      </p:sp>
    </p:spTree>
    <p:extLst>
      <p:ext uri="{BB962C8B-B14F-4D97-AF65-F5344CB8AC3E}">
        <p14:creationId xmlns:p14="http://schemas.microsoft.com/office/powerpoint/2010/main" val="403710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43448" cy="68580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448" y="0"/>
            <a:ext cx="6043447" cy="6858000"/>
          </a:xfrm>
          <a:prstGeom prst="rect">
            <a:avLst/>
          </a:prstGeom>
        </p:spPr>
      </p:pic>
    </p:spTree>
    <p:extLst>
      <p:ext uri="{BB962C8B-B14F-4D97-AF65-F5344CB8AC3E}">
        <p14:creationId xmlns:p14="http://schemas.microsoft.com/office/powerpoint/2010/main" val="1218441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6032"/>
            <a:ext cx="9601200" cy="822960"/>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786384" y="1207008"/>
            <a:ext cx="11228832" cy="5449824"/>
          </a:xfrm>
        </p:spPr>
        <p:txBody>
          <a:bodyPr>
            <a:normAutofit/>
          </a:bodyPr>
          <a:lstStyle/>
          <a:p>
            <a:pPr marL="0" indent="0">
              <a:buNone/>
            </a:pPr>
            <a:r>
              <a:rPr lang="en-US" sz="2400" dirty="0">
                <a:latin typeface="Arial" panose="020B0604020202020204" pitchFamily="34" charset="0"/>
                <a:cs typeface="Arial" panose="020B0604020202020204" pitchFamily="34" charset="0"/>
              </a:rPr>
              <a:t>Prosperity was assisted, too, by two new stimulants to purchasing, each of which mortgaged the future but kept the factories roaring while it was being injected. The first was the increase in the installment buying. People were getting to consider it old-fashioned to limit their purchases to the amount of their cash balance; the thing to do was to “exercise their credit.” By the latter part of the decade, economists figured that fifteen percent of all retail sales were on an installment basis, and that there were some six billions of “easy payment” paper outstanding. The other stimulant was stock market speculation. When stocks were skyrocketing in 1928 and 1929 it is probable that hundreds of thousands of people were buying goods with money which represented, essentially, a gamble on the business profits of the nineteen-thirties. It was fun while it lasted.</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Source: Frederick Lewis Allen Only Yesterday: An Informal History of the Nineteen Twenties, </a:t>
            </a:r>
            <a:r>
              <a:rPr lang="en-US" sz="2400" dirty="0" smtClean="0">
                <a:latin typeface="Arial" panose="020B0604020202020204" pitchFamily="34" charset="0"/>
                <a:cs typeface="Arial" panose="020B0604020202020204" pitchFamily="34" charset="0"/>
              </a:rPr>
              <a:t>1931</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205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Causes of the Great Depression (SSUSH17a)</a:t>
            </a:r>
            <a:r>
              <a:rPr lang="en-US" dirty="0"/>
              <a:t/>
            </a:r>
            <a:br>
              <a:rPr lang="en-US" dirty="0"/>
            </a:br>
            <a:endParaRPr lang="en-US" dirty="0"/>
          </a:p>
        </p:txBody>
      </p:sp>
      <p:sp>
        <p:nvSpPr>
          <p:cNvPr id="3" name="Content Placeholder 2"/>
          <p:cNvSpPr>
            <a:spLocks noGrp="1"/>
          </p:cNvSpPr>
          <p:nvPr>
            <p:ph idx="1"/>
          </p:nvPr>
        </p:nvSpPr>
        <p:spPr>
          <a:xfrm>
            <a:off x="1371600" y="2285999"/>
            <a:ext cx="9601200" cy="4288221"/>
          </a:xfrm>
        </p:spPr>
        <p:txBody>
          <a:bodyPr>
            <a:normAutofit lnSpcReduction="10000"/>
          </a:bodyPr>
          <a:lstStyle/>
          <a:p>
            <a:pPr lvl="0"/>
            <a:r>
              <a:rPr lang="en-US" sz="2800" b="1" dirty="0"/>
              <a:t>Overproduction:</a:t>
            </a:r>
            <a:r>
              <a:rPr lang="en-US" sz="2800" dirty="0"/>
              <a:t> The decrease in consumer spending resulted in business overproducing goods (surplus).</a:t>
            </a:r>
          </a:p>
          <a:p>
            <a:pPr lvl="0"/>
            <a:r>
              <a:rPr lang="en-US" sz="2800" b="1" dirty="0" err="1"/>
              <a:t>Underconsumption</a:t>
            </a:r>
            <a:r>
              <a:rPr lang="en-US" sz="2800" b="1" dirty="0"/>
              <a:t>:</a:t>
            </a:r>
            <a:r>
              <a:rPr lang="en-US" sz="2800" dirty="0"/>
              <a:t> The working class lost the ability to purchase goods because their wages stayed the same as prices rose.</a:t>
            </a:r>
          </a:p>
          <a:p>
            <a:pPr lvl="0"/>
            <a:r>
              <a:rPr lang="en-US" sz="2800" b="1" dirty="0"/>
              <a:t>Stock Market Speculation: </a:t>
            </a:r>
            <a:r>
              <a:rPr lang="en-US" sz="2800" dirty="0"/>
              <a:t>Buying risky stock</a:t>
            </a:r>
          </a:p>
          <a:p>
            <a:pPr lvl="0"/>
            <a:r>
              <a:rPr lang="en-US" sz="2800" b="1" dirty="0"/>
              <a:t>The Stock Market Crash of 1929:</a:t>
            </a:r>
            <a:r>
              <a:rPr lang="en-US" sz="2800" dirty="0"/>
              <a:t> As more people sold their stock, other people panicked and sold their stock as well, driving down their prices and causing a </a:t>
            </a:r>
            <a:r>
              <a:rPr lang="en-US" sz="2800" b="1" dirty="0"/>
              <a:t>stock market crash</a:t>
            </a:r>
            <a:r>
              <a:rPr lang="en-US" sz="2800" dirty="0"/>
              <a:t>.</a:t>
            </a:r>
          </a:p>
          <a:p>
            <a:endParaRPr lang="en-US" dirty="0"/>
          </a:p>
        </p:txBody>
      </p:sp>
    </p:spTree>
    <p:extLst>
      <p:ext uri="{BB962C8B-B14F-4D97-AF65-F5344CB8AC3E}">
        <p14:creationId xmlns:p14="http://schemas.microsoft.com/office/powerpoint/2010/main" val="1504992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97613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136" y="0"/>
            <a:ext cx="7215863" cy="6858000"/>
          </a:xfrm>
          <a:prstGeom prst="rect">
            <a:avLst/>
          </a:prstGeom>
        </p:spPr>
      </p:pic>
    </p:spTree>
    <p:extLst>
      <p:ext uri="{BB962C8B-B14F-4D97-AF65-F5344CB8AC3E}">
        <p14:creationId xmlns:p14="http://schemas.microsoft.com/office/powerpoint/2010/main" val="3280931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054166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863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555227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6195848"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5848" y="0"/>
            <a:ext cx="5996152" cy="6857999"/>
          </a:xfrm>
          <a:prstGeom prst="rect">
            <a:avLst/>
          </a:prstGeom>
        </p:spPr>
      </p:pic>
    </p:spTree>
    <p:extLst>
      <p:ext uri="{BB962C8B-B14F-4D97-AF65-F5344CB8AC3E}">
        <p14:creationId xmlns:p14="http://schemas.microsoft.com/office/powerpoint/2010/main" val="94069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
            <a:ext cx="9601200" cy="841248"/>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877824" y="1207008"/>
            <a:ext cx="11137392" cy="5394960"/>
          </a:xfrm>
        </p:spPr>
        <p:txBody>
          <a:bodyPr>
            <a:normAutofit lnSpcReduction="10000"/>
          </a:bodyPr>
          <a:lstStyle/>
          <a:p>
            <a:pPr marL="0" indent="0">
              <a:buNone/>
            </a:pPr>
            <a:r>
              <a:rPr lang="en-US" sz="2800" dirty="0"/>
              <a:t>We are no longer a homogeneous people. There are some fourteen millions of foreign-born among us, whose ideals are not ours. When we seek to Americanize them, they tell us in their foreign tongues that the country is as much theirs as ours, and that they propose to remain themselves, to remain European, and even to Europeanize our social, moral, and political state of affairs. When we protest, these people accuse us of intolerance. And they are not beside the mark in doing so, for clearly we do not tolerate them as they are. But, on the other </a:t>
            </a:r>
            <a:r>
              <a:rPr lang="en-US" sz="2800" dirty="0" err="1"/>
              <a:t>hand</a:t>
            </a:r>
            <a:r>
              <a:rPr lang="en-US" sz="2800" dirty="0" err="1">
                <a:sym typeface="Symbol" panose="05050102010706020507" pitchFamily="18" charset="2"/>
              </a:rPr>
              <a:t></a:t>
            </a:r>
            <a:r>
              <a:rPr lang="en-US" sz="2800" dirty="0" err="1"/>
              <a:t>a</a:t>
            </a:r>
            <a:r>
              <a:rPr lang="en-US" sz="2800" dirty="0"/>
              <a:t> thing not so often mentioned </a:t>
            </a:r>
            <a:r>
              <a:rPr lang="en-US" sz="2800" dirty="0">
                <a:sym typeface="Symbol" panose="05050102010706020507" pitchFamily="18" charset="2"/>
              </a:rPr>
              <a:t></a:t>
            </a:r>
            <a:r>
              <a:rPr lang="en-US" sz="2800" dirty="0"/>
              <a:t>they do not tolerate us: our literature, art, morals, habits of life, our ideals, religion, traditions, and the Republic we have created. </a:t>
            </a:r>
          </a:p>
          <a:p>
            <a:pPr marL="0" indent="0">
              <a:buNone/>
            </a:pPr>
            <a:r>
              <a:rPr lang="en-US" sz="2800" dirty="0" smtClean="0"/>
              <a:t>Source</a:t>
            </a:r>
            <a:r>
              <a:rPr lang="en-US" sz="2800" dirty="0"/>
              <a:t>: Langdon Mitchell “The New Secession” The Atlantic Monthly August 1926, </a:t>
            </a:r>
            <a:endParaRPr lang="en-US" dirty="0"/>
          </a:p>
        </p:txBody>
      </p:sp>
    </p:spTree>
    <p:extLst>
      <p:ext uri="{BB962C8B-B14F-4D97-AF65-F5344CB8AC3E}">
        <p14:creationId xmlns:p14="http://schemas.microsoft.com/office/powerpoint/2010/main" val="74649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75672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417533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89454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Dust Bowl (SSUSH17b</a:t>
            </a:r>
            <a:r>
              <a:rPr lang="en-US" b="1" dirty="0" smtClean="0"/>
              <a:t>)</a:t>
            </a:r>
            <a:endParaRPr lang="en-US" dirty="0"/>
          </a:p>
        </p:txBody>
      </p:sp>
      <p:sp>
        <p:nvSpPr>
          <p:cNvPr id="3" name="Content Placeholder 2"/>
          <p:cNvSpPr>
            <a:spLocks noGrp="1"/>
          </p:cNvSpPr>
          <p:nvPr>
            <p:ph idx="1"/>
          </p:nvPr>
        </p:nvSpPr>
        <p:spPr>
          <a:xfrm>
            <a:off x="1371600" y="2285999"/>
            <a:ext cx="9601200" cy="4414345"/>
          </a:xfrm>
        </p:spPr>
        <p:txBody>
          <a:bodyPr>
            <a:normAutofit lnSpcReduction="10000"/>
          </a:bodyPr>
          <a:lstStyle/>
          <a:p>
            <a:pPr lvl="0"/>
            <a:r>
              <a:rPr lang="en-US" sz="2800" dirty="0"/>
              <a:t>The Dustbowl was a series of severe dust storms that greatly damaged the Great Plains of the United States.</a:t>
            </a:r>
          </a:p>
          <a:p>
            <a:pPr lvl="0"/>
            <a:r>
              <a:rPr lang="en-US" sz="2800" dirty="0"/>
              <a:t>Two Factors that led to the dust bowl</a:t>
            </a:r>
          </a:p>
          <a:p>
            <a:pPr lvl="1"/>
            <a:r>
              <a:rPr lang="en-US" sz="2800" b="1" dirty="0"/>
              <a:t>Over-farming:</a:t>
            </a:r>
            <a:r>
              <a:rPr lang="en-US" sz="2800" dirty="0"/>
              <a:t> Farmers turned too much of the grasslands into a cultivated cropland.</a:t>
            </a:r>
          </a:p>
          <a:p>
            <a:pPr lvl="1"/>
            <a:r>
              <a:rPr lang="en-US" sz="2800" b="1" dirty="0"/>
              <a:t>Climate:</a:t>
            </a:r>
            <a:r>
              <a:rPr lang="en-US" sz="2800" dirty="0"/>
              <a:t> In the 1930, the Great Plains experience a great drought.</a:t>
            </a:r>
          </a:p>
          <a:p>
            <a:pPr lvl="0"/>
            <a:r>
              <a:rPr lang="en-US" sz="2800" dirty="0"/>
              <a:t>The result of dust bowl was that it forced tens of thousands of families to abandon their farms and migrate west to California</a:t>
            </a:r>
          </a:p>
          <a:p>
            <a:endParaRPr lang="en-US" dirty="0"/>
          </a:p>
        </p:txBody>
      </p:sp>
    </p:spTree>
    <p:extLst>
      <p:ext uri="{BB962C8B-B14F-4D97-AF65-F5344CB8AC3E}">
        <p14:creationId xmlns:p14="http://schemas.microsoft.com/office/powerpoint/2010/main" val="3190683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1076"/>
            <a:ext cx="9601200" cy="1182414"/>
          </a:xfrm>
        </p:spPr>
        <p:txBody>
          <a:bodyPr/>
          <a:lstStyle/>
          <a:p>
            <a:r>
              <a:rPr lang="en-US" dirty="0" smtClean="0"/>
              <a:t>Review Questions</a:t>
            </a:r>
            <a:endParaRPr lang="en-US" dirty="0"/>
          </a:p>
        </p:txBody>
      </p:sp>
      <p:sp>
        <p:nvSpPr>
          <p:cNvPr id="3" name="Content Placeholder 2"/>
          <p:cNvSpPr>
            <a:spLocks noGrp="1"/>
          </p:cNvSpPr>
          <p:nvPr>
            <p:ph idx="1"/>
          </p:nvPr>
        </p:nvSpPr>
        <p:spPr>
          <a:xfrm>
            <a:off x="1371600" y="1781503"/>
            <a:ext cx="9601200" cy="4776952"/>
          </a:xfrm>
        </p:spPr>
        <p:txBody>
          <a:bodyPr>
            <a:normAutofit/>
          </a:bodyPr>
          <a:lstStyle/>
          <a:p>
            <a:pPr marL="514350" lvl="0" indent="-514350">
              <a:buFont typeface="+mj-lt"/>
              <a:buAutoNum type="arabicPeriod"/>
            </a:pPr>
            <a:r>
              <a:rPr lang="en-US" sz="2800" dirty="0"/>
              <a:t>List the 4 causes of the Great </a:t>
            </a:r>
            <a:r>
              <a:rPr lang="en-US" sz="2800" dirty="0" smtClean="0"/>
              <a:t>Depression</a:t>
            </a:r>
            <a:endParaRPr lang="en-US" sz="2800" dirty="0"/>
          </a:p>
          <a:p>
            <a:pPr marL="514350" lvl="0" indent="-514350">
              <a:buFont typeface="+mj-lt"/>
              <a:buAutoNum type="arabicPeriod"/>
            </a:pPr>
            <a:r>
              <a:rPr lang="en-US" sz="2800" dirty="0" smtClean="0"/>
              <a:t>Define</a:t>
            </a:r>
            <a:r>
              <a:rPr lang="en-US" sz="2800" dirty="0"/>
              <a:t>: Overproduction</a:t>
            </a:r>
          </a:p>
          <a:p>
            <a:pPr marL="514350" lvl="0" indent="-514350">
              <a:buFont typeface="+mj-lt"/>
              <a:buAutoNum type="arabicPeriod"/>
            </a:pPr>
            <a:r>
              <a:rPr lang="en-US" sz="2800" dirty="0"/>
              <a:t> Define: </a:t>
            </a:r>
            <a:r>
              <a:rPr lang="en-US" sz="2800" dirty="0" err="1"/>
              <a:t>Underconsumption</a:t>
            </a:r>
            <a:endParaRPr lang="en-US" sz="2800" dirty="0"/>
          </a:p>
          <a:p>
            <a:pPr marL="514350" lvl="0" indent="-514350">
              <a:buFont typeface="+mj-lt"/>
              <a:buAutoNum type="arabicPeriod"/>
            </a:pPr>
            <a:r>
              <a:rPr lang="en-US" sz="2800" dirty="0"/>
              <a:t> Define: Stock Market Speculation</a:t>
            </a:r>
          </a:p>
          <a:p>
            <a:pPr marL="514350" lvl="0" indent="-514350">
              <a:buFont typeface="+mj-lt"/>
              <a:buAutoNum type="arabicPeriod"/>
            </a:pPr>
            <a:r>
              <a:rPr lang="en-US" sz="2800" dirty="0"/>
              <a:t> What two factors led to the Dust </a:t>
            </a:r>
            <a:r>
              <a:rPr lang="en-US" sz="2800" dirty="0" smtClean="0"/>
              <a:t>Bowl?</a:t>
            </a:r>
            <a:endParaRPr lang="en-US" sz="2800" dirty="0"/>
          </a:p>
          <a:p>
            <a:pPr marL="514350" lvl="0" indent="-514350">
              <a:buFont typeface="+mj-lt"/>
              <a:buAutoNum type="arabicPeriod"/>
            </a:pPr>
            <a:r>
              <a:rPr lang="en-US" sz="2800" dirty="0" smtClean="0"/>
              <a:t>List </a:t>
            </a:r>
            <a:r>
              <a:rPr lang="en-US" sz="2800" dirty="0"/>
              <a:t>three states that were affected by the Dust </a:t>
            </a:r>
            <a:r>
              <a:rPr lang="en-US" sz="2800" dirty="0" smtClean="0"/>
              <a:t>Bowl?</a:t>
            </a:r>
            <a:endParaRPr lang="en-US" sz="2800" dirty="0"/>
          </a:p>
          <a:p>
            <a:pPr marL="514350" lvl="0" indent="-514350">
              <a:buFont typeface="+mj-lt"/>
              <a:buAutoNum type="arabicPeriod"/>
            </a:pPr>
            <a:r>
              <a:rPr lang="en-US" sz="2800" dirty="0" smtClean="0"/>
              <a:t>What </a:t>
            </a:r>
            <a:r>
              <a:rPr lang="en-US" sz="2800" dirty="0"/>
              <a:t>was the result of the Dust Bowl?</a:t>
            </a:r>
          </a:p>
          <a:p>
            <a:endParaRPr lang="en-US" dirty="0"/>
          </a:p>
        </p:txBody>
      </p:sp>
    </p:spTree>
    <p:extLst>
      <p:ext uri="{BB962C8B-B14F-4D97-AF65-F5344CB8AC3E}">
        <p14:creationId xmlns:p14="http://schemas.microsoft.com/office/powerpoint/2010/main" val="397974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4098329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16279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6164317" y="4698124"/>
            <a:ext cx="1008993" cy="61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652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26124"/>
            <a:ext cx="6195848" cy="698412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848" y="1"/>
            <a:ext cx="5996152" cy="6858000"/>
          </a:xfrm>
          <a:prstGeom prst="rect">
            <a:avLst/>
          </a:prstGeom>
        </p:spPr>
      </p:pic>
    </p:spTree>
    <p:extLst>
      <p:ext uri="{BB962C8B-B14F-4D97-AF65-F5344CB8AC3E}">
        <p14:creationId xmlns:p14="http://schemas.microsoft.com/office/powerpoint/2010/main" val="4076298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Social and Political Impact of the Great Depression (SSUSH17c</a:t>
            </a:r>
            <a:r>
              <a:rPr lang="en-US" b="1" dirty="0" smtClean="0"/>
              <a:t>)</a:t>
            </a:r>
            <a:endParaRPr lang="en-US" dirty="0"/>
          </a:p>
        </p:txBody>
      </p:sp>
      <p:sp>
        <p:nvSpPr>
          <p:cNvPr id="3" name="Content Placeholder 2"/>
          <p:cNvSpPr>
            <a:spLocks noGrp="1"/>
          </p:cNvSpPr>
          <p:nvPr>
            <p:ph idx="1"/>
          </p:nvPr>
        </p:nvSpPr>
        <p:spPr>
          <a:xfrm>
            <a:off x="1371600" y="2286000"/>
            <a:ext cx="9601200" cy="4367048"/>
          </a:xfrm>
        </p:spPr>
        <p:txBody>
          <a:bodyPr>
            <a:normAutofit fontScale="92500" lnSpcReduction="10000"/>
          </a:bodyPr>
          <a:lstStyle/>
          <a:p>
            <a:pPr lvl="0"/>
            <a:r>
              <a:rPr lang="en-US" sz="2800" dirty="0"/>
              <a:t>The </a:t>
            </a:r>
            <a:r>
              <a:rPr lang="en-US" sz="2800" b="1" dirty="0"/>
              <a:t>Great Depression</a:t>
            </a:r>
            <a:r>
              <a:rPr lang="en-US" sz="2800" dirty="0"/>
              <a:t>––a severe economic recession in the 1930s that affected all the industrialized nations profits, business profits, and personal incomes.</a:t>
            </a:r>
          </a:p>
          <a:p>
            <a:pPr lvl="0"/>
            <a:r>
              <a:rPr lang="en-US" sz="2800" dirty="0"/>
              <a:t>Two major results</a:t>
            </a:r>
          </a:p>
          <a:p>
            <a:pPr lvl="2"/>
            <a:r>
              <a:rPr lang="en-US" sz="2800" dirty="0"/>
              <a:t>Widespread Unemployment ( 25% of people unemployed)</a:t>
            </a:r>
          </a:p>
          <a:p>
            <a:pPr lvl="2"/>
            <a:r>
              <a:rPr lang="en-US" sz="2800" dirty="0"/>
              <a:t>Increase in homeless population</a:t>
            </a:r>
          </a:p>
          <a:p>
            <a:pPr lvl="2"/>
            <a:r>
              <a:rPr lang="en-US" sz="2800" dirty="0"/>
              <a:t>Led to the creation of </a:t>
            </a:r>
            <a:r>
              <a:rPr lang="en-US" sz="2800" b="1" dirty="0" err="1"/>
              <a:t>Hoovervilles</a:t>
            </a:r>
            <a:r>
              <a:rPr lang="en-US" sz="2800" dirty="0"/>
              <a:t>, homeless camps during Great Depression</a:t>
            </a:r>
          </a:p>
          <a:p>
            <a:pPr lvl="2"/>
            <a:r>
              <a:rPr lang="en-US" sz="2800" dirty="0"/>
              <a:t>Named after President Herbert Hoover, negative attack on Hoover.</a:t>
            </a:r>
          </a:p>
          <a:p>
            <a:endParaRPr lang="en-US" dirty="0"/>
          </a:p>
        </p:txBody>
      </p:sp>
    </p:spTree>
    <p:extLst>
      <p:ext uri="{BB962C8B-B14F-4D97-AF65-F5344CB8AC3E}">
        <p14:creationId xmlns:p14="http://schemas.microsoft.com/office/powerpoint/2010/main" val="142613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6332" y="0"/>
            <a:ext cx="3995668" cy="68580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8196332" cy="6858000"/>
          </a:xfrm>
          <a:prstGeom prst="rect">
            <a:avLst/>
          </a:prstGeom>
        </p:spPr>
      </p:pic>
    </p:spTree>
    <p:extLst>
      <p:ext uri="{BB962C8B-B14F-4D97-AF65-F5344CB8AC3E}">
        <p14:creationId xmlns:p14="http://schemas.microsoft.com/office/powerpoint/2010/main" val="890817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0317" y="1355834"/>
            <a:ext cx="3531476" cy="5029200"/>
          </a:xfrm>
        </p:spPr>
        <p:txBody>
          <a:bodyPr>
            <a:normAutofit/>
          </a:bodyPr>
          <a:lstStyle/>
          <a:p>
            <a:pPr algn="ctr"/>
            <a:r>
              <a:rPr lang="en-US" dirty="0" smtClean="0"/>
              <a:t>What is the Artist trying to explain with the image to the left?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071944" cy="6858000"/>
          </a:xfrm>
        </p:spPr>
      </p:pic>
    </p:spTree>
    <p:extLst>
      <p:ext uri="{BB962C8B-B14F-4D97-AF65-F5344CB8AC3E}">
        <p14:creationId xmlns:p14="http://schemas.microsoft.com/office/powerpoint/2010/main" val="3209684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730" y="0"/>
            <a:ext cx="11256579" cy="6858000"/>
          </a:xfrm>
        </p:spPr>
      </p:pic>
    </p:spTree>
    <p:extLst>
      <p:ext uri="{BB962C8B-B14F-4D97-AF65-F5344CB8AC3E}">
        <p14:creationId xmlns:p14="http://schemas.microsoft.com/office/powerpoint/2010/main" val="3722541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993" y="685800"/>
            <a:ext cx="9963807" cy="1485900"/>
          </a:xfrm>
        </p:spPr>
        <p:txBody>
          <a:bodyPr>
            <a:normAutofit/>
          </a:bodyPr>
          <a:lstStyle/>
          <a:p>
            <a:r>
              <a:rPr lang="en-US" b="1" dirty="0"/>
              <a:t>Franklin D. Roosevelt’s New Deal Plan (SSUSH18a</a:t>
            </a:r>
            <a:r>
              <a:rPr lang="en-US" b="1" dirty="0" smtClean="0"/>
              <a:t>)</a:t>
            </a:r>
            <a:endParaRPr lang="en-US" dirty="0"/>
          </a:p>
        </p:txBody>
      </p:sp>
      <p:sp>
        <p:nvSpPr>
          <p:cNvPr id="3" name="Content Placeholder 2"/>
          <p:cNvSpPr>
            <a:spLocks noGrp="1"/>
          </p:cNvSpPr>
          <p:nvPr>
            <p:ph idx="1"/>
          </p:nvPr>
        </p:nvSpPr>
        <p:spPr>
          <a:xfrm>
            <a:off x="1008993" y="2285999"/>
            <a:ext cx="10925503" cy="4398579"/>
          </a:xfrm>
        </p:spPr>
        <p:txBody>
          <a:bodyPr>
            <a:normAutofit fontScale="92500"/>
          </a:bodyPr>
          <a:lstStyle/>
          <a:p>
            <a:pPr lvl="0"/>
            <a:r>
              <a:rPr lang="en-US" sz="2800" dirty="0"/>
              <a:t>Roosevelt’s New Deal Plan were government programs designed to create Relief, Recovery, and Reform for the American Economy.</a:t>
            </a:r>
          </a:p>
          <a:p>
            <a:pPr lvl="1"/>
            <a:r>
              <a:rPr lang="en-US" sz="2800" b="1" dirty="0"/>
              <a:t>Relief:</a:t>
            </a:r>
            <a:r>
              <a:rPr lang="en-US" sz="2800" dirty="0"/>
              <a:t> immediate action taken to halt the economies deterioration.</a:t>
            </a:r>
          </a:p>
          <a:p>
            <a:pPr lvl="1"/>
            <a:r>
              <a:rPr lang="en-US" sz="2800" b="1" dirty="0"/>
              <a:t>Recovery:</a:t>
            </a:r>
            <a:r>
              <a:rPr lang="en-US" sz="2800" dirty="0"/>
              <a:t> “Pump-priming” temporary programs to restart the flow of consumer demand</a:t>
            </a:r>
          </a:p>
          <a:p>
            <a:pPr lvl="1"/>
            <a:r>
              <a:rPr lang="en-US" sz="2800" b="1" dirty="0"/>
              <a:t>Reform:</a:t>
            </a:r>
            <a:r>
              <a:rPr lang="en-US" sz="2800" dirty="0"/>
              <a:t> Permanent programs to avoid another depression and insure citizens against economic disasters</a:t>
            </a:r>
          </a:p>
          <a:p>
            <a:pPr lvl="0"/>
            <a:r>
              <a:rPr lang="en-US" sz="2800" dirty="0"/>
              <a:t>Important Programs: Tennessee Valley Authority (TVA), Agricultural Adjustment Administration (AAA), and Civil Conservation Corps (CCC)</a:t>
            </a:r>
          </a:p>
          <a:p>
            <a:endParaRPr lang="en-US" dirty="0"/>
          </a:p>
        </p:txBody>
      </p:sp>
    </p:spTree>
    <p:extLst>
      <p:ext uri="{BB962C8B-B14F-4D97-AF65-F5344CB8AC3E}">
        <p14:creationId xmlns:p14="http://schemas.microsoft.com/office/powerpoint/2010/main" val="2699470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Second New Deal (SSUSH18b</a:t>
            </a:r>
            <a:r>
              <a:rPr lang="en-US" b="1" dirty="0" smtClean="0"/>
              <a:t>)</a:t>
            </a:r>
            <a:endParaRPr lang="en-US" dirty="0"/>
          </a:p>
        </p:txBody>
      </p:sp>
      <p:sp>
        <p:nvSpPr>
          <p:cNvPr id="3" name="Content Placeholder 2"/>
          <p:cNvSpPr>
            <a:spLocks noGrp="1"/>
          </p:cNvSpPr>
          <p:nvPr>
            <p:ph idx="1"/>
          </p:nvPr>
        </p:nvSpPr>
        <p:spPr/>
        <p:txBody>
          <a:bodyPr/>
          <a:lstStyle/>
          <a:p>
            <a:pPr lvl="0"/>
            <a:r>
              <a:rPr lang="en-US" sz="2800" dirty="0"/>
              <a:t>After showing cautious restraint through much of 1934, FDR chose to launch a bold new set of programs that came to be called the </a:t>
            </a:r>
            <a:r>
              <a:rPr lang="en-US" sz="2800" b="1" dirty="0"/>
              <a:t>Second New Deal</a:t>
            </a:r>
            <a:r>
              <a:rPr lang="en-US" sz="2800" dirty="0"/>
              <a:t>. </a:t>
            </a:r>
          </a:p>
          <a:p>
            <a:pPr lvl="0"/>
            <a:r>
              <a:rPr lang="en-US" sz="2800" dirty="0"/>
              <a:t>One of the most significant Second New Deal programs was the Social Security Act</a:t>
            </a:r>
          </a:p>
          <a:p>
            <a:endParaRPr lang="en-US" dirty="0"/>
          </a:p>
        </p:txBody>
      </p:sp>
    </p:spTree>
    <p:extLst>
      <p:ext uri="{BB962C8B-B14F-4D97-AF65-F5344CB8AC3E}">
        <p14:creationId xmlns:p14="http://schemas.microsoft.com/office/powerpoint/2010/main" val="3973623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817476"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476" y="9728"/>
            <a:ext cx="6374524" cy="6848272"/>
          </a:xfrm>
          <a:prstGeom prst="rect">
            <a:avLst/>
          </a:prstGeom>
        </p:spPr>
      </p:pic>
    </p:spTree>
    <p:extLst>
      <p:ext uri="{BB962C8B-B14F-4D97-AF65-F5344CB8AC3E}">
        <p14:creationId xmlns:p14="http://schemas.microsoft.com/office/powerpoint/2010/main" val="397740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Social Security Act (SSUSH18b</a:t>
            </a:r>
            <a:r>
              <a:rPr lang="en-US" b="1" dirty="0" smtClean="0"/>
              <a:t>)</a:t>
            </a:r>
            <a:endParaRPr lang="en-US" dirty="0"/>
          </a:p>
        </p:txBody>
      </p:sp>
      <p:sp>
        <p:nvSpPr>
          <p:cNvPr id="3" name="Content Placeholder 2"/>
          <p:cNvSpPr>
            <a:spLocks noGrp="1"/>
          </p:cNvSpPr>
          <p:nvPr>
            <p:ph idx="1"/>
          </p:nvPr>
        </p:nvSpPr>
        <p:spPr/>
        <p:txBody>
          <a:bodyPr/>
          <a:lstStyle/>
          <a:p>
            <a:r>
              <a:rPr lang="en-US" sz="2800" dirty="0"/>
              <a:t>Old-age insurance for retirees aged 65 or older </a:t>
            </a:r>
          </a:p>
          <a:p>
            <a:r>
              <a:rPr lang="en-US" sz="2800" dirty="0"/>
              <a:t>Unemployment compensation paid by a federal tax on employers and administered by the states</a:t>
            </a:r>
          </a:p>
          <a:p>
            <a:r>
              <a:rPr lang="en-US" sz="2800" dirty="0"/>
              <a:t>Aid for the disabled and for families with dependent children paid by the federal government and administered by the states</a:t>
            </a:r>
          </a:p>
          <a:p>
            <a:endParaRPr lang="en-US" dirty="0"/>
          </a:p>
        </p:txBody>
      </p:sp>
    </p:spTree>
    <p:extLst>
      <p:ext uri="{BB962C8B-B14F-4D97-AF65-F5344CB8AC3E}">
        <p14:creationId xmlns:p14="http://schemas.microsoft.com/office/powerpoint/2010/main" val="1602223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94138"/>
            <a:ext cx="9601200" cy="1008993"/>
          </a:xfrm>
        </p:spPr>
        <p:txBody>
          <a:bodyPr/>
          <a:lstStyle/>
          <a:p>
            <a:r>
              <a:rPr lang="en-US" dirty="0" smtClean="0"/>
              <a:t>Review Questions</a:t>
            </a:r>
            <a:endParaRPr lang="en-US" dirty="0"/>
          </a:p>
        </p:txBody>
      </p:sp>
      <p:sp>
        <p:nvSpPr>
          <p:cNvPr id="3" name="Content Placeholder 2"/>
          <p:cNvSpPr>
            <a:spLocks noGrp="1"/>
          </p:cNvSpPr>
          <p:nvPr>
            <p:ph idx="1"/>
          </p:nvPr>
        </p:nvSpPr>
        <p:spPr>
          <a:xfrm>
            <a:off x="1371600" y="1702675"/>
            <a:ext cx="9601200" cy="4745421"/>
          </a:xfrm>
        </p:spPr>
        <p:txBody>
          <a:bodyPr/>
          <a:lstStyle/>
          <a:p>
            <a:pPr lvl="0"/>
            <a:r>
              <a:rPr lang="en-US" dirty="0"/>
              <a:t>How did the Great Depression impact society?</a:t>
            </a:r>
          </a:p>
          <a:p>
            <a:pPr lvl="0"/>
            <a:r>
              <a:rPr lang="en-US" dirty="0" smtClean="0"/>
              <a:t>What </a:t>
            </a:r>
            <a:r>
              <a:rPr lang="en-US" dirty="0"/>
              <a:t>was the purpose of </a:t>
            </a:r>
            <a:r>
              <a:rPr lang="en-US" dirty="0" smtClean="0"/>
              <a:t>Hooverville's?</a:t>
            </a:r>
            <a:endParaRPr lang="en-US" dirty="0"/>
          </a:p>
          <a:p>
            <a:pPr lvl="0"/>
            <a:r>
              <a:rPr lang="en-US" dirty="0"/>
              <a:t>What were the 3 reasons Franklin Roosevelt wanted to implement his New Deal programs?</a:t>
            </a:r>
          </a:p>
          <a:p>
            <a:pPr lvl="0"/>
            <a:r>
              <a:rPr lang="en-US" dirty="0"/>
              <a:t> Did FDR’s New Deal programs increase or decrease the role of government in America?</a:t>
            </a:r>
          </a:p>
          <a:p>
            <a:pPr lvl="0"/>
            <a:r>
              <a:rPr lang="en-US" dirty="0"/>
              <a:t> List the 3 benefits of the Social Security Act</a:t>
            </a:r>
          </a:p>
          <a:p>
            <a:endParaRPr lang="en-US" dirty="0"/>
          </a:p>
        </p:txBody>
      </p:sp>
    </p:spTree>
    <p:extLst>
      <p:ext uri="{BB962C8B-B14F-4D97-AF65-F5344CB8AC3E}">
        <p14:creationId xmlns:p14="http://schemas.microsoft.com/office/powerpoint/2010/main" val="1895432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288" y="0"/>
            <a:ext cx="7351776" cy="6729984"/>
          </a:xfrm>
        </p:spPr>
        <p:txBody>
          <a:bodyPr>
            <a:noAutofit/>
          </a:bodyPr>
          <a:lstStyle/>
          <a:p>
            <a:pPr algn="ctr"/>
            <a:r>
              <a:rPr lang="en-US" sz="3600" dirty="0" smtClean="0">
                <a:latin typeface="Times New Roman" panose="02020603050405020304" pitchFamily="18" charset="0"/>
                <a:cs typeface="Times New Roman" panose="02020603050405020304" pitchFamily="18" charset="0"/>
              </a:rPr>
              <a:t>Document Analysis</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is nothing wrong with the United States. We have more food than we can eat. We have more clothes and things out of which to make clothes than we can wear. We have more houses and lands than the whole 120 million can use if they all had good homes. So what is the trouble? Nothing except that a handful of men have everything and the balance of the people have nothing if their debts were paid. There should be every man a king in this land flowing with milk and honey instead of the lords of finance at the top and slaves and peasants at the bottom.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Huey Long, National Network of Share Our Wealth Clubs, Retrieved from </a:t>
            </a:r>
            <a:r>
              <a:rPr lang="en-US" sz="2400" u="sng" dirty="0">
                <a:latin typeface="Times New Roman" panose="02020603050405020304" pitchFamily="18" charset="0"/>
                <a:cs typeface="Times New Roman" panose="02020603050405020304" pitchFamily="18" charset="0"/>
                <a:hlinkClick r:id="rId2"/>
              </a:rPr>
              <a:t>https://www.lsrhs.net/departments/history/ShenM/Site/20th_classwork,_handouts_files/Criticism%20of%20the%20New%20Deal%202011-%2020th%20notes%20handout.pdf</a:t>
            </a:r>
            <a:r>
              <a:rPr lang="en-US" sz="2400" dirty="0">
                <a:latin typeface="Times New Roman" panose="02020603050405020304" pitchFamily="18" charset="0"/>
                <a:cs typeface="Times New Roman" panose="02020603050405020304" pitchFamily="18" charset="0"/>
              </a:rPr>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 y="0"/>
            <a:ext cx="4407408" cy="6858000"/>
          </a:xfrm>
        </p:spPr>
      </p:pic>
    </p:spTree>
    <p:extLst>
      <p:ext uri="{BB962C8B-B14F-4D97-AF65-F5344CB8AC3E}">
        <p14:creationId xmlns:p14="http://schemas.microsoft.com/office/powerpoint/2010/main" val="3051047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5864772" cy="6858000"/>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4772" y="0"/>
            <a:ext cx="6327228" cy="6858000"/>
          </a:xfrm>
          <a:prstGeom prst="rect">
            <a:avLst/>
          </a:prstGeom>
        </p:spPr>
      </p:pic>
    </p:spTree>
    <p:extLst>
      <p:ext uri="{BB962C8B-B14F-4D97-AF65-F5344CB8AC3E}">
        <p14:creationId xmlns:p14="http://schemas.microsoft.com/office/powerpoint/2010/main" val="2117515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Roosevelt’s Political Challenges (SSUSH18c</a:t>
            </a:r>
            <a:r>
              <a:rPr lang="en-US" b="1" dirty="0" smtClean="0"/>
              <a:t>)</a:t>
            </a:r>
            <a:endParaRPr lang="en-US" dirty="0"/>
          </a:p>
        </p:txBody>
      </p:sp>
      <p:sp>
        <p:nvSpPr>
          <p:cNvPr id="3" name="Content Placeholder 2"/>
          <p:cNvSpPr>
            <a:spLocks noGrp="1"/>
          </p:cNvSpPr>
          <p:nvPr>
            <p:ph idx="1"/>
          </p:nvPr>
        </p:nvSpPr>
        <p:spPr>
          <a:xfrm>
            <a:off x="1371600" y="2286000"/>
            <a:ext cx="10531366" cy="4445876"/>
          </a:xfrm>
        </p:spPr>
        <p:txBody>
          <a:bodyPr>
            <a:normAutofit fontScale="92500" lnSpcReduction="10000"/>
          </a:bodyPr>
          <a:lstStyle/>
          <a:p>
            <a:pPr lvl="0"/>
            <a:r>
              <a:rPr lang="en-US" sz="2800" dirty="0"/>
              <a:t>Opponents of the New Deal came from all parts of the political spectrum. </a:t>
            </a:r>
          </a:p>
          <a:p>
            <a:pPr lvl="1"/>
            <a:r>
              <a:rPr lang="en-US" sz="2800" dirty="0"/>
              <a:t>Senator </a:t>
            </a:r>
            <a:r>
              <a:rPr lang="en-US" sz="2800" b="1" dirty="0"/>
              <a:t>Huey Long </a:t>
            </a:r>
            <a:r>
              <a:rPr lang="en-US" sz="2800" dirty="0"/>
              <a:t>of Louisiana</a:t>
            </a:r>
          </a:p>
          <a:p>
            <a:pPr lvl="2"/>
            <a:r>
              <a:rPr lang="en-US" sz="2800" dirty="0"/>
              <a:t>Roosevelt’s biggest liberal critic</a:t>
            </a:r>
          </a:p>
          <a:p>
            <a:pPr lvl="2"/>
            <a:r>
              <a:rPr lang="en-US" sz="2800" dirty="0"/>
              <a:t>Every American a home, food, clothes, and an education, among other things.</a:t>
            </a:r>
          </a:p>
          <a:p>
            <a:pPr lvl="0"/>
            <a:r>
              <a:rPr lang="en-US" sz="2800" dirty="0"/>
              <a:t>Roosevelt is denied entry into World War II </a:t>
            </a:r>
          </a:p>
          <a:p>
            <a:pPr lvl="1"/>
            <a:r>
              <a:rPr lang="en-US" sz="2800" dirty="0"/>
              <a:t>To prevent Roosevelt from entering WWII, Congress passes the Neutrality Acts.</a:t>
            </a:r>
          </a:p>
          <a:p>
            <a:pPr lvl="1"/>
            <a:r>
              <a:rPr lang="en-US" sz="2800" b="1" dirty="0"/>
              <a:t>Neutrality Acts</a:t>
            </a:r>
            <a:r>
              <a:rPr lang="en-US" sz="2800" dirty="0"/>
              <a:t> make it illegal to sell arms or make loans to nations at war.</a:t>
            </a:r>
          </a:p>
          <a:p>
            <a:endParaRPr lang="en-US" dirty="0"/>
          </a:p>
        </p:txBody>
      </p:sp>
    </p:spTree>
    <p:extLst>
      <p:ext uri="{BB962C8B-B14F-4D97-AF65-F5344CB8AC3E}">
        <p14:creationId xmlns:p14="http://schemas.microsoft.com/office/powerpoint/2010/main" val="212910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Rise of Communism and Socialism (SSUSH16a)</a:t>
            </a:r>
            <a:r>
              <a:rPr lang="en-US" dirty="0"/>
              <a:t/>
            </a:r>
            <a:br>
              <a:rPr lang="en-US" dirty="0"/>
            </a:br>
            <a:endParaRPr lang="en-US" dirty="0"/>
          </a:p>
        </p:txBody>
      </p:sp>
      <p:sp>
        <p:nvSpPr>
          <p:cNvPr id="3" name="Content Placeholder 2"/>
          <p:cNvSpPr>
            <a:spLocks noGrp="1"/>
          </p:cNvSpPr>
          <p:nvPr>
            <p:ph idx="1"/>
          </p:nvPr>
        </p:nvSpPr>
        <p:spPr>
          <a:xfrm>
            <a:off x="1371600" y="2286000"/>
            <a:ext cx="9601200" cy="4051738"/>
          </a:xfrm>
        </p:spPr>
        <p:txBody>
          <a:bodyPr>
            <a:normAutofit/>
          </a:bodyPr>
          <a:lstStyle/>
          <a:p>
            <a:r>
              <a:rPr lang="en-US" sz="2800" b="1" dirty="0"/>
              <a:t>The Rise of Communism and Socialism (SSUSH16a)</a:t>
            </a:r>
            <a:endParaRPr lang="en-US" sz="2800" dirty="0"/>
          </a:p>
          <a:p>
            <a:pPr lvl="0"/>
            <a:r>
              <a:rPr lang="en-US" sz="2800" dirty="0"/>
              <a:t>In the late 1800s and early 1900s, a new political ideology called </a:t>
            </a:r>
            <a:r>
              <a:rPr lang="en-US" sz="2800" b="1" dirty="0"/>
              <a:t>communism </a:t>
            </a:r>
            <a:r>
              <a:rPr lang="en-US" sz="2800" dirty="0"/>
              <a:t>became a popular form of government.</a:t>
            </a:r>
          </a:p>
          <a:p>
            <a:pPr lvl="0"/>
            <a:r>
              <a:rPr lang="en-US" sz="2800" dirty="0"/>
              <a:t>Basis of Communism </a:t>
            </a:r>
          </a:p>
          <a:p>
            <a:pPr lvl="1"/>
            <a:r>
              <a:rPr lang="en-US" sz="2800" dirty="0"/>
              <a:t>Single-party government ruled by a dictator</a:t>
            </a:r>
          </a:p>
          <a:p>
            <a:pPr lvl="1"/>
            <a:r>
              <a:rPr lang="en-US" sz="2800" dirty="0"/>
              <a:t>There is no private ownership; all property is owned by the state</a:t>
            </a:r>
          </a:p>
          <a:p>
            <a:endParaRPr lang="en-US" dirty="0"/>
          </a:p>
        </p:txBody>
      </p:sp>
    </p:spTree>
    <p:extLst>
      <p:ext uri="{BB962C8B-B14F-4D97-AF65-F5344CB8AC3E}">
        <p14:creationId xmlns:p14="http://schemas.microsoft.com/office/powerpoint/2010/main" val="1987327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Roosevelt’s Political Challenges (SSUSH18c</a:t>
            </a:r>
            <a:r>
              <a:rPr lang="en-US" b="1" dirty="0" smtClean="0"/>
              <a:t>)</a:t>
            </a:r>
            <a:endParaRPr lang="en-US" dirty="0"/>
          </a:p>
        </p:txBody>
      </p:sp>
      <p:sp>
        <p:nvSpPr>
          <p:cNvPr id="3" name="Content Placeholder 2"/>
          <p:cNvSpPr>
            <a:spLocks noGrp="1"/>
          </p:cNvSpPr>
          <p:nvPr>
            <p:ph idx="1"/>
          </p:nvPr>
        </p:nvSpPr>
        <p:spPr/>
        <p:txBody>
          <a:bodyPr>
            <a:normAutofit fontScale="92500"/>
          </a:bodyPr>
          <a:lstStyle/>
          <a:p>
            <a:pPr lvl="0"/>
            <a:r>
              <a:rPr lang="en-US" sz="2800" b="1" dirty="0"/>
              <a:t>Court-Packing bill</a:t>
            </a:r>
            <a:r>
              <a:rPr lang="en-US" sz="2800" dirty="0"/>
              <a:t> (Judiciary Reorganization Bill)</a:t>
            </a:r>
          </a:p>
          <a:p>
            <a:pPr lvl="1"/>
            <a:r>
              <a:rPr lang="en-US" sz="2800" dirty="0"/>
              <a:t>The bill was a law Roosevelt proposed to give presidents the power to appoint an extra Supreme Court justice for every sitting justice over the age of 70 ½. </a:t>
            </a:r>
          </a:p>
          <a:p>
            <a:pPr lvl="1"/>
            <a:r>
              <a:rPr lang="en-US" sz="2800" dirty="0"/>
              <a:t>Roosevelt wanted to add more of his supporters to the Supreme Court to pass his New Deal programs</a:t>
            </a:r>
          </a:p>
          <a:p>
            <a:pPr lvl="1"/>
            <a:r>
              <a:rPr lang="en-US" sz="2800" dirty="0"/>
              <a:t>Congress denies Roosevelt’s because his bill would weaken the idea of checks and balances.</a:t>
            </a:r>
          </a:p>
          <a:p>
            <a:endParaRPr lang="en-US" dirty="0"/>
          </a:p>
        </p:txBody>
      </p:sp>
    </p:spTree>
    <p:extLst>
      <p:ext uri="{BB962C8B-B14F-4D97-AF65-F5344CB8AC3E}">
        <p14:creationId xmlns:p14="http://schemas.microsoft.com/office/powerpoint/2010/main" val="2455896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6117021"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021" y="0"/>
            <a:ext cx="6074979" cy="6858000"/>
          </a:xfrm>
          <a:prstGeom prst="rect">
            <a:avLst/>
          </a:prstGeom>
        </p:spPr>
      </p:pic>
    </p:spTree>
    <p:extLst>
      <p:ext uri="{BB962C8B-B14F-4D97-AF65-F5344CB8AC3E}">
        <p14:creationId xmlns:p14="http://schemas.microsoft.com/office/powerpoint/2010/main" val="3790743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1168"/>
            <a:ext cx="9601200" cy="896112"/>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822960" y="1097280"/>
            <a:ext cx="11027664" cy="5504688"/>
          </a:xfrm>
        </p:spPr>
        <p:txBody>
          <a:bodyPr>
            <a:normAutofit fontScale="92500" lnSpcReduction="10000"/>
          </a:bodyPr>
          <a:lstStyle/>
          <a:p>
            <a:pPr marL="0" indent="0">
              <a:buNone/>
            </a:pPr>
            <a:r>
              <a:rPr lang="en-US" sz="2800" dirty="0"/>
              <a:t>Montvale, </a:t>
            </a:r>
            <a:r>
              <a:rPr lang="en-US" sz="2800" dirty="0" smtClean="0"/>
              <a:t>N.J., Aug </a:t>
            </a:r>
            <a:r>
              <a:rPr lang="en-US" sz="2800" dirty="0"/>
              <a:t>28 </a:t>
            </a:r>
            <a:r>
              <a:rPr lang="en-US" sz="2800" dirty="0" smtClean="0"/>
              <a:t>1934</a:t>
            </a:r>
            <a:endParaRPr lang="en-US" sz="2800" dirty="0"/>
          </a:p>
          <a:p>
            <a:pPr marL="0" indent="0">
              <a:buNone/>
            </a:pPr>
            <a:r>
              <a:rPr lang="en-US" sz="2800" dirty="0"/>
              <a:t>Dear Mrs. Roosevelt,</a:t>
            </a:r>
          </a:p>
          <a:p>
            <a:pPr marL="0" indent="0">
              <a:buNone/>
            </a:pPr>
            <a:r>
              <a:rPr lang="en-US" sz="2800" dirty="0"/>
              <a:t>Thank you much for helping me to keep my house. If it wasn’t for you I know I would have lost it. I hope and pray that Mr. Roosevelt will keep his position a long time. You have saved my life. I would have killed myself if I would have lost my house. I will never forget you and will always pray for you and your family. I went to the Home Loan and they said everything would be alright. Forgive me if I caused you any trouble. I remain.</a:t>
            </a:r>
          </a:p>
          <a:p>
            <a:pPr marL="0" indent="0">
              <a:buNone/>
            </a:pPr>
            <a:r>
              <a:rPr lang="en-US" sz="2800" dirty="0"/>
              <a:t>Yours </a:t>
            </a:r>
            <a:r>
              <a:rPr lang="en-US" sz="2800" dirty="0" smtClean="0"/>
              <a:t>Truly, Mrs</a:t>
            </a:r>
            <a:r>
              <a:rPr lang="en-US" sz="2800" dirty="0"/>
              <a:t>. J. G.</a:t>
            </a:r>
          </a:p>
          <a:p>
            <a:pPr marL="0" indent="0">
              <a:buNone/>
            </a:pPr>
            <a:r>
              <a:rPr lang="en-US" sz="2800" dirty="0"/>
              <a:t> </a:t>
            </a:r>
          </a:p>
          <a:p>
            <a:pPr marL="0" indent="0">
              <a:buNone/>
            </a:pPr>
            <a:r>
              <a:rPr lang="en-US" sz="2800" dirty="0"/>
              <a:t>Source: Retrieved from http://history.msu.edu/hst203/files/2011/02/Letters-to-Roosevelt.pdf</a:t>
            </a:r>
          </a:p>
          <a:p>
            <a:endParaRPr lang="en-US" dirty="0"/>
          </a:p>
        </p:txBody>
      </p:sp>
    </p:spTree>
    <p:extLst>
      <p:ext uri="{BB962C8B-B14F-4D97-AF65-F5344CB8AC3E}">
        <p14:creationId xmlns:p14="http://schemas.microsoft.com/office/powerpoint/2010/main" val="1887068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6032"/>
            <a:ext cx="9601200" cy="768096"/>
          </a:xfrm>
        </p:spPr>
        <p:txBody>
          <a:bodyPr/>
          <a:lstStyle/>
          <a:p>
            <a:pPr algn="ctr"/>
            <a:r>
              <a:rPr lang="en-US" dirty="0" smtClean="0"/>
              <a:t>Document Analysis</a:t>
            </a:r>
            <a:endParaRPr lang="en-US" dirty="0"/>
          </a:p>
        </p:txBody>
      </p:sp>
      <p:sp>
        <p:nvSpPr>
          <p:cNvPr id="3" name="Content Placeholder 2"/>
          <p:cNvSpPr>
            <a:spLocks noGrp="1"/>
          </p:cNvSpPr>
          <p:nvPr>
            <p:ph idx="1"/>
          </p:nvPr>
        </p:nvSpPr>
        <p:spPr>
          <a:xfrm>
            <a:off x="786384" y="1188720"/>
            <a:ext cx="11155680" cy="5376672"/>
          </a:xfrm>
        </p:spPr>
        <p:txBody>
          <a:bodyPr>
            <a:normAutofit lnSpcReduction="10000"/>
          </a:bodyPr>
          <a:lstStyle/>
          <a:p>
            <a:pPr marL="0" indent="0">
              <a:buNone/>
            </a:pPr>
            <a:r>
              <a:rPr lang="en-US" sz="2400" dirty="0" err="1"/>
              <a:t>Granette</a:t>
            </a:r>
            <a:r>
              <a:rPr lang="en-US" sz="2400" dirty="0"/>
              <a:t>, Ark. </a:t>
            </a:r>
            <a:r>
              <a:rPr lang="en-US" sz="2400" dirty="0" smtClean="0"/>
              <a:t>,Nov</a:t>
            </a:r>
            <a:r>
              <a:rPr lang="en-US" sz="2400" dirty="0"/>
              <a:t>. 6, 1936 </a:t>
            </a:r>
          </a:p>
          <a:p>
            <a:pPr marL="0" indent="0">
              <a:buNone/>
            </a:pPr>
            <a:r>
              <a:rPr lang="en-US" sz="2400" dirty="0" smtClean="0"/>
              <a:t>Dear </a:t>
            </a:r>
            <a:r>
              <a:rPr lang="en-US" sz="2400" dirty="0"/>
              <a:t>Mrs. Roosevelt </a:t>
            </a:r>
          </a:p>
          <a:p>
            <a:pPr marL="0" indent="0">
              <a:buNone/>
            </a:pPr>
            <a:r>
              <a:rPr lang="en-US" sz="2400" dirty="0"/>
              <a:t>I am writing to you for some of your old soiled dresses if you have any. As I am a poor girl who has to stay out of school. On account of dresses &amp; slips and a coat. I am in the seventh grade but I have to stay out of school because I have no books or clothes to ware. I am in need of dresses &amp; slips and a coat very bad. If you have any soiled clothes that you don't want to ware I would be very glad to get them. But please do not let the news paper reporters get hold of this in any way and I will keep it from </a:t>
            </a:r>
            <a:r>
              <a:rPr lang="en-US" sz="2400" dirty="0" err="1"/>
              <a:t>geting</a:t>
            </a:r>
            <a:r>
              <a:rPr lang="en-US" sz="2400" dirty="0"/>
              <a:t> out here so there will be no one else to get hold of it. But do not let my name get out in the paper. I am thirteen years old. </a:t>
            </a:r>
          </a:p>
          <a:p>
            <a:pPr marL="0" indent="0">
              <a:buNone/>
            </a:pPr>
            <a:r>
              <a:rPr lang="en-US" sz="2400" dirty="0"/>
              <a:t>Yours Truly, </a:t>
            </a:r>
            <a:r>
              <a:rPr lang="en-US" sz="2400" dirty="0" smtClean="0"/>
              <a:t>Miss </a:t>
            </a:r>
            <a:r>
              <a:rPr lang="en-US" sz="2400" dirty="0"/>
              <a:t>L. H. Gravette, Ark.</a:t>
            </a:r>
          </a:p>
          <a:p>
            <a:pPr marL="0" indent="0">
              <a:buNone/>
            </a:pPr>
            <a:r>
              <a:rPr lang="en-US" sz="2400" dirty="0" smtClean="0"/>
              <a:t>Source</a:t>
            </a:r>
            <a:r>
              <a:rPr lang="en-US" sz="2400" dirty="0"/>
              <a:t>: Retrieved from </a:t>
            </a:r>
            <a:r>
              <a:rPr lang="en-US" sz="2400" u="sng" dirty="0">
                <a:hlinkClick r:id="rId2"/>
              </a:rPr>
              <a:t>http://civics.sites.unc.edu/files/2012/04/EleanorRoosevelt.pdf</a:t>
            </a:r>
            <a:r>
              <a:rPr lang="en-US" sz="2400" dirty="0"/>
              <a:t> </a:t>
            </a:r>
          </a:p>
          <a:p>
            <a:endParaRPr lang="en-US" dirty="0"/>
          </a:p>
        </p:txBody>
      </p:sp>
    </p:spTree>
    <p:extLst>
      <p:ext uri="{BB962C8B-B14F-4D97-AF65-F5344CB8AC3E}">
        <p14:creationId xmlns:p14="http://schemas.microsoft.com/office/powerpoint/2010/main" val="583238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Eleanor Roosevelt and the Role of the First Lady (SSUSH18d</a:t>
            </a:r>
            <a:r>
              <a:rPr lang="en-US" b="1" smtClean="0"/>
              <a:t>)</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2800" dirty="0"/>
              <a:t>President Roosevelt’s wife, Eleanor, was very influential in her own right.</a:t>
            </a:r>
          </a:p>
          <a:p>
            <a:pPr lvl="0"/>
            <a:r>
              <a:rPr lang="en-US" sz="2800" dirty="0"/>
              <a:t>She help press conferences to address social issue and the critics of FDR.</a:t>
            </a:r>
          </a:p>
          <a:p>
            <a:pPr lvl="0"/>
            <a:r>
              <a:rPr lang="en-US" sz="2800" dirty="0"/>
              <a:t>She was interested in humanitarian causes and social progress </a:t>
            </a:r>
          </a:p>
          <a:p>
            <a:pPr lvl="0"/>
            <a:r>
              <a:rPr lang="en-US" sz="2800" dirty="0"/>
              <a:t>As a supporter of women’s activism, she was also instrumental in convincing Roosevelt to appoint more women to government positions.</a:t>
            </a:r>
          </a:p>
          <a:p>
            <a:endParaRPr lang="en-US" dirty="0"/>
          </a:p>
        </p:txBody>
      </p:sp>
    </p:spTree>
    <p:extLst>
      <p:ext uri="{BB962C8B-B14F-4D97-AF65-F5344CB8AC3E}">
        <p14:creationId xmlns:p14="http://schemas.microsoft.com/office/powerpoint/2010/main" val="3699463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2608"/>
            <a:ext cx="9601200" cy="1166648"/>
          </a:xfrm>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sz="2800" dirty="0"/>
              <a:t> How did critics impact Roosevelt’s Presidency?</a:t>
            </a:r>
          </a:p>
          <a:p>
            <a:pPr marL="457200" lvl="0" indent="-457200">
              <a:buFont typeface="+mj-lt"/>
              <a:buAutoNum type="arabicPeriod"/>
            </a:pPr>
            <a:r>
              <a:rPr lang="en-US" sz="2800" dirty="0"/>
              <a:t> What was the role of Eleanor Roosevelt during FDR’s presidency?</a:t>
            </a:r>
          </a:p>
          <a:p>
            <a:endParaRPr lang="en-US" dirty="0"/>
          </a:p>
        </p:txBody>
      </p:sp>
    </p:spTree>
    <p:extLst>
      <p:ext uri="{BB962C8B-B14F-4D97-AF65-F5344CB8AC3E}">
        <p14:creationId xmlns:p14="http://schemas.microsoft.com/office/powerpoint/2010/main" val="219829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Rise of Communism and Socialism (SSUSH16a)</a:t>
            </a:r>
            <a:r>
              <a:rPr lang="en-US" dirty="0"/>
              <a:t/>
            </a:r>
            <a:br>
              <a:rPr lang="en-US" dirty="0"/>
            </a:br>
            <a:endParaRPr lang="en-US" dirty="0"/>
          </a:p>
        </p:txBody>
      </p:sp>
      <p:sp>
        <p:nvSpPr>
          <p:cNvPr id="3" name="Content Placeholder 2"/>
          <p:cNvSpPr>
            <a:spLocks noGrp="1"/>
          </p:cNvSpPr>
          <p:nvPr>
            <p:ph idx="1"/>
          </p:nvPr>
        </p:nvSpPr>
        <p:spPr>
          <a:xfrm>
            <a:off x="1371600" y="2286000"/>
            <a:ext cx="9601200" cy="4319752"/>
          </a:xfrm>
        </p:spPr>
        <p:txBody>
          <a:bodyPr>
            <a:normAutofit lnSpcReduction="10000"/>
          </a:bodyPr>
          <a:lstStyle/>
          <a:p>
            <a:pPr lvl="0"/>
            <a:r>
              <a:rPr lang="en-US" sz="2800" dirty="0"/>
              <a:t>In 1919, the communist party led by the </a:t>
            </a:r>
            <a:r>
              <a:rPr lang="en-US" sz="2800" b="1" dirty="0"/>
              <a:t>Bolsheviks</a:t>
            </a:r>
            <a:r>
              <a:rPr lang="en-US" sz="2800" dirty="0"/>
              <a:t> overthrew the czar in Russia, established the Soviet Union, and called for a worldwide revolution to destroy capitalism, people in the United States began to fear communists.</a:t>
            </a:r>
          </a:p>
          <a:p>
            <a:pPr lvl="0"/>
            <a:r>
              <a:rPr lang="en-US" sz="2800" dirty="0"/>
              <a:t>This fear of the spread of communism was called the </a:t>
            </a:r>
            <a:r>
              <a:rPr lang="en-US" sz="2800" b="1" dirty="0"/>
              <a:t>Red Scare </a:t>
            </a:r>
            <a:r>
              <a:rPr lang="en-US" sz="2800" dirty="0"/>
              <a:t>because red was the color of the communist flag. </a:t>
            </a:r>
          </a:p>
          <a:p>
            <a:pPr lvl="0"/>
            <a:r>
              <a:rPr lang="en-US" sz="2800" dirty="0"/>
              <a:t>The Red Scare led to the U.S. government’s pursuit of suspected communists.</a:t>
            </a:r>
          </a:p>
          <a:p>
            <a:endParaRPr lang="en-US" dirty="0"/>
          </a:p>
        </p:txBody>
      </p:sp>
    </p:spTree>
    <p:extLst>
      <p:ext uri="{BB962C8B-B14F-4D97-AF65-F5344CB8AC3E}">
        <p14:creationId xmlns:p14="http://schemas.microsoft.com/office/powerpoint/2010/main" val="193920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Red Scare (SSUSH16a)	</a:t>
            </a:r>
            <a:endParaRPr lang="en-US" dirty="0"/>
          </a:p>
        </p:txBody>
      </p:sp>
      <p:sp>
        <p:nvSpPr>
          <p:cNvPr id="3" name="Content Placeholder 2"/>
          <p:cNvSpPr>
            <a:spLocks noGrp="1"/>
          </p:cNvSpPr>
          <p:nvPr>
            <p:ph idx="1"/>
          </p:nvPr>
        </p:nvSpPr>
        <p:spPr/>
        <p:txBody>
          <a:bodyPr/>
          <a:lstStyle/>
          <a:p>
            <a:pPr lvl="0"/>
            <a:r>
              <a:rPr lang="en-US" sz="2800" dirty="0"/>
              <a:t>The </a:t>
            </a:r>
            <a:r>
              <a:rPr lang="en-US" sz="2800" b="1" dirty="0"/>
              <a:t>Red Scare</a:t>
            </a:r>
            <a:r>
              <a:rPr lang="en-US" sz="2800" dirty="0"/>
              <a:t> was one factor that led to the development of </a:t>
            </a:r>
            <a:r>
              <a:rPr lang="en-US" sz="2800" b="1" dirty="0"/>
              <a:t>Nativism</a:t>
            </a:r>
            <a:r>
              <a:rPr lang="en-US" sz="2800" dirty="0"/>
              <a:t> and new restrictions on immigration </a:t>
            </a:r>
          </a:p>
          <a:p>
            <a:pPr lvl="0"/>
            <a:r>
              <a:rPr lang="en-US" sz="2800" dirty="0"/>
              <a:t>Major points of Nativism</a:t>
            </a:r>
          </a:p>
          <a:p>
            <a:pPr lvl="1"/>
            <a:r>
              <a:rPr lang="en-US" sz="2800" dirty="0"/>
              <a:t>People born in America were superior to immigrants </a:t>
            </a:r>
          </a:p>
          <a:p>
            <a:pPr lvl="1"/>
            <a:r>
              <a:rPr lang="en-US" sz="2800" dirty="0"/>
              <a:t>America should keep its traditional culture intact.</a:t>
            </a:r>
          </a:p>
          <a:p>
            <a:endParaRPr lang="en-US" dirty="0"/>
          </a:p>
        </p:txBody>
      </p:sp>
    </p:spTree>
    <p:extLst>
      <p:ext uri="{BB962C8B-B14F-4D97-AF65-F5344CB8AC3E}">
        <p14:creationId xmlns:p14="http://schemas.microsoft.com/office/powerpoint/2010/main" val="11895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7543800" cy="68580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0"/>
            <a:ext cx="4648200" cy="6858000"/>
          </a:xfrm>
          <a:prstGeom prst="rect">
            <a:avLst/>
          </a:prstGeom>
        </p:spPr>
      </p:pic>
    </p:spTree>
    <p:extLst>
      <p:ext uri="{BB962C8B-B14F-4D97-AF65-F5344CB8AC3E}">
        <p14:creationId xmlns:p14="http://schemas.microsoft.com/office/powerpoint/2010/main" val="93452094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emplate>Crop</Template>
  <TotalTime>1193</TotalTime>
  <Words>2465</Words>
  <Application>Microsoft Office PowerPoint</Application>
  <PresentationFormat>Widescreen</PresentationFormat>
  <Paragraphs>193</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Franklin Gothic Book</vt:lpstr>
      <vt:lpstr>Symbol</vt:lpstr>
      <vt:lpstr>Times New Roman</vt:lpstr>
      <vt:lpstr>Crop</vt:lpstr>
      <vt:lpstr>1920’s and 1930’s</vt:lpstr>
      <vt:lpstr>Standards</vt:lpstr>
      <vt:lpstr>Key Concepts</vt:lpstr>
      <vt:lpstr>Document Analysis</vt:lpstr>
      <vt:lpstr>PowerPoint Presentation</vt:lpstr>
      <vt:lpstr>The Rise of Communism and Socialism (SSUSH16a) </vt:lpstr>
      <vt:lpstr>The Rise of Communism and Socialism (SSUSH16a) </vt:lpstr>
      <vt:lpstr>The Red Scare (SSUSH16a) </vt:lpstr>
      <vt:lpstr>PowerPoint Presentation</vt:lpstr>
      <vt:lpstr>PowerPoint Presentation</vt:lpstr>
      <vt:lpstr>Document Analysis </vt:lpstr>
      <vt:lpstr>The Red Scare (SSUSH16a)</vt:lpstr>
      <vt:lpstr>PowerPoint Presentation</vt:lpstr>
      <vt:lpstr>PowerPoint Presentation</vt:lpstr>
      <vt:lpstr>The Impact of the Eighteenth Amendment (SSUSH16b)</vt:lpstr>
      <vt:lpstr>PowerPoint Presentation</vt:lpstr>
      <vt:lpstr>The Impact of the Nineteenth Amendment (SSUSH16b)</vt:lpstr>
      <vt:lpstr>Review Questions</vt:lpstr>
      <vt:lpstr>PowerPoint Presentation</vt:lpstr>
      <vt:lpstr>PowerPoint Presentation</vt:lpstr>
      <vt:lpstr>Henry Ford and the Automobile (SSUSH16c)</vt:lpstr>
      <vt:lpstr>Document Analysis</vt:lpstr>
      <vt:lpstr>PowerPoint Presentation</vt:lpstr>
      <vt:lpstr>Impact of Radio and the Movies on American Culture (SSUSH16d)</vt:lpstr>
      <vt:lpstr>Impact of Radio and the Movies on American Culture (SSUSH16d)</vt:lpstr>
      <vt:lpstr>PowerPoint Presentation</vt:lpstr>
      <vt:lpstr>PowerPoint Presentation</vt:lpstr>
      <vt:lpstr>PowerPoint Presentation</vt:lpstr>
      <vt:lpstr>Modern Forms of Cultural Expression (SSUSH16e)</vt:lpstr>
      <vt:lpstr>Modern Forms of Cultural Expression (SSUSH16e)</vt:lpstr>
      <vt:lpstr>Review Questions</vt:lpstr>
      <vt:lpstr>PowerPoint Presentation</vt:lpstr>
      <vt:lpstr>Document Analysis</vt:lpstr>
      <vt:lpstr>The Causes of the Great Depression (SSUSH17a)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Dust Bowl (SSUSH17b)</vt:lpstr>
      <vt:lpstr>Review Questions</vt:lpstr>
      <vt:lpstr>PowerPoint Presentation</vt:lpstr>
      <vt:lpstr>PowerPoint Presentation</vt:lpstr>
      <vt:lpstr>PowerPoint Presentation</vt:lpstr>
      <vt:lpstr>PowerPoint Presentation</vt:lpstr>
      <vt:lpstr>The Social and Political Impact of the Great Depression (SSUSH17c)</vt:lpstr>
      <vt:lpstr>What is the Artist trying to explain with the image to the left?</vt:lpstr>
      <vt:lpstr>PowerPoint Presentation</vt:lpstr>
      <vt:lpstr>Franklin D. Roosevelt’s New Deal Plan (SSUSH18a)</vt:lpstr>
      <vt:lpstr>The Second New Deal (SSUSH18b)</vt:lpstr>
      <vt:lpstr>PowerPoint Presentation</vt:lpstr>
      <vt:lpstr>The Social Security Act (SSUSH18b)</vt:lpstr>
      <vt:lpstr>Review Questions</vt:lpstr>
      <vt:lpstr>Document Analysis  There is nothing wrong with the United States. We have more food than we can eat. We have more clothes and things out of which to make clothes than we can wear. We have more houses and lands than the whole 120 million can use if they all had good homes. So what is the trouble? Nothing except that a handful of men have everything and the balance of the people have nothing if their debts were paid. There should be every man a king in this land flowing with milk and honey instead of the lords of finance at the top and slaves and peasants at the bottom.    Source: Huey Long, National Network of Share Our Wealth Clubs, Retrieved from https://www.lsrhs.net/departments/history/ShenM/Site/20th_classwork,_handouts_files/Criticism%20of%20the%20New%20Deal%202011-%2020th%20notes%20handout.pdf </vt:lpstr>
      <vt:lpstr>PowerPoint Presentation</vt:lpstr>
      <vt:lpstr>Roosevelt’s Political Challenges (SSUSH18c)</vt:lpstr>
      <vt:lpstr>Roosevelt’s Political Challenges (SSUSH18c)</vt:lpstr>
      <vt:lpstr>PowerPoint Presentation</vt:lpstr>
      <vt:lpstr>Document Analysis</vt:lpstr>
      <vt:lpstr>Document Analysis</vt:lpstr>
      <vt:lpstr>Eleanor Roosevelt and the Role of the First Lady (SSUSH18d)</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1920’s and 1930’s</dc:title>
  <dc:creator>Brock</dc:creator>
  <cp:lastModifiedBy>Benjamin Willis</cp:lastModifiedBy>
  <cp:revision>17</cp:revision>
  <dcterms:created xsi:type="dcterms:W3CDTF">2017-08-04T21:14:07Z</dcterms:created>
  <dcterms:modified xsi:type="dcterms:W3CDTF">2018-04-27T13:36:30Z</dcterms:modified>
</cp:coreProperties>
</file>