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74" r:id="rId5"/>
    <p:sldId id="275" r:id="rId6"/>
    <p:sldId id="276" r:id="rId7"/>
    <p:sldId id="277" r:id="rId8"/>
    <p:sldId id="259" r:id="rId9"/>
    <p:sldId id="260" r:id="rId10"/>
    <p:sldId id="278" r:id="rId11"/>
    <p:sldId id="293" r:id="rId12"/>
    <p:sldId id="261" r:id="rId13"/>
    <p:sldId id="294" r:id="rId14"/>
    <p:sldId id="279" r:id="rId15"/>
    <p:sldId id="262" r:id="rId16"/>
    <p:sldId id="295" r:id="rId17"/>
    <p:sldId id="281" r:id="rId18"/>
    <p:sldId id="282" r:id="rId19"/>
    <p:sldId id="280" r:id="rId20"/>
    <p:sldId id="263" r:id="rId21"/>
    <p:sldId id="271" r:id="rId22"/>
    <p:sldId id="264" r:id="rId23"/>
    <p:sldId id="284" r:id="rId24"/>
    <p:sldId id="283" r:id="rId25"/>
    <p:sldId id="265" r:id="rId26"/>
    <p:sldId id="285" r:id="rId27"/>
    <p:sldId id="266" r:id="rId28"/>
    <p:sldId id="272" r:id="rId29"/>
    <p:sldId id="286" r:id="rId30"/>
    <p:sldId id="287" r:id="rId31"/>
    <p:sldId id="296" r:id="rId32"/>
    <p:sldId id="267" r:id="rId33"/>
    <p:sldId id="297" r:id="rId34"/>
    <p:sldId id="288" r:id="rId35"/>
    <p:sldId id="268" r:id="rId36"/>
    <p:sldId id="292" r:id="rId37"/>
    <p:sldId id="289" r:id="rId38"/>
    <p:sldId id="269" r:id="rId39"/>
    <p:sldId id="291" r:id="rId40"/>
    <p:sldId id="290" r:id="rId41"/>
    <p:sldId id="270" r:id="rId42"/>
    <p:sldId id="27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2E7E2B-3717-48ED-A14F-9EF07A5ED457}">
          <p14:sldIdLst>
            <p14:sldId id="256"/>
            <p14:sldId id="257"/>
            <p14:sldId id="258"/>
            <p14:sldId id="274"/>
            <p14:sldId id="275"/>
            <p14:sldId id="276"/>
            <p14:sldId id="277"/>
            <p14:sldId id="259"/>
            <p14:sldId id="260"/>
            <p14:sldId id="278"/>
            <p14:sldId id="293"/>
            <p14:sldId id="261"/>
            <p14:sldId id="294"/>
            <p14:sldId id="279"/>
            <p14:sldId id="262"/>
            <p14:sldId id="295"/>
            <p14:sldId id="281"/>
            <p14:sldId id="282"/>
            <p14:sldId id="280"/>
            <p14:sldId id="263"/>
            <p14:sldId id="271"/>
            <p14:sldId id="264"/>
            <p14:sldId id="284"/>
            <p14:sldId id="283"/>
            <p14:sldId id="265"/>
            <p14:sldId id="285"/>
            <p14:sldId id="266"/>
            <p14:sldId id="272"/>
            <p14:sldId id="286"/>
            <p14:sldId id="287"/>
            <p14:sldId id="296"/>
            <p14:sldId id="267"/>
            <p14:sldId id="297"/>
            <p14:sldId id="288"/>
            <p14:sldId id="268"/>
            <p14:sldId id="292"/>
            <p14:sldId id="289"/>
            <p14:sldId id="269"/>
            <p14:sldId id="291"/>
            <p14:sldId id="290"/>
            <p14:sldId id="270"/>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0218B1F-67AD-4ECB-8CFF-37C945F57FD0}"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298656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408519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305056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133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300651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218B1F-67AD-4ECB-8CFF-37C945F57FD0}"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412772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218B1F-67AD-4ECB-8CFF-37C945F57FD0}"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4174319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218B1F-67AD-4ECB-8CFF-37C945F57FD0}"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181531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218B1F-67AD-4ECB-8CFF-37C945F57FD0}"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182519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218B1F-67AD-4ECB-8CFF-37C945F57FD0}"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386620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218B1F-67AD-4ECB-8CFF-37C945F57FD0}"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252995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53883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218B1F-67AD-4ECB-8CFF-37C945F57FD0}"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33031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218B1F-67AD-4ECB-8CFF-37C945F57FD0}"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151757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18B1F-67AD-4ECB-8CFF-37C945F57FD0}"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122287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315903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8B1F-67AD-4ECB-8CFF-37C945F57FD0}"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98BC-5693-4665-B8ED-ED0B3578E5D0}" type="slidenum">
              <a:rPr lang="en-US" smtClean="0"/>
              <a:t>‹#›</a:t>
            </a:fld>
            <a:endParaRPr lang="en-US"/>
          </a:p>
        </p:txBody>
      </p:sp>
    </p:spTree>
    <p:extLst>
      <p:ext uri="{BB962C8B-B14F-4D97-AF65-F5344CB8AC3E}">
        <p14:creationId xmlns:p14="http://schemas.microsoft.com/office/powerpoint/2010/main" val="40090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218B1F-67AD-4ECB-8CFF-37C945F57FD0}"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5C098BC-5693-4665-B8ED-ED0B3578E5D0}" type="slidenum">
              <a:rPr lang="en-US" smtClean="0"/>
              <a:t>‹#›</a:t>
            </a:fld>
            <a:endParaRPr lang="en-US"/>
          </a:p>
        </p:txBody>
      </p:sp>
    </p:spTree>
    <p:extLst>
      <p:ext uri="{BB962C8B-B14F-4D97-AF65-F5344CB8AC3E}">
        <p14:creationId xmlns:p14="http://schemas.microsoft.com/office/powerpoint/2010/main" val="176444691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americanexperience.si.edu/wp-content/uploads/2014/07/The-Great-Migration.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arxists.org/archive/debs/works/1918/canton.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6" y="3515710"/>
            <a:ext cx="10972800" cy="3090042"/>
          </a:xfrm>
        </p:spPr>
        <p:txBody>
          <a:bodyPr/>
          <a:lstStyle/>
          <a:p>
            <a:pPr algn="l"/>
            <a:r>
              <a:rPr lang="en-US" dirty="0" smtClean="0"/>
              <a:t>American Imperialism </a:t>
            </a:r>
            <a:br>
              <a:rPr lang="en-US" dirty="0" smtClean="0"/>
            </a:br>
            <a:r>
              <a:rPr lang="en-US" dirty="0" smtClean="0"/>
              <a:t>and WWI</a:t>
            </a:r>
            <a:endParaRPr lang="en-US" dirty="0"/>
          </a:p>
        </p:txBody>
      </p:sp>
      <p:sp>
        <p:nvSpPr>
          <p:cNvPr id="3" name="Subtitle 2"/>
          <p:cNvSpPr>
            <a:spLocks noGrp="1"/>
          </p:cNvSpPr>
          <p:nvPr>
            <p:ph type="subTitle" idx="1"/>
          </p:nvPr>
        </p:nvSpPr>
        <p:spPr>
          <a:xfrm>
            <a:off x="2335923" y="2511961"/>
            <a:ext cx="9144000" cy="754025"/>
          </a:xfrm>
        </p:spPr>
        <p:txBody>
          <a:bodyPr/>
          <a:lstStyle/>
          <a:p>
            <a:r>
              <a:rPr lang="en-US" dirty="0" smtClean="0"/>
              <a:t>Paulding Country U.S. History</a:t>
            </a:r>
            <a:endParaRPr lang="en-US" dirty="0"/>
          </a:p>
        </p:txBody>
      </p:sp>
    </p:spTree>
    <p:extLst>
      <p:ext uri="{BB962C8B-B14F-4D97-AF65-F5344CB8AC3E}">
        <p14:creationId xmlns:p14="http://schemas.microsoft.com/office/powerpoint/2010/main" val="96092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0750" y="25306"/>
            <a:ext cx="6191249" cy="68326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05"/>
            <a:ext cx="6000750" cy="6832694"/>
          </a:xfrm>
          <a:prstGeom prst="rect">
            <a:avLst/>
          </a:prstGeom>
        </p:spPr>
      </p:pic>
    </p:spTree>
    <p:extLst>
      <p:ext uri="{BB962C8B-B14F-4D97-AF65-F5344CB8AC3E}">
        <p14:creationId xmlns:p14="http://schemas.microsoft.com/office/powerpoint/2010/main" val="309782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pPr marL="0" indent="0">
              <a:buNone/>
            </a:pPr>
            <a:r>
              <a:rPr lang="en-US" dirty="0"/>
              <a:t>The government of foreign people against their will is not a constitutional purpose but a purpose expressly forbidden by the Constitution. Therefore I deny the right to acquire this territory and to hold it by the government for that purpose." </a:t>
            </a:r>
          </a:p>
          <a:p>
            <a:pPr marL="0" indent="0">
              <a:buNone/>
            </a:pPr>
            <a:r>
              <a:rPr lang="en-US" dirty="0"/>
              <a:t>					</a:t>
            </a:r>
            <a:r>
              <a:rPr lang="en-US" dirty="0" smtClean="0"/>
              <a:t>Source</a:t>
            </a:r>
            <a:r>
              <a:rPr lang="en-US" dirty="0"/>
              <a:t>: Sen. George Hoar (1899</a:t>
            </a:r>
            <a:r>
              <a:rPr lang="en-US" dirty="0" smtClean="0"/>
              <a:t>)</a:t>
            </a:r>
            <a:endParaRPr lang="en-US" dirty="0"/>
          </a:p>
          <a:p>
            <a:endParaRPr lang="en-US" dirty="0"/>
          </a:p>
        </p:txBody>
      </p:sp>
    </p:spTree>
    <p:extLst>
      <p:ext uri="{BB962C8B-B14F-4D97-AF65-F5344CB8AC3E}">
        <p14:creationId xmlns:p14="http://schemas.microsoft.com/office/powerpoint/2010/main" val="213121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Debate over American Imperialism (SSUSH14a</a:t>
            </a:r>
            <a:r>
              <a:rPr lang="en-US" b="1" dirty="0" smtClean="0"/>
              <a:t>)</a:t>
            </a:r>
            <a:endParaRPr lang="en-US" dirty="0"/>
          </a:p>
        </p:txBody>
      </p:sp>
      <p:sp>
        <p:nvSpPr>
          <p:cNvPr id="3" name="Content Placeholder 2"/>
          <p:cNvSpPr>
            <a:spLocks noGrp="1"/>
          </p:cNvSpPr>
          <p:nvPr>
            <p:ph idx="1"/>
          </p:nvPr>
        </p:nvSpPr>
        <p:spPr/>
        <p:txBody>
          <a:bodyPr/>
          <a:lstStyle/>
          <a:p>
            <a:pPr lvl="0"/>
            <a:r>
              <a:rPr lang="en-US" dirty="0"/>
              <a:t>Yet, while more and more US citizens were advocating imperialism, the </a:t>
            </a:r>
            <a:r>
              <a:rPr lang="en-US" b="1" dirty="0"/>
              <a:t>anti-imperialist </a:t>
            </a:r>
            <a:r>
              <a:rPr lang="en-US" dirty="0"/>
              <a:t>preached </a:t>
            </a:r>
            <a:r>
              <a:rPr lang="en-US" b="1" dirty="0"/>
              <a:t>isolationism</a:t>
            </a:r>
            <a:r>
              <a:rPr lang="en-US" dirty="0"/>
              <a:t>. </a:t>
            </a:r>
          </a:p>
          <a:p>
            <a:pPr lvl="0"/>
            <a:r>
              <a:rPr lang="en-US" dirty="0"/>
              <a:t>They believed that it was not in the best interest of the United States to acquire and exercise control over foreign territories. </a:t>
            </a:r>
          </a:p>
          <a:p>
            <a:pPr lvl="0"/>
            <a:r>
              <a:rPr lang="en-US" dirty="0"/>
              <a:t>They felt that such acquisitions would inevitably pull the US into foreign conflicts.</a:t>
            </a:r>
          </a:p>
          <a:p>
            <a:endParaRPr lang="en-US" dirty="0"/>
          </a:p>
        </p:txBody>
      </p:sp>
    </p:spTree>
    <p:extLst>
      <p:ext uri="{BB962C8B-B14F-4D97-AF65-F5344CB8AC3E}">
        <p14:creationId xmlns:p14="http://schemas.microsoft.com/office/powerpoint/2010/main" val="427937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237744" y="1825624"/>
            <a:ext cx="11740896" cy="4867783"/>
          </a:xfrm>
        </p:spPr>
        <p:txBody>
          <a:bodyPr>
            <a:normAutofit/>
          </a:bodyPr>
          <a:lstStyle/>
          <a:p>
            <a:pPr marL="0" indent="0">
              <a:buNone/>
            </a:pPr>
            <a:r>
              <a:rPr lang="en-US" dirty="0"/>
              <a:t>"If I had my way we would annex those islands [Hawaii] tomorrow. If that is impossible I would establish a protectorate over them. I believe we should build the Nicaraguan canal at once, and in the meantime, that we should build a dozen new battleships . . . I am fully alive to the danger from Japan. . . .But there are big problems in the West Indies also. Until we definitely turn Spain out of these islands (and if I had my way that would be done tomorrow), we will always be menaced by trouble there. We should acquire the Danish Islands [Virgin Islands]" </a:t>
            </a:r>
          </a:p>
          <a:p>
            <a:pPr marL="0" indent="0">
              <a:buNone/>
            </a:pPr>
            <a:r>
              <a:rPr lang="en-US" dirty="0" smtClean="0"/>
              <a:t>Source</a:t>
            </a:r>
            <a:r>
              <a:rPr lang="en-US" dirty="0"/>
              <a:t>: Theodore Roosevelt (in a letter to Alfred Thayer Mahan) (1897)</a:t>
            </a:r>
          </a:p>
          <a:p>
            <a:endParaRPr lang="en-US" dirty="0"/>
          </a:p>
        </p:txBody>
      </p:sp>
    </p:spTree>
    <p:extLst>
      <p:ext uri="{BB962C8B-B14F-4D97-AF65-F5344CB8AC3E}">
        <p14:creationId xmlns:p14="http://schemas.microsoft.com/office/powerpoint/2010/main" val="104062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9724" y="0"/>
            <a:ext cx="612227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69724" cy="6858000"/>
          </a:xfrm>
          <a:prstGeom prst="rect">
            <a:avLst/>
          </a:prstGeom>
        </p:spPr>
      </p:pic>
    </p:spTree>
    <p:extLst>
      <p:ext uri="{BB962C8B-B14F-4D97-AF65-F5344CB8AC3E}">
        <p14:creationId xmlns:p14="http://schemas.microsoft.com/office/powerpoint/2010/main" val="95224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Roosevelt Corollary to the Monroe Doctrine (SSUSH14b</a:t>
            </a:r>
            <a:r>
              <a:rPr lang="en-US" b="1" dirty="0" smtClean="0"/>
              <a:t>)</a:t>
            </a:r>
            <a:endParaRPr lang="en-US" dirty="0"/>
          </a:p>
        </p:txBody>
      </p:sp>
      <p:sp>
        <p:nvSpPr>
          <p:cNvPr id="3" name="Content Placeholder 2"/>
          <p:cNvSpPr>
            <a:spLocks noGrp="1"/>
          </p:cNvSpPr>
          <p:nvPr>
            <p:ph idx="1"/>
          </p:nvPr>
        </p:nvSpPr>
        <p:spPr/>
        <p:txBody>
          <a:bodyPr/>
          <a:lstStyle/>
          <a:p>
            <a:pPr lvl="0"/>
            <a:r>
              <a:rPr lang="en-US" dirty="0"/>
              <a:t>Reason: Latin American governments were unstable and owed large amounts of money to European countries. U.S. feared that European countries would control Latin and South American governments. </a:t>
            </a:r>
          </a:p>
          <a:p>
            <a:pPr lvl="0"/>
            <a:r>
              <a:rPr lang="en-US" dirty="0"/>
              <a:t>Result: </a:t>
            </a:r>
            <a:r>
              <a:rPr lang="en-US" b="1" dirty="0"/>
              <a:t>The Roosevelt Corollary</a:t>
            </a:r>
            <a:r>
              <a:rPr lang="en-US" dirty="0"/>
              <a:t> (addition to Monroe Doctrine) announced to the world that the United States would exercise international policing power in the Western Hemisphere in order to protect its interests in the area.</a:t>
            </a:r>
          </a:p>
          <a:p>
            <a:endParaRPr lang="en-US" dirty="0"/>
          </a:p>
        </p:txBody>
      </p:sp>
    </p:spTree>
    <p:extLst>
      <p:ext uri="{BB962C8B-B14F-4D97-AF65-F5344CB8AC3E}">
        <p14:creationId xmlns:p14="http://schemas.microsoft.com/office/powerpoint/2010/main" val="21732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5047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053959"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958" y="0"/>
            <a:ext cx="6138042" cy="6858000"/>
          </a:xfrm>
          <a:prstGeom prst="rect">
            <a:avLst/>
          </a:prstGeom>
        </p:spPr>
      </p:pic>
    </p:spTree>
    <p:extLst>
      <p:ext uri="{BB962C8B-B14F-4D97-AF65-F5344CB8AC3E}">
        <p14:creationId xmlns:p14="http://schemas.microsoft.com/office/powerpoint/2010/main" val="103474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0502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6143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t>SSUSH14 Explain America’s evolving relationship with the world at the turn of the twentieth century. </a:t>
            </a:r>
            <a:endParaRPr lang="en-US" dirty="0" smtClean="0"/>
          </a:p>
          <a:p>
            <a:r>
              <a:rPr lang="en-US" dirty="0"/>
              <a:t>SSUSH15 Analyze the origins and impact of U.S. involvement in World War I. </a:t>
            </a:r>
          </a:p>
        </p:txBody>
      </p:sp>
    </p:spTree>
    <p:extLst>
      <p:ext uri="{BB962C8B-B14F-4D97-AF65-F5344CB8AC3E}">
        <p14:creationId xmlns:p14="http://schemas.microsoft.com/office/powerpoint/2010/main" val="181019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Panama Canal (SSUSH14b</a:t>
            </a:r>
            <a:r>
              <a:rPr lang="en-US" b="1" dirty="0" smtClean="0"/>
              <a:t>)</a:t>
            </a:r>
            <a:endParaRPr lang="en-US" dirty="0"/>
          </a:p>
        </p:txBody>
      </p:sp>
      <p:sp>
        <p:nvSpPr>
          <p:cNvPr id="3" name="Content Placeholder 2"/>
          <p:cNvSpPr>
            <a:spLocks noGrp="1"/>
          </p:cNvSpPr>
          <p:nvPr>
            <p:ph idx="1"/>
          </p:nvPr>
        </p:nvSpPr>
        <p:spPr/>
        <p:txBody>
          <a:bodyPr/>
          <a:lstStyle/>
          <a:p>
            <a:pPr lvl="0"/>
            <a:r>
              <a:rPr lang="en-US" dirty="0"/>
              <a:t>Reason: U.S. Government wants to build a shipping canal across the country of Panama. The purpose of the canal was to create a faster sea route that connected the Atlantic and Pacific Oceans.</a:t>
            </a:r>
          </a:p>
          <a:p>
            <a:pPr lvl="0"/>
            <a:r>
              <a:rPr lang="en-US" dirty="0"/>
              <a:t>The U.S. helped Panama during their rebellion against Columbia, in exchange Panama gave the U.S. rights to the Panama Canal.</a:t>
            </a:r>
          </a:p>
          <a:p>
            <a:pPr lvl="0"/>
            <a:r>
              <a:rPr lang="en-US" dirty="0"/>
              <a:t>Result: The purpose of the canal was to create a faster sea route that connected the Atlantic and Pacific Oceans.</a:t>
            </a:r>
          </a:p>
          <a:p>
            <a:pPr lvl="0"/>
            <a:r>
              <a:rPr lang="en-US" dirty="0"/>
              <a:t>Result 2: U.S. has a greater reason to enforce the Roosevelt Corollary and the biggest engineering project of the era and</a:t>
            </a:r>
          </a:p>
          <a:p>
            <a:endParaRPr lang="en-US" dirty="0"/>
          </a:p>
        </p:txBody>
      </p:sp>
    </p:spTree>
    <p:extLst>
      <p:ext uri="{BB962C8B-B14F-4D97-AF65-F5344CB8AC3E}">
        <p14:creationId xmlns:p14="http://schemas.microsoft.com/office/powerpoint/2010/main" val="382818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120000" y="1825624"/>
            <a:ext cx="10233800" cy="4843189"/>
          </a:xfrm>
        </p:spPr>
        <p:txBody>
          <a:bodyPr/>
          <a:lstStyle/>
          <a:p>
            <a:pPr marL="514350" lvl="0" indent="-514350">
              <a:buFont typeface="+mj-lt"/>
              <a:buAutoNum type="arabicPeriod"/>
            </a:pPr>
            <a:r>
              <a:rPr lang="en-US" dirty="0" smtClean="0"/>
              <a:t>Define </a:t>
            </a:r>
            <a:r>
              <a:rPr lang="en-US" dirty="0"/>
              <a:t>Imperialism</a:t>
            </a:r>
          </a:p>
          <a:p>
            <a:pPr marL="514350" lvl="0" indent="-514350">
              <a:buFont typeface="+mj-lt"/>
              <a:buAutoNum type="arabicPeriod"/>
            </a:pPr>
            <a:r>
              <a:rPr lang="en-US" dirty="0"/>
              <a:t> What was the significance of the Spanish-American War?</a:t>
            </a:r>
          </a:p>
          <a:p>
            <a:pPr marL="514350" lvl="0" indent="-514350">
              <a:buFont typeface="+mj-lt"/>
              <a:buAutoNum type="arabicPeriod"/>
            </a:pPr>
            <a:r>
              <a:rPr lang="en-US" dirty="0"/>
              <a:t> What territories were gained during the Spanish-American War?</a:t>
            </a:r>
          </a:p>
          <a:p>
            <a:pPr marL="514350" lvl="0" indent="-514350">
              <a:buFont typeface="+mj-lt"/>
              <a:buAutoNum type="arabicPeriod"/>
            </a:pPr>
            <a:r>
              <a:rPr lang="en-US" dirty="0"/>
              <a:t> What was the significance of the Roosevelt Corollary to the Monroe Doctrine?</a:t>
            </a:r>
          </a:p>
          <a:p>
            <a:pPr marL="514350" lvl="0" indent="-514350">
              <a:buFont typeface="+mj-lt"/>
              <a:buAutoNum type="arabicPeriod"/>
            </a:pPr>
            <a:r>
              <a:rPr lang="en-US" dirty="0"/>
              <a:t> What was the geographic significance of the Panama Canal?</a:t>
            </a:r>
          </a:p>
          <a:p>
            <a:pPr marL="514350" lvl="0" indent="-514350">
              <a:buFont typeface="+mj-lt"/>
              <a:buAutoNum type="arabicPeriod"/>
            </a:pPr>
            <a:r>
              <a:rPr lang="en-US" dirty="0"/>
              <a:t> What was the economic significance of the Panama Canal?</a:t>
            </a:r>
          </a:p>
          <a:p>
            <a:endParaRPr lang="en-US" dirty="0"/>
          </a:p>
        </p:txBody>
      </p:sp>
    </p:spTree>
    <p:extLst>
      <p:ext uri="{BB962C8B-B14F-4D97-AF65-F5344CB8AC3E}">
        <p14:creationId xmlns:p14="http://schemas.microsoft.com/office/powerpoint/2010/main" val="109084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World War I (SSUSH14a</a:t>
            </a:r>
            <a:r>
              <a:rPr lang="en-US" b="1" dirty="0" smtClean="0"/>
              <a:t>)</a:t>
            </a:r>
            <a:endParaRPr lang="en-US" dirty="0"/>
          </a:p>
        </p:txBody>
      </p:sp>
      <p:sp>
        <p:nvSpPr>
          <p:cNvPr id="3" name="Content Placeholder 2"/>
          <p:cNvSpPr>
            <a:spLocks noGrp="1"/>
          </p:cNvSpPr>
          <p:nvPr>
            <p:ph idx="1"/>
          </p:nvPr>
        </p:nvSpPr>
        <p:spPr/>
        <p:txBody>
          <a:bodyPr/>
          <a:lstStyle/>
          <a:p>
            <a:r>
              <a:rPr lang="en-US" b="1" dirty="0"/>
              <a:t>Neutrality (SSUSH14a)</a:t>
            </a:r>
            <a:endParaRPr lang="en-US" dirty="0"/>
          </a:p>
          <a:p>
            <a:pPr lvl="1"/>
            <a:r>
              <a:rPr lang="en-US" sz="2800" dirty="0"/>
              <a:t>When World War I began in Europe in 1914, President </a:t>
            </a:r>
            <a:r>
              <a:rPr lang="en-US" sz="2800" b="1" dirty="0"/>
              <a:t>Woodrow Wilson</a:t>
            </a:r>
            <a:r>
              <a:rPr lang="en-US" sz="2800" dirty="0"/>
              <a:t> was determined to guarantee </a:t>
            </a:r>
            <a:r>
              <a:rPr lang="en-US" sz="2800" b="1" dirty="0"/>
              <a:t>U.S. neutrality </a:t>
            </a:r>
            <a:r>
              <a:rPr lang="en-US" sz="2800" dirty="0"/>
              <a:t>and to keep the United States out of the war. </a:t>
            </a:r>
          </a:p>
          <a:p>
            <a:endParaRPr lang="en-US" dirty="0"/>
          </a:p>
        </p:txBody>
      </p:sp>
    </p:spTree>
    <p:extLst>
      <p:ext uri="{BB962C8B-B14F-4D97-AF65-F5344CB8AC3E}">
        <p14:creationId xmlns:p14="http://schemas.microsoft.com/office/powerpoint/2010/main" val="161770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543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243151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Reasons U.S. Enters WWI (SSUSH14a</a:t>
            </a:r>
            <a:r>
              <a:rPr lang="en-US" b="1" dirty="0" smtClean="0"/>
              <a:t>)</a:t>
            </a:r>
            <a:endParaRPr lang="en-US" dirty="0"/>
          </a:p>
        </p:txBody>
      </p:sp>
      <p:sp>
        <p:nvSpPr>
          <p:cNvPr id="3" name="Content Placeholder 2"/>
          <p:cNvSpPr>
            <a:spLocks noGrp="1"/>
          </p:cNvSpPr>
          <p:nvPr>
            <p:ph idx="1"/>
          </p:nvPr>
        </p:nvSpPr>
        <p:spPr/>
        <p:txBody>
          <a:bodyPr>
            <a:normAutofit/>
          </a:bodyPr>
          <a:lstStyle/>
          <a:p>
            <a:pPr lvl="0"/>
            <a:r>
              <a:rPr lang="en-US" dirty="0" smtClean="0"/>
              <a:t>Sinking </a:t>
            </a:r>
            <a:r>
              <a:rPr lang="en-US" dirty="0"/>
              <a:t>of Lusitania: Germans sink cruise ship with over 100 U.S. citizens on board.</a:t>
            </a:r>
            <a:endParaRPr lang="en-US" sz="2400" dirty="0"/>
          </a:p>
          <a:p>
            <a:pPr lvl="0"/>
            <a:r>
              <a:rPr lang="en-US" dirty="0"/>
              <a:t>Unrestricted Submarine Warfare: Germans use submarines to attack were ever they wanted in the Atlantic Ocean.</a:t>
            </a:r>
            <a:endParaRPr lang="en-US" sz="2400" dirty="0"/>
          </a:p>
          <a:p>
            <a:endParaRPr lang="en-US" dirty="0"/>
          </a:p>
        </p:txBody>
      </p:sp>
    </p:spTree>
    <p:extLst>
      <p:ext uri="{BB962C8B-B14F-4D97-AF65-F5344CB8AC3E}">
        <p14:creationId xmlns:p14="http://schemas.microsoft.com/office/powerpoint/2010/main" val="185467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75131"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30" y="0"/>
            <a:ext cx="6216870" cy="6858000"/>
          </a:xfrm>
          <a:prstGeom prst="rect">
            <a:avLst/>
          </a:prstGeom>
        </p:spPr>
      </p:pic>
    </p:spTree>
    <p:extLst>
      <p:ext uri="{BB962C8B-B14F-4D97-AF65-F5344CB8AC3E}">
        <p14:creationId xmlns:p14="http://schemas.microsoft.com/office/powerpoint/2010/main" val="1434171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Reasons U.S. Enters WWI (SSUSH14a)</a:t>
            </a:r>
            <a:endParaRPr lang="en-US" dirty="0"/>
          </a:p>
        </p:txBody>
      </p:sp>
      <p:sp>
        <p:nvSpPr>
          <p:cNvPr id="3" name="Content Placeholder 2"/>
          <p:cNvSpPr>
            <a:spLocks noGrp="1"/>
          </p:cNvSpPr>
          <p:nvPr>
            <p:ph idx="1"/>
          </p:nvPr>
        </p:nvSpPr>
        <p:spPr/>
        <p:txBody>
          <a:bodyPr/>
          <a:lstStyle/>
          <a:p>
            <a:pPr lvl="0"/>
            <a:r>
              <a:rPr lang="en-US" dirty="0"/>
              <a:t>The Zimmerman Telegram</a:t>
            </a:r>
          </a:p>
          <a:p>
            <a:pPr lvl="1"/>
            <a:r>
              <a:rPr lang="en-US" sz="2800" dirty="0"/>
              <a:t>Arthur Zimmerman, the German Foreign Minister, sent a telegram to the German embassy in Mexico. </a:t>
            </a:r>
          </a:p>
          <a:p>
            <a:pPr lvl="1"/>
            <a:r>
              <a:rPr lang="en-US" sz="2800" dirty="0"/>
              <a:t>In his telegram, Zimmerman told embassy officials to ask Mexico to attack the US if it declared war on Germany. </a:t>
            </a:r>
          </a:p>
          <a:p>
            <a:pPr lvl="1"/>
            <a:r>
              <a:rPr lang="en-US" sz="2800" dirty="0"/>
              <a:t>In return, Germany promised to help Mexico win back land the US had acquired as a result of the Mexican-American War.</a:t>
            </a:r>
          </a:p>
          <a:p>
            <a:endParaRPr lang="en-US" dirty="0"/>
          </a:p>
        </p:txBody>
      </p:sp>
    </p:spTree>
    <p:extLst>
      <p:ext uri="{BB962C8B-B14F-4D97-AF65-F5344CB8AC3E}">
        <p14:creationId xmlns:p14="http://schemas.microsoft.com/office/powerpoint/2010/main" val="320095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purpose of Woodrow Wilson’s neutrality policy?</a:t>
            </a:r>
          </a:p>
          <a:p>
            <a:pPr marL="514350" lvl="0" indent="-514350">
              <a:buFont typeface="+mj-lt"/>
              <a:buAutoNum type="arabicPeriod"/>
            </a:pPr>
            <a:r>
              <a:rPr lang="en-US" dirty="0"/>
              <a:t> List 3 reasons American entered World War I?</a:t>
            </a:r>
          </a:p>
          <a:p>
            <a:pPr marL="514350" lvl="0" indent="-514350">
              <a:buFont typeface="+mj-lt"/>
              <a:buAutoNum type="arabicPeriod"/>
            </a:pPr>
            <a:r>
              <a:rPr lang="en-US" dirty="0" smtClean="0"/>
              <a:t>What </a:t>
            </a:r>
            <a:r>
              <a:rPr lang="en-US" dirty="0"/>
              <a:t>was the significance of the Zimmerman Telegram?</a:t>
            </a:r>
          </a:p>
          <a:p>
            <a:endParaRPr lang="en-US" dirty="0"/>
          </a:p>
        </p:txBody>
      </p:sp>
    </p:spTree>
    <p:extLst>
      <p:ext uri="{BB962C8B-B14F-4D97-AF65-F5344CB8AC3E}">
        <p14:creationId xmlns:p14="http://schemas.microsoft.com/office/powerpoint/2010/main" val="612202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749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numCol="2">
            <a:normAutofit lnSpcReduction="10000"/>
          </a:bodyPr>
          <a:lstStyle/>
          <a:p>
            <a:pPr lvl="0"/>
            <a:r>
              <a:rPr lang="en-US" dirty="0"/>
              <a:t>American Imperialism</a:t>
            </a:r>
          </a:p>
          <a:p>
            <a:pPr lvl="0"/>
            <a:r>
              <a:rPr lang="en-US" dirty="0"/>
              <a:t>Anti-Imperialist</a:t>
            </a:r>
          </a:p>
          <a:p>
            <a:pPr lvl="0"/>
            <a:r>
              <a:rPr lang="en-US" dirty="0"/>
              <a:t>Spanish-American War</a:t>
            </a:r>
          </a:p>
          <a:p>
            <a:pPr lvl="0"/>
            <a:r>
              <a:rPr lang="en-US" dirty="0"/>
              <a:t>Roosevelt Corollary </a:t>
            </a:r>
          </a:p>
          <a:p>
            <a:pPr lvl="0"/>
            <a:r>
              <a:rPr lang="en-US" dirty="0"/>
              <a:t>Panama Canal</a:t>
            </a:r>
          </a:p>
          <a:p>
            <a:pPr lvl="0"/>
            <a:r>
              <a:rPr lang="en-US" dirty="0"/>
              <a:t>Presidency of Woodrow Wilson</a:t>
            </a:r>
          </a:p>
          <a:p>
            <a:pPr lvl="0"/>
            <a:r>
              <a:rPr lang="en-US" dirty="0"/>
              <a:t>U.S. Neutrality</a:t>
            </a:r>
          </a:p>
          <a:p>
            <a:pPr lvl="0"/>
            <a:r>
              <a:rPr lang="en-US" dirty="0"/>
              <a:t>Unrestricted Submarine Warfare</a:t>
            </a:r>
          </a:p>
          <a:p>
            <a:pPr lvl="0"/>
            <a:r>
              <a:rPr lang="en-US" dirty="0"/>
              <a:t>Zimmerman Telegram</a:t>
            </a:r>
          </a:p>
          <a:p>
            <a:pPr lvl="0"/>
            <a:r>
              <a:rPr lang="en-US" dirty="0"/>
              <a:t>The Great Migration</a:t>
            </a:r>
          </a:p>
          <a:p>
            <a:pPr lvl="0"/>
            <a:r>
              <a:rPr lang="en-US" dirty="0"/>
              <a:t>The Espionage Act</a:t>
            </a:r>
          </a:p>
          <a:p>
            <a:pPr lvl="0"/>
            <a:r>
              <a:rPr lang="en-US" dirty="0"/>
              <a:t>Eugene Debs</a:t>
            </a:r>
          </a:p>
          <a:p>
            <a:pPr lvl="0"/>
            <a:r>
              <a:rPr lang="en-US" dirty="0"/>
              <a:t>Wilson’s Fourteen Points</a:t>
            </a:r>
          </a:p>
          <a:p>
            <a:pPr lvl="0"/>
            <a:r>
              <a:rPr lang="en-US" dirty="0"/>
              <a:t>League of Nations</a:t>
            </a:r>
          </a:p>
          <a:p>
            <a:pPr lvl="0"/>
            <a:r>
              <a:rPr lang="en-US" dirty="0"/>
              <a:t>Wilson’s View of League of Nation</a:t>
            </a:r>
          </a:p>
          <a:p>
            <a:pPr lvl="0"/>
            <a:r>
              <a:rPr lang="en-US" dirty="0"/>
              <a:t>Congress’s View of League of Nations</a:t>
            </a:r>
          </a:p>
          <a:p>
            <a:endParaRPr lang="en-US" dirty="0"/>
          </a:p>
        </p:txBody>
      </p:sp>
    </p:spTree>
    <p:extLst>
      <p:ext uri="{BB962C8B-B14F-4D97-AF65-F5344CB8AC3E}">
        <p14:creationId xmlns:p14="http://schemas.microsoft.com/office/powerpoint/2010/main" val="146858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109021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219456" y="1825624"/>
            <a:ext cx="11667744" cy="4703191"/>
          </a:xfrm>
        </p:spPr>
        <p:txBody>
          <a:bodyPr/>
          <a:lstStyle/>
          <a:p>
            <a:pPr marL="0" indent="0">
              <a:buNone/>
            </a:pPr>
            <a:r>
              <a:rPr lang="en-US" dirty="0"/>
              <a:t>With the aid of God I am making very good I make $75 per month. . . . I don’t have to work hard. </a:t>
            </a:r>
            <a:r>
              <a:rPr lang="en-US" dirty="0" err="1"/>
              <a:t>dont</a:t>
            </a:r>
            <a:r>
              <a:rPr lang="en-US" dirty="0"/>
              <a:t> have to mister every little white boy comes along . . . I can ride in the electric street and steam cars any where I get a seat. I </a:t>
            </a:r>
            <a:r>
              <a:rPr lang="en-US" dirty="0" err="1"/>
              <a:t>dont</a:t>
            </a:r>
            <a:r>
              <a:rPr lang="en-US" dirty="0"/>
              <a:t> care to mix with white folk what I mean I am not crazy about being with white folks, but if I have to pay the same fare I have learn to want to the same acomidation.*</a:t>
            </a:r>
          </a:p>
          <a:p>
            <a:pPr marL="0" indent="0">
              <a:buNone/>
            </a:pPr>
            <a:endParaRPr lang="en-US" dirty="0"/>
          </a:p>
          <a:p>
            <a:pPr marL="0" indent="0">
              <a:buNone/>
            </a:pPr>
            <a:r>
              <a:rPr lang="en-US" dirty="0" smtClean="0"/>
              <a:t>Source</a:t>
            </a:r>
            <a:r>
              <a:rPr lang="en-US" dirty="0"/>
              <a:t>: Retrieved from </a:t>
            </a:r>
            <a:r>
              <a:rPr lang="en-US" u="sng" dirty="0">
                <a:hlinkClick r:id="rId2"/>
              </a:rPr>
              <a:t>http://americanexperience.si.edu/wp-content/uploads/2014/07/The-Great-Migration.pdf</a:t>
            </a:r>
            <a:r>
              <a:rPr lang="en-US" dirty="0"/>
              <a:t> </a:t>
            </a:r>
          </a:p>
          <a:p>
            <a:endParaRPr lang="en-US" dirty="0"/>
          </a:p>
        </p:txBody>
      </p:sp>
    </p:spTree>
    <p:extLst>
      <p:ext uri="{BB962C8B-B14F-4D97-AF65-F5344CB8AC3E}">
        <p14:creationId xmlns:p14="http://schemas.microsoft.com/office/powerpoint/2010/main" val="3110376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Domestic Impact of World War I (SSUSH14b</a:t>
            </a:r>
            <a:r>
              <a:rPr lang="en-US" b="1" dirty="0" smtClean="0"/>
              <a:t>)</a:t>
            </a:r>
            <a:endParaRPr lang="en-US" dirty="0"/>
          </a:p>
        </p:txBody>
      </p:sp>
      <p:sp>
        <p:nvSpPr>
          <p:cNvPr id="3" name="Content Placeholder 2"/>
          <p:cNvSpPr>
            <a:spLocks noGrp="1"/>
          </p:cNvSpPr>
          <p:nvPr>
            <p:ph idx="1"/>
          </p:nvPr>
        </p:nvSpPr>
        <p:spPr/>
        <p:txBody>
          <a:bodyPr>
            <a:normAutofit/>
          </a:bodyPr>
          <a:lstStyle/>
          <a:p>
            <a:r>
              <a:rPr lang="en-US" b="1" dirty="0"/>
              <a:t>The Great Migration (SSUSH14b)</a:t>
            </a:r>
            <a:endParaRPr lang="en-US" dirty="0"/>
          </a:p>
          <a:p>
            <a:pPr lvl="1"/>
            <a:r>
              <a:rPr lang="en-US" sz="2800" dirty="0"/>
              <a:t>Reason: WWI created jobs in northeastern and mid-western cities.</a:t>
            </a:r>
          </a:p>
          <a:p>
            <a:pPr lvl="1"/>
            <a:r>
              <a:rPr lang="en-US" sz="2800" dirty="0"/>
              <a:t>Result: </a:t>
            </a:r>
            <a:r>
              <a:rPr lang="en-US" sz="2800" b="1" dirty="0"/>
              <a:t>The Great Migration</a:t>
            </a:r>
            <a:r>
              <a:rPr lang="en-US" sz="2800" dirty="0"/>
              <a:t> was when African Americans moved from the South to take jobs and create African American communities in the North</a:t>
            </a:r>
          </a:p>
        </p:txBody>
      </p:sp>
    </p:spTree>
    <p:extLst>
      <p:ext uri="{BB962C8B-B14F-4D97-AF65-F5344CB8AC3E}">
        <p14:creationId xmlns:p14="http://schemas.microsoft.com/office/powerpoint/2010/main" val="239172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256032" y="1825624"/>
            <a:ext cx="11667744" cy="5032376"/>
          </a:xfrm>
        </p:spPr>
        <p:txBody>
          <a:bodyPr>
            <a:normAutofit fontScale="92500" lnSpcReduction="20000"/>
          </a:bodyPr>
          <a:lstStyle/>
          <a:p>
            <a:pPr marL="0" indent="0">
              <a:buNone/>
            </a:pPr>
            <a:r>
              <a:rPr lang="en-US" sz="3000" dirty="0"/>
              <a:t>I realize that, in speaking to you this afternoon, there are certain limitations placed upon the right of free speech. I must be exceedingly careful, prudent, as to what I say, and even more careful and prudent as to how I say it. I may not be able to say all I think; but I am not going to say anything that I do not think. I would rather a thousand times be a free soul in jail than to be a sycophant and coward in the streets. They may put those boys in jail—and some of the rest of us in jail—but they can not put the Socialist movement in jail. Those prison bars separate their bodies from ours, but their souls are here this afternoon. They are simply paying the penalty that all men have paid in all the ages of history for standing erect, and for seeking to pave the way to better conditions for mankind.</a:t>
            </a:r>
          </a:p>
          <a:p>
            <a:pPr marL="0" indent="0">
              <a:buNone/>
            </a:pPr>
            <a:endParaRPr lang="en-US" sz="3000" dirty="0"/>
          </a:p>
          <a:p>
            <a:pPr marL="0" indent="0">
              <a:buNone/>
            </a:pPr>
            <a:r>
              <a:rPr lang="en-US" sz="3000" dirty="0" smtClean="0"/>
              <a:t>Source</a:t>
            </a:r>
            <a:r>
              <a:rPr lang="en-US" sz="3000" dirty="0"/>
              <a:t>: Eugene Debs, The Call, 1918, Retrieved from </a:t>
            </a:r>
            <a:r>
              <a:rPr lang="en-US" sz="3000" u="sng" dirty="0">
                <a:hlinkClick r:id="rId2"/>
              </a:rPr>
              <a:t>https://www.marxists.org/archive/debs/works/1918/canton.htm</a:t>
            </a:r>
            <a:r>
              <a:rPr lang="en-US" sz="3000" dirty="0"/>
              <a:t> </a:t>
            </a:r>
          </a:p>
          <a:p>
            <a:endParaRPr lang="en-US" dirty="0"/>
          </a:p>
        </p:txBody>
      </p:sp>
    </p:spTree>
    <p:extLst>
      <p:ext uri="{BB962C8B-B14F-4D97-AF65-F5344CB8AC3E}">
        <p14:creationId xmlns:p14="http://schemas.microsoft.com/office/powerpoint/2010/main" val="197333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63862"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862" y="0"/>
            <a:ext cx="5728138" cy="6858000"/>
          </a:xfrm>
          <a:prstGeom prst="rect">
            <a:avLst/>
          </a:prstGeom>
        </p:spPr>
      </p:pic>
    </p:spTree>
    <p:extLst>
      <p:ext uri="{BB962C8B-B14F-4D97-AF65-F5344CB8AC3E}">
        <p14:creationId xmlns:p14="http://schemas.microsoft.com/office/powerpoint/2010/main" val="4113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Domestic Impact of World War I (SSUSH14b</a:t>
            </a:r>
            <a:r>
              <a:rPr lang="en-US" b="1" dirty="0" smtClean="0"/>
              <a:t>)</a:t>
            </a:r>
            <a:endParaRPr lang="en-US" dirty="0"/>
          </a:p>
        </p:txBody>
      </p:sp>
      <p:sp>
        <p:nvSpPr>
          <p:cNvPr id="3" name="Content Placeholder 2"/>
          <p:cNvSpPr>
            <a:spLocks noGrp="1"/>
          </p:cNvSpPr>
          <p:nvPr>
            <p:ph idx="1"/>
          </p:nvPr>
        </p:nvSpPr>
        <p:spPr/>
        <p:txBody>
          <a:bodyPr/>
          <a:lstStyle/>
          <a:p>
            <a:r>
              <a:rPr lang="en-US" b="1" dirty="0"/>
              <a:t>The Espionage Act (SSUSH14b)</a:t>
            </a:r>
            <a:endParaRPr lang="en-US" dirty="0"/>
          </a:p>
          <a:p>
            <a:pPr lvl="1"/>
            <a:r>
              <a:rPr lang="en-US" sz="2800" dirty="0"/>
              <a:t>Reason: During the war, President Wilson want to silence critics of the war and pacifist. </a:t>
            </a:r>
          </a:p>
          <a:p>
            <a:pPr lvl="1"/>
            <a:r>
              <a:rPr lang="en-US" sz="2800" dirty="0"/>
              <a:t>Result: </a:t>
            </a:r>
            <a:r>
              <a:rPr lang="en-US" sz="2800" b="1" dirty="0"/>
              <a:t>The Espionage Act</a:t>
            </a:r>
            <a:r>
              <a:rPr lang="en-US" sz="2800" dirty="0"/>
              <a:t> made it a crime to communicate any information that would interfere with U.S. military operations or aid its enemies. Later, </a:t>
            </a:r>
            <a:r>
              <a:rPr lang="en-US" sz="2800" b="1" dirty="0"/>
              <a:t>Eugene Debs</a:t>
            </a:r>
            <a:r>
              <a:rPr lang="en-US" sz="2800" dirty="0"/>
              <a:t> (a famous socialist politician) was convicted for hindering military recruiting by making a speech against it; he was sentenced to 10 years in prison.</a:t>
            </a:r>
          </a:p>
          <a:p>
            <a:endParaRPr lang="en-US" dirty="0"/>
          </a:p>
        </p:txBody>
      </p:sp>
    </p:spTree>
    <p:extLst>
      <p:ext uri="{BB962C8B-B14F-4D97-AF65-F5344CB8AC3E}">
        <p14:creationId xmlns:p14="http://schemas.microsoft.com/office/powerpoint/2010/main" val="89933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18705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74599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Wilson’s Fourteen Points Plan (SSUSH14c</a:t>
            </a:r>
            <a:r>
              <a:rPr lang="en-US" b="1" dirty="0" smtClean="0"/>
              <a:t>)</a:t>
            </a:r>
            <a:endParaRPr lang="en-US" dirty="0"/>
          </a:p>
        </p:txBody>
      </p:sp>
      <p:sp>
        <p:nvSpPr>
          <p:cNvPr id="3" name="Content Placeholder 2"/>
          <p:cNvSpPr>
            <a:spLocks noGrp="1"/>
          </p:cNvSpPr>
          <p:nvPr>
            <p:ph idx="1"/>
          </p:nvPr>
        </p:nvSpPr>
        <p:spPr/>
        <p:txBody>
          <a:bodyPr/>
          <a:lstStyle/>
          <a:p>
            <a:pPr lvl="0"/>
            <a:r>
              <a:rPr lang="en-US" b="1" dirty="0"/>
              <a:t>Wilson’s Fourteen Points Plan (SSUSH14c)</a:t>
            </a:r>
            <a:endParaRPr lang="en-US" sz="2400" dirty="0"/>
          </a:p>
          <a:p>
            <a:pPr lvl="1"/>
            <a:r>
              <a:rPr lang="en-US" dirty="0"/>
              <a:t>Before the United States entered WWI, President Wilson gave a speech in which he described his Fourteen Points Plan.</a:t>
            </a:r>
            <a:r>
              <a:rPr lang="en-US" b="1" dirty="0"/>
              <a:t> </a:t>
            </a:r>
            <a:endParaRPr lang="en-US" sz="2000" dirty="0"/>
          </a:p>
          <a:p>
            <a:pPr lvl="0"/>
            <a:r>
              <a:rPr lang="en-US" b="1" dirty="0"/>
              <a:t>Wilson’s Fourteen Points Plan</a:t>
            </a:r>
            <a:endParaRPr lang="en-US" sz="2400" dirty="0"/>
          </a:p>
          <a:p>
            <a:pPr lvl="1"/>
            <a:r>
              <a:rPr lang="en-US" dirty="0"/>
              <a:t>Creation of the </a:t>
            </a:r>
            <a:r>
              <a:rPr lang="en-US" b="1" dirty="0"/>
              <a:t>League of Nation</a:t>
            </a:r>
            <a:r>
              <a:rPr lang="en-US" dirty="0"/>
              <a:t>, an international peacekeeping organization</a:t>
            </a:r>
            <a:endParaRPr lang="en-US" sz="2000" dirty="0"/>
          </a:p>
          <a:p>
            <a:pPr lvl="1"/>
            <a:r>
              <a:rPr lang="en-US" dirty="0"/>
              <a:t>Wanted to prevent future wars by having countries work together</a:t>
            </a:r>
            <a:endParaRPr lang="en-US" sz="2000" dirty="0"/>
          </a:p>
          <a:p>
            <a:endParaRPr lang="en-US" dirty="0"/>
          </a:p>
        </p:txBody>
      </p:sp>
    </p:spTree>
    <p:extLst>
      <p:ext uri="{BB962C8B-B14F-4D97-AF65-F5344CB8AC3E}">
        <p14:creationId xmlns:p14="http://schemas.microsoft.com/office/powerpoint/2010/main" val="158236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74"/>
            <a:ext cx="12192000" cy="7008473"/>
          </a:xfrm>
          <a:prstGeom prst="rect">
            <a:avLst/>
          </a:prstGeom>
        </p:spPr>
      </p:pic>
    </p:spTree>
    <p:extLst>
      <p:ext uri="{BB962C8B-B14F-4D97-AF65-F5344CB8AC3E}">
        <p14:creationId xmlns:p14="http://schemas.microsoft.com/office/powerpoint/2010/main" val="24504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5164" y="0"/>
            <a:ext cx="620683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85164" cy="6858000"/>
          </a:xfrm>
          <a:prstGeom prst="rect">
            <a:avLst/>
          </a:prstGeom>
        </p:spPr>
      </p:pic>
    </p:spTree>
    <p:extLst>
      <p:ext uri="{BB962C8B-B14F-4D97-AF65-F5344CB8AC3E}">
        <p14:creationId xmlns:p14="http://schemas.microsoft.com/office/powerpoint/2010/main" val="4896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754785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Wilson’s Fourteen Points Plan (SSUSH14c)</a:t>
            </a:r>
            <a:endParaRPr lang="en-US" dirty="0"/>
          </a:p>
        </p:txBody>
      </p:sp>
      <p:sp>
        <p:nvSpPr>
          <p:cNvPr id="3" name="Content Placeholder 2"/>
          <p:cNvSpPr>
            <a:spLocks noGrp="1"/>
          </p:cNvSpPr>
          <p:nvPr>
            <p:ph idx="1"/>
          </p:nvPr>
        </p:nvSpPr>
        <p:spPr/>
        <p:txBody>
          <a:bodyPr/>
          <a:lstStyle/>
          <a:p>
            <a:pPr lvl="0"/>
            <a:r>
              <a:rPr lang="en-US" b="1" dirty="0"/>
              <a:t>U.S. Senate and the Fourteen Points Plan</a:t>
            </a:r>
            <a:endParaRPr lang="en-US" sz="2400" dirty="0"/>
          </a:p>
          <a:p>
            <a:pPr lvl="1"/>
            <a:r>
              <a:rPr lang="en-US" dirty="0"/>
              <a:t>The U.S. Senate to refuse to ratify the treaty </a:t>
            </a:r>
            <a:endParaRPr lang="en-US" sz="2000" dirty="0"/>
          </a:p>
          <a:p>
            <a:pPr lvl="1"/>
            <a:r>
              <a:rPr lang="en-US" dirty="0"/>
              <a:t>The Isolationist Senate believe the plan force the U.S. to get involved in future wars</a:t>
            </a:r>
            <a:endParaRPr lang="en-US" sz="2000" dirty="0"/>
          </a:p>
          <a:p>
            <a:pPr lvl="0"/>
            <a:r>
              <a:rPr lang="en-US" dirty="0"/>
              <a:t>Result: The United States never joined the League of Nations.</a:t>
            </a:r>
            <a:endParaRPr lang="en-US" sz="2400" dirty="0"/>
          </a:p>
          <a:p>
            <a:endParaRPr lang="en-US" dirty="0"/>
          </a:p>
        </p:txBody>
      </p:sp>
    </p:spTree>
    <p:extLst>
      <p:ext uri="{BB962C8B-B14F-4D97-AF65-F5344CB8AC3E}">
        <p14:creationId xmlns:p14="http://schemas.microsoft.com/office/powerpoint/2010/main" val="1528418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the Great Migration?</a:t>
            </a:r>
          </a:p>
          <a:p>
            <a:pPr marL="514350" lvl="0" indent="-514350">
              <a:buFont typeface="+mj-lt"/>
              <a:buAutoNum type="arabicPeriod"/>
            </a:pPr>
            <a:r>
              <a:rPr lang="en-US" dirty="0"/>
              <a:t> What was the significance of the Espionage Act?</a:t>
            </a:r>
          </a:p>
          <a:p>
            <a:pPr marL="514350" lvl="0" indent="-514350">
              <a:buFont typeface="+mj-lt"/>
              <a:buAutoNum type="arabicPeriod"/>
            </a:pPr>
            <a:r>
              <a:rPr lang="en-US" dirty="0"/>
              <a:t> What was the significance of Eugene Debs?</a:t>
            </a:r>
          </a:p>
          <a:p>
            <a:pPr marL="514350" lvl="0" indent="-514350">
              <a:buFont typeface="+mj-lt"/>
              <a:buAutoNum type="arabicPeriod"/>
            </a:pPr>
            <a:r>
              <a:rPr lang="en-US" dirty="0"/>
              <a:t> What was the significance of Woodrow Wilson’s Fourteen Points Plan?</a:t>
            </a:r>
          </a:p>
          <a:p>
            <a:pPr marL="514350" lvl="0" indent="-514350">
              <a:buFont typeface="+mj-lt"/>
              <a:buAutoNum type="arabicPeriod"/>
            </a:pPr>
            <a:r>
              <a:rPr lang="en-US" dirty="0"/>
              <a:t> What was the purpose of the League of Nations?</a:t>
            </a:r>
          </a:p>
          <a:p>
            <a:pPr marL="514350" lvl="0" indent="-514350">
              <a:buFont typeface="+mj-lt"/>
              <a:buAutoNum type="arabicPeriod"/>
            </a:pPr>
            <a:r>
              <a:rPr lang="en-US" dirty="0"/>
              <a:t> How did Congress react to Wilson’s Fourteen Points and League of Nations?</a:t>
            </a:r>
          </a:p>
          <a:p>
            <a:endParaRPr lang="en-US" dirty="0"/>
          </a:p>
        </p:txBody>
      </p:sp>
    </p:spTree>
    <p:extLst>
      <p:ext uri="{BB962C8B-B14F-4D97-AF65-F5344CB8AC3E}">
        <p14:creationId xmlns:p14="http://schemas.microsoft.com/office/powerpoint/2010/main" val="307251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37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3917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3110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American Imperialism (SSUSH14a</a:t>
            </a:r>
            <a:r>
              <a:rPr lang="en-US" b="1" dirty="0" smtClean="0"/>
              <a:t>)</a:t>
            </a:r>
            <a:endParaRPr lang="en-US" dirty="0"/>
          </a:p>
        </p:txBody>
      </p:sp>
      <p:sp>
        <p:nvSpPr>
          <p:cNvPr id="3" name="Content Placeholder 2"/>
          <p:cNvSpPr>
            <a:spLocks noGrp="1"/>
          </p:cNvSpPr>
          <p:nvPr>
            <p:ph idx="1"/>
          </p:nvPr>
        </p:nvSpPr>
        <p:spPr>
          <a:xfrm>
            <a:off x="646112" y="2052918"/>
            <a:ext cx="10957310" cy="4195481"/>
          </a:xfrm>
        </p:spPr>
        <p:txBody>
          <a:bodyPr>
            <a:normAutofit/>
          </a:bodyPr>
          <a:lstStyle/>
          <a:p>
            <a:pPr lvl="0"/>
            <a:r>
              <a:rPr lang="en-US" sz="2800" dirty="0"/>
              <a:t>Toward the end of the nineteenth century, a growing number of citizens believed that the United States needed to look beyond its own borders and acquire more territory, such an attitude is known as </a:t>
            </a:r>
            <a:r>
              <a:rPr lang="en-US" sz="2800" b="1" dirty="0"/>
              <a:t>imperialism</a:t>
            </a:r>
            <a:r>
              <a:rPr lang="en-US" sz="2800" dirty="0"/>
              <a:t>. </a:t>
            </a:r>
          </a:p>
          <a:p>
            <a:pPr lvl="0"/>
            <a:r>
              <a:rPr lang="en-US" sz="2800" dirty="0"/>
              <a:t>Reasons for American Imperialism</a:t>
            </a:r>
          </a:p>
          <a:p>
            <a:pPr lvl="1"/>
            <a:r>
              <a:rPr lang="en-US" sz="2800" dirty="0"/>
              <a:t>Needed more natural resources</a:t>
            </a:r>
          </a:p>
          <a:p>
            <a:pPr lvl="1"/>
            <a:r>
              <a:rPr lang="en-US" sz="2800" dirty="0"/>
              <a:t>Needed to expand in order to maintain its national security (military bases in Southwest Asia)</a:t>
            </a:r>
          </a:p>
          <a:p>
            <a:pPr lvl="1"/>
            <a:r>
              <a:rPr lang="en-US" sz="2800" dirty="0"/>
              <a:t>It was Americas destiny to take over other countries</a:t>
            </a:r>
          </a:p>
          <a:p>
            <a:endParaRPr lang="en-US" dirty="0"/>
          </a:p>
        </p:txBody>
      </p:sp>
    </p:spTree>
    <p:extLst>
      <p:ext uri="{BB962C8B-B14F-4D97-AF65-F5344CB8AC3E}">
        <p14:creationId xmlns:p14="http://schemas.microsoft.com/office/powerpoint/2010/main" val="24831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Spanish-American War (SSUSH14a</a:t>
            </a:r>
            <a:r>
              <a:rPr lang="en-US" b="1" dirty="0" smtClean="0"/>
              <a:t>)</a:t>
            </a:r>
            <a:endParaRPr lang="en-US" dirty="0"/>
          </a:p>
        </p:txBody>
      </p:sp>
      <p:sp>
        <p:nvSpPr>
          <p:cNvPr id="3" name="Content Placeholder 2"/>
          <p:cNvSpPr>
            <a:spLocks noGrp="1"/>
          </p:cNvSpPr>
          <p:nvPr>
            <p:ph idx="1"/>
          </p:nvPr>
        </p:nvSpPr>
        <p:spPr/>
        <p:txBody>
          <a:bodyPr/>
          <a:lstStyle/>
          <a:p>
            <a:pPr lvl="0"/>
            <a:r>
              <a:rPr lang="en-US" dirty="0"/>
              <a:t>Reason: Spain refused to grant independence to rebels fighting in Cuba and sinking of the battle ship Maine.</a:t>
            </a:r>
          </a:p>
          <a:p>
            <a:pPr lvl="0"/>
            <a:r>
              <a:rPr lang="en-US" dirty="0"/>
              <a:t>Result: Cuba becomes independent country and the U.S. gains Puerto Rico, Guam and the Philippines.</a:t>
            </a:r>
          </a:p>
          <a:p>
            <a:endParaRPr lang="en-US" dirty="0"/>
          </a:p>
        </p:txBody>
      </p:sp>
    </p:spTree>
    <p:extLst>
      <p:ext uri="{BB962C8B-B14F-4D97-AF65-F5344CB8AC3E}">
        <p14:creationId xmlns:p14="http://schemas.microsoft.com/office/powerpoint/2010/main" val="37887301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279</TotalTime>
  <Words>1440</Words>
  <Application>Microsoft Office PowerPoint</Application>
  <PresentationFormat>Widescreen</PresentationFormat>
  <Paragraphs>105</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Corbel</vt:lpstr>
      <vt:lpstr>Depth</vt:lpstr>
      <vt:lpstr>American Imperialism  and WWI</vt:lpstr>
      <vt:lpstr>Standards</vt:lpstr>
      <vt:lpstr>Key Concepts</vt:lpstr>
      <vt:lpstr>PowerPoint Presentation</vt:lpstr>
      <vt:lpstr>PowerPoint Presentation</vt:lpstr>
      <vt:lpstr>PowerPoint Presentation</vt:lpstr>
      <vt:lpstr>PowerPoint Presentation</vt:lpstr>
      <vt:lpstr>American Imperialism (SSUSH14a)</vt:lpstr>
      <vt:lpstr>The Spanish-American War (SSUSH14a)</vt:lpstr>
      <vt:lpstr>PowerPoint Presentation</vt:lpstr>
      <vt:lpstr>Primary Source Analysis</vt:lpstr>
      <vt:lpstr>The Debate over American Imperialism (SSUSH14a)</vt:lpstr>
      <vt:lpstr>Primary Source Analysis</vt:lpstr>
      <vt:lpstr>PowerPoint Presentation</vt:lpstr>
      <vt:lpstr>The Roosevelt Corollary to the Monroe Doctrine (SSUSH14b)</vt:lpstr>
      <vt:lpstr>PowerPoint Presentation</vt:lpstr>
      <vt:lpstr>PowerPoint Presentation</vt:lpstr>
      <vt:lpstr>PowerPoint Presentation</vt:lpstr>
      <vt:lpstr>PowerPoint Presentation</vt:lpstr>
      <vt:lpstr>Panama Canal (SSUSH14b)</vt:lpstr>
      <vt:lpstr>Review Questions</vt:lpstr>
      <vt:lpstr>World War I (SSUSH14a)</vt:lpstr>
      <vt:lpstr>PowerPoint Presentation</vt:lpstr>
      <vt:lpstr>PowerPoint Presentation</vt:lpstr>
      <vt:lpstr>Reasons U.S. Enters WWI (SSUSH14a)</vt:lpstr>
      <vt:lpstr>PowerPoint Presentation</vt:lpstr>
      <vt:lpstr>Reasons U.S. Enters WWI (SSUSH14a)</vt:lpstr>
      <vt:lpstr>Review Questions</vt:lpstr>
      <vt:lpstr>PowerPoint Presentation</vt:lpstr>
      <vt:lpstr>PowerPoint Presentation</vt:lpstr>
      <vt:lpstr>Primary Source Analysis</vt:lpstr>
      <vt:lpstr>Domestic Impact of World War I (SSUSH14b)</vt:lpstr>
      <vt:lpstr>Primary Source Analysis</vt:lpstr>
      <vt:lpstr>PowerPoint Presentation</vt:lpstr>
      <vt:lpstr>Domestic Impact of World War I (SSUSH14b)</vt:lpstr>
      <vt:lpstr>PowerPoint Presentation</vt:lpstr>
      <vt:lpstr>PowerPoint Presentation</vt:lpstr>
      <vt:lpstr>Wilson’s Fourteen Points Plan (SSUSH14c)</vt:lpstr>
      <vt:lpstr>PowerPoint Presentation</vt:lpstr>
      <vt:lpstr>PowerPoint Presentation</vt:lpstr>
      <vt:lpstr>Wilson’s Fourteen Points Plan (SSUSH14c)</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Imperialism and WWI</dc:title>
  <dc:creator>Brock</dc:creator>
  <cp:lastModifiedBy>Benjamin Willis</cp:lastModifiedBy>
  <cp:revision>12</cp:revision>
  <dcterms:created xsi:type="dcterms:W3CDTF">2017-08-04T21:02:28Z</dcterms:created>
  <dcterms:modified xsi:type="dcterms:W3CDTF">2018-04-27T13:36:02Z</dcterms:modified>
</cp:coreProperties>
</file>