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46" r:id="rId27"/>
    <p:sldId id="271" r:id="rId28"/>
    <p:sldId id="347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4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45CB5-3CD6-4A03-90B2-0792D29F46F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D8397-A35E-4FE0-9E0C-E5ECD583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AFE4C-1F41-4177-B313-7D92C1A950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6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5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1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5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3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97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0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94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52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4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4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52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13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5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97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07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94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13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4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9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0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9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9BE7-A0D1-49AC-B2AD-8961E9A528F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E572-5D07-4E1C-9998-25AAFF2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2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2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62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YyttEu_NL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Washington_177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763000" cy="1220161"/>
          </a:xfrm>
        </p:spPr>
        <p:txBody>
          <a:bodyPr/>
          <a:lstStyle/>
          <a:p>
            <a:pPr algn="ctr"/>
            <a:r>
              <a:rPr lang="en-US" dirty="0" smtClean="0"/>
              <a:t>The French and Indian War</a:t>
            </a:r>
            <a:endParaRPr lang="en-US" dirty="0"/>
          </a:p>
        </p:txBody>
      </p:sp>
      <p:pic>
        <p:nvPicPr>
          <p:cNvPr id="64514" name="Picture 2" descr="http://3.bp.blogspot.com/_ycMde43Wqe0/TLSTrKsDXQI/AAAAAAAABdg/_uAT_cqxL20/s1600/French-Indian-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76450"/>
            <a:ext cx="6648450" cy="401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0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228600"/>
            <a:ext cx="8382000" cy="1295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to the American Revolution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853440"/>
          <a:ext cx="8763001" cy="5852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6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7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29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Stamp</a:t>
                      </a:r>
                      <a:r>
                        <a:rPr lang="en-US" sz="2800" baseline="0" dirty="0" smtClean="0"/>
                        <a:t> Act Congress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1765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 colonies met and agreed</a:t>
                      </a:r>
                      <a:r>
                        <a:rPr lang="en-US" sz="2400" baseline="0" dirty="0" smtClean="0"/>
                        <a:t> to boycott British goods (nonimportation agreements); 1766 Stamp Act repealed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Townshend Acts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1767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Taxed</a:t>
                      </a:r>
                      <a:r>
                        <a:rPr lang="en-US" sz="2400" baseline="0" dirty="0" smtClean="0"/>
                        <a:t> everyday items</a:t>
                      </a:r>
                    </a:p>
                    <a:p>
                      <a:r>
                        <a:rPr lang="en-US" sz="2400" baseline="0" dirty="0" smtClean="0"/>
                        <a:t>(glass, lead, paint, paper, tea)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Boston Massacre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1770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Colonists threw rocks at British soldiers in Boston; British fired killing</a:t>
                      </a:r>
                      <a:r>
                        <a:rPr lang="en-US" sz="2400" baseline="0" dirty="0" smtClean="0"/>
                        <a:t> 5 colonists; British dropped Townshend taxes except tax on </a:t>
                      </a:r>
                      <a:r>
                        <a:rPr lang="en-US" sz="2400" b="0" u="sng" baseline="0" dirty="0" smtClean="0"/>
                        <a:t>tea</a:t>
                      </a:r>
                      <a:endParaRPr lang="en-US" sz="2400" b="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Committees of Correspondence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began in 1770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Organized by Samuel Adams first</a:t>
                      </a:r>
                      <a:r>
                        <a:rPr lang="en-US" sz="2400" baseline="0" dirty="0" smtClean="0"/>
                        <a:t> in Mass. as a response to the Boston Massacre; provided leadership &amp; promoted cooperation; other colonies created committees – built unity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134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2.si.umich.edu/spies/c-bostonmassac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715000" cy="5191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5536049"/>
            <a:ext cx="563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Boston Massacre engraving created by Paul Revere in 1770 </a:t>
            </a:r>
          </a:p>
          <a:p>
            <a:pPr algn="ctr"/>
            <a:r>
              <a:rPr lang="en-US" sz="2400" b="1" dirty="0" smtClean="0"/>
              <a:t>“The Bloody Massacre”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7103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98425"/>
            <a:ext cx="8382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to the American Revolution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7800"/>
          <a:ext cx="8229600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Boston</a:t>
                      </a:r>
                      <a:r>
                        <a:rPr lang="en-US" sz="2800" baseline="0" dirty="0" smtClean="0"/>
                        <a:t> Tea Party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1773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Boston</a:t>
                      </a:r>
                      <a:r>
                        <a:rPr lang="en-US" sz="2800" baseline="0" dirty="0" smtClean="0"/>
                        <a:t> Patriots dressed as Indians, boarded British ships and dumped tea into harbor to protest tea tax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Coercive/</a:t>
                      </a:r>
                    </a:p>
                    <a:p>
                      <a:r>
                        <a:rPr lang="en-US" sz="2800" dirty="0" smtClean="0"/>
                        <a:t>Intolerable Acts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1774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Closed Boston’s ports,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increased governor’s power, required colonists to house British</a:t>
                      </a:r>
                      <a:r>
                        <a:rPr lang="en-US" sz="2800" baseline="0" dirty="0" smtClean="0"/>
                        <a:t> troops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First </a:t>
                      </a:r>
                    </a:p>
                    <a:p>
                      <a:r>
                        <a:rPr lang="en-US" sz="2800" dirty="0" smtClean="0"/>
                        <a:t>Continental Congress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1774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Delegates met in Philadelphia</a:t>
                      </a:r>
                    </a:p>
                    <a:p>
                      <a:r>
                        <a:rPr lang="en-US" sz="2800" dirty="0" smtClean="0"/>
                        <a:t>Announced</a:t>
                      </a:r>
                      <a:r>
                        <a:rPr lang="en-US" sz="2800" baseline="0" dirty="0" smtClean="0"/>
                        <a:t> a boycott of all British imports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000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Declaring Independence</a:t>
            </a:r>
            <a:r>
              <a:rPr lang="en-US" altLang="en-US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4, Section 2</a:t>
            </a:r>
          </a:p>
        </p:txBody>
      </p:sp>
    </p:spTree>
    <p:extLst>
      <p:ext uri="{BB962C8B-B14F-4D97-AF65-F5344CB8AC3E}">
        <p14:creationId xmlns:p14="http://schemas.microsoft.com/office/powerpoint/2010/main" val="22081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War Begins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143000"/>
            <a:ext cx="5105400" cy="5486400"/>
          </a:xfrm>
        </p:spPr>
        <p:txBody>
          <a:bodyPr>
            <a:normAutofit fontScale="92500"/>
          </a:bodyPr>
          <a:lstStyle/>
          <a:p>
            <a:pPr lvl="1" eaLnBrk="1" hangingPunct="1">
              <a:buFontTx/>
              <a:buNone/>
            </a:pPr>
            <a:r>
              <a:rPr lang="en-US" altLang="en-US" sz="2700" b="1" smtClean="0"/>
              <a:t>Terms to know</a:t>
            </a:r>
            <a:r>
              <a:rPr lang="en-US" altLang="en-US" sz="2700" smtClean="0"/>
              <a:t>:</a:t>
            </a:r>
          </a:p>
          <a:p>
            <a:pPr lvl="1" eaLnBrk="1" hangingPunct="1"/>
            <a:r>
              <a:rPr lang="en-US" altLang="en-US" sz="2500" b="1" smtClean="0"/>
              <a:t>Militia</a:t>
            </a:r>
            <a:r>
              <a:rPr lang="en-US" altLang="en-US" sz="2500" smtClean="0"/>
              <a:t> - local patriot fighters (full-time farmers, part-time soldiers) </a:t>
            </a:r>
          </a:p>
          <a:p>
            <a:pPr lvl="1" eaLnBrk="1" hangingPunct="1">
              <a:buFontTx/>
              <a:buNone/>
            </a:pPr>
            <a:endParaRPr lang="en-US" altLang="en-US" sz="2500" smtClean="0"/>
          </a:p>
          <a:p>
            <a:pPr lvl="1" eaLnBrk="1" hangingPunct="1"/>
            <a:r>
              <a:rPr lang="en-US" altLang="en-US" sz="2500" b="1" smtClean="0"/>
              <a:t>Redcoats </a:t>
            </a:r>
            <a:r>
              <a:rPr lang="en-US" altLang="en-US" sz="2500" smtClean="0"/>
              <a:t>– British soldiers </a:t>
            </a:r>
            <a:endParaRPr lang="en-US" altLang="en-US" sz="2500" b="1" smtClean="0"/>
          </a:p>
          <a:p>
            <a:pPr lvl="1" eaLnBrk="1" hangingPunct="1"/>
            <a:endParaRPr lang="en-US" altLang="en-US" sz="2500" smtClean="0"/>
          </a:p>
          <a:p>
            <a:pPr lvl="1" eaLnBrk="1" hangingPunct="1"/>
            <a:r>
              <a:rPr lang="en-US" altLang="en-US" sz="2500" b="1" smtClean="0"/>
              <a:t>Loyalists</a:t>
            </a:r>
            <a:r>
              <a:rPr lang="en-US" altLang="en-US" sz="2500" smtClean="0"/>
              <a:t> – colonists who remained loyal to Britain</a:t>
            </a:r>
          </a:p>
          <a:p>
            <a:pPr lvl="1" eaLnBrk="1" hangingPunct="1"/>
            <a:endParaRPr lang="en-US" altLang="en-US" sz="2500" smtClean="0"/>
          </a:p>
          <a:p>
            <a:pPr lvl="1" eaLnBrk="1" hangingPunct="1"/>
            <a:r>
              <a:rPr lang="en-US" altLang="en-US" sz="2500" b="1" smtClean="0"/>
              <a:t>Patriots</a:t>
            </a:r>
            <a:r>
              <a:rPr lang="en-US" altLang="en-US" sz="2500" smtClean="0"/>
              <a:t> – colonists who rebelled against Britain </a:t>
            </a:r>
          </a:p>
          <a:p>
            <a:pPr lvl="1" eaLnBrk="1" hangingPunct="1">
              <a:buFontTx/>
              <a:buNone/>
            </a:pPr>
            <a:endParaRPr lang="en-US" altLang="en-US" sz="2600" b="1" smtClean="0"/>
          </a:p>
          <a:p>
            <a:pPr eaLnBrk="1" hangingPunct="1">
              <a:buFontTx/>
              <a:buNone/>
            </a:pPr>
            <a:r>
              <a:rPr lang="en-US" altLang="en-US" sz="2600" smtClean="0"/>
              <a:t>	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92300"/>
            <a:ext cx="38862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0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Background: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334000" cy="5257800"/>
          </a:xfrm>
        </p:spPr>
        <p:txBody>
          <a:bodyPr/>
          <a:lstStyle/>
          <a:p>
            <a:pPr eaLnBrk="1" hangingPunct="1"/>
            <a:r>
              <a:rPr lang="en-US" altLang="en-US" sz="2500" smtClean="0"/>
              <a:t>1775 General Thomas Gage (military commander) made  governor of Massachusetts (Intolerable Acts)</a:t>
            </a:r>
          </a:p>
          <a:p>
            <a:pPr eaLnBrk="1" hangingPunct="1"/>
            <a:endParaRPr lang="en-US" altLang="en-US" sz="2500" smtClean="0"/>
          </a:p>
          <a:p>
            <a:pPr eaLnBrk="1" hangingPunct="1"/>
            <a:r>
              <a:rPr lang="en-US" altLang="en-US" sz="2500" smtClean="0"/>
              <a:t>John Hancock, Samuel Adams, organized a Provincial Congress in Lexington, Mass. to govern Massachusetts without Gage</a:t>
            </a:r>
          </a:p>
          <a:p>
            <a:pPr eaLnBrk="1" hangingPunct="1"/>
            <a:endParaRPr lang="en-US" altLang="en-US" sz="2500" smtClean="0"/>
          </a:p>
          <a:p>
            <a:pPr eaLnBrk="1" hangingPunct="1"/>
            <a:r>
              <a:rPr lang="en-US" altLang="en-US" sz="2500" smtClean="0"/>
              <a:t>Patriots began to stockpile arms and ammunition in Concord, Mass.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2734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638800" y="53340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Thomas Gage</a:t>
            </a:r>
          </a:p>
        </p:txBody>
      </p:sp>
    </p:spTree>
    <p:extLst>
      <p:ext uri="{BB962C8B-B14F-4D97-AF65-F5344CB8AC3E}">
        <p14:creationId xmlns:p14="http://schemas.microsoft.com/office/powerpoint/2010/main" val="36663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marL="838200" indent="-838200" eaLnBrk="1" hangingPunct="1"/>
            <a:r>
              <a:rPr lang="en-US" altLang="en-US" sz="3800" b="1" smtClean="0">
                <a:solidFill>
                  <a:schemeClr val="tx1"/>
                </a:solidFill>
              </a:rPr>
              <a:t>The Battles of Lexington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447800"/>
            <a:ext cx="5867400" cy="5029200"/>
          </a:xfrm>
        </p:spPr>
        <p:txBody>
          <a:bodyPr/>
          <a:lstStyle/>
          <a:p>
            <a:pPr marL="990600" lvl="1" indent="-533400" eaLnBrk="1" hangingPunct="1"/>
            <a:r>
              <a:rPr lang="en-US" altLang="en-US" sz="2600" smtClean="0"/>
              <a:t>April 1775 – Thomas Gage sent troops to arrest Hancock &amp; Adams then take Patriot weapons </a:t>
            </a:r>
          </a:p>
          <a:p>
            <a:pPr marL="990600" lvl="1" indent="-533400" eaLnBrk="1" hangingPunct="1"/>
            <a:endParaRPr lang="en-US" altLang="en-US" sz="2600" smtClean="0"/>
          </a:p>
          <a:p>
            <a:pPr marL="990600" lvl="1" indent="-533400" eaLnBrk="1" hangingPunct="1"/>
            <a:r>
              <a:rPr lang="en-US" altLang="en-US" sz="2600" smtClean="0"/>
              <a:t>Paul Revere rode to warn Patriots who organized to push British back</a:t>
            </a:r>
          </a:p>
          <a:p>
            <a:pPr marL="990600" lvl="1" indent="-533400" eaLnBrk="1" hangingPunct="1"/>
            <a:endParaRPr lang="en-US" altLang="en-US" sz="2600" smtClean="0"/>
          </a:p>
          <a:p>
            <a:pPr marL="990600" lvl="1" indent="-533400" eaLnBrk="1" hangingPunct="1"/>
            <a:r>
              <a:rPr lang="en-US" altLang="en-US" sz="2600" smtClean="0"/>
              <a:t>British ordered militia to break up at Lexington – shot fired &amp; ended with 8 Patriots dead</a:t>
            </a:r>
          </a:p>
          <a:p>
            <a:pPr marL="609600" indent="-609600" eaLnBrk="1" hangingPunct="1"/>
            <a:endParaRPr lang="en-US" altLang="en-US" sz="280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The Battles of Concord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5105400" cy="4572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British march on to Concord – brief fight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Headed back to Boston when hundreds of Patriot militia minutemen fired killing or wounding more than 200 British soldiers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Patriot assemblies seized control of </a:t>
            </a:r>
            <a:r>
              <a:rPr lang="en-US" altLang="en-US" i="1" smtClean="0"/>
              <a:t>New England </a:t>
            </a:r>
            <a:r>
              <a:rPr lang="en-US" altLang="en-US" smtClean="0"/>
              <a:t>colonies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6576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marL="838200" indent="-838200" eaLnBrk="1" hangingPunct="1"/>
            <a:r>
              <a:rPr lang="en-US" altLang="en-US" sz="4000" b="1" smtClean="0"/>
              <a:t>The Second Continental Congress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914400"/>
            <a:ext cx="9372600" cy="27432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smtClean="0"/>
              <a:t>May 1775 – all colonies assembled in Philadelphia </a:t>
            </a:r>
            <a:endParaRPr lang="en-US" altLang="en-US" sz="2400" b="1" smtClean="0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	Three Actions:</a:t>
            </a:r>
            <a:endParaRPr lang="en-US" altLang="en-US" sz="2400" smtClean="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smtClean="0"/>
              <a:t>Congress assumed responsibility for the war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smtClean="0"/>
              <a:t>Congress gave command of the new </a:t>
            </a:r>
            <a:r>
              <a:rPr lang="en-US" altLang="en-US" sz="2400" b="1" smtClean="0"/>
              <a:t>Continental Army</a:t>
            </a:r>
            <a:r>
              <a:rPr lang="en-US" altLang="en-US" sz="2400" smtClean="0"/>
              <a:t> to </a:t>
            </a:r>
            <a:r>
              <a:rPr lang="en-US" altLang="en-US" sz="2400" b="1" smtClean="0"/>
              <a:t>George Washington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smtClean="0"/>
              <a:t>Congress sent an “Olive Branch Petition” to King George III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49911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162800" y="5362575"/>
            <a:ext cx="190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Meeting of the Second Continental Congress</a:t>
            </a:r>
          </a:p>
        </p:txBody>
      </p:sp>
    </p:spTree>
    <p:extLst>
      <p:ext uri="{BB962C8B-B14F-4D97-AF65-F5344CB8AC3E}">
        <p14:creationId xmlns:p14="http://schemas.microsoft.com/office/powerpoint/2010/main" val="32153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800" b="1" smtClean="0"/>
              <a:t>Opinion Swings Toward Independence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5410200" cy="4648200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Jan. 1776 </a:t>
            </a:r>
            <a:r>
              <a:rPr lang="en-US" altLang="en-US" sz="2600" b="1" smtClean="0"/>
              <a:t>Thomas Paine</a:t>
            </a:r>
            <a:r>
              <a:rPr lang="en-US" altLang="en-US" sz="2600" smtClean="0"/>
              <a:t> published book </a:t>
            </a:r>
            <a:r>
              <a:rPr lang="en-US" altLang="en-US" sz="2600" i="1" smtClean="0"/>
              <a:t>Common Sense</a:t>
            </a:r>
            <a:r>
              <a:rPr lang="en-US" altLang="en-US" sz="2600" smtClean="0"/>
              <a:t>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31003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066800"/>
            <a:ext cx="35464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1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5181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 smtClean="0"/>
              <a:t>Who?</a:t>
            </a:r>
          </a:p>
          <a:p>
            <a:pPr lvl="1"/>
            <a:r>
              <a:rPr lang="en-US" sz="2700" dirty="0" smtClean="0"/>
              <a:t>French &amp; Indian allies v.</a:t>
            </a:r>
          </a:p>
          <a:p>
            <a:pPr lvl="1"/>
            <a:r>
              <a:rPr lang="en-US" sz="2700" dirty="0" smtClean="0"/>
              <a:t>British/American colonists </a:t>
            </a:r>
          </a:p>
          <a:p>
            <a:pPr lvl="1"/>
            <a:endParaRPr lang="en-US" sz="2700" dirty="0" smtClean="0"/>
          </a:p>
          <a:p>
            <a:r>
              <a:rPr lang="en-US" sz="3100" b="1" dirty="0" smtClean="0"/>
              <a:t>When?</a:t>
            </a:r>
          </a:p>
          <a:p>
            <a:pPr lvl="1"/>
            <a:r>
              <a:rPr lang="en-US" sz="2700" dirty="0" smtClean="0"/>
              <a:t>1754 – 1763</a:t>
            </a:r>
          </a:p>
          <a:p>
            <a:pPr lvl="1">
              <a:buNone/>
            </a:pPr>
            <a:endParaRPr lang="en-US" sz="2700" dirty="0" smtClean="0"/>
          </a:p>
          <a:p>
            <a:r>
              <a:rPr lang="en-US" sz="3100" b="1" dirty="0" smtClean="0"/>
              <a:t>Why?</a:t>
            </a:r>
          </a:p>
          <a:p>
            <a:pPr lvl="1"/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land &amp; resources </a:t>
            </a:r>
            <a:r>
              <a:rPr lang="en-US" sz="2700" dirty="0" smtClean="0"/>
              <a:t>wanted by both the British &amp; French</a:t>
            </a:r>
          </a:p>
          <a:p>
            <a:pPr lvl="1"/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Ohio River Valley </a:t>
            </a:r>
            <a:r>
              <a:rPr lang="en-US" sz="2700" dirty="0" smtClean="0"/>
              <a:t>claimed by both</a:t>
            </a:r>
          </a:p>
          <a:p>
            <a:pPr lvl="1"/>
            <a:r>
              <a:rPr lang="en-US" sz="2700" dirty="0" smtClean="0"/>
              <a:t>French built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Fort Duquesne </a:t>
            </a:r>
            <a:r>
              <a:rPr lang="en-US" sz="2700" dirty="0" smtClean="0"/>
              <a:t>which angered British – start </a:t>
            </a:r>
          </a:p>
          <a:p>
            <a:pPr lvl="1">
              <a:buNone/>
            </a:pPr>
            <a:r>
              <a:rPr lang="en-US" sz="2700" dirty="0" smtClean="0"/>
              <a:t>                               of the war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French and Indian War: Causes</a:t>
            </a:r>
            <a:endParaRPr lang="en-US" dirty="0"/>
          </a:p>
        </p:txBody>
      </p:sp>
      <p:pic>
        <p:nvPicPr>
          <p:cNvPr id="4" name="Picture 2" descr="http://www.mhschool.com/ss/ca/images/img_g5u4_quiz_colony_po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810000" cy="507213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4114800"/>
            <a:ext cx="2209800" cy="914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620000" y="38100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876800" y="3962400"/>
            <a:ext cx="2743200" cy="160020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7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/>
              <a:t>Common Sense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334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Thomas Paine’s Radical Proposal:</a:t>
            </a:r>
          </a:p>
          <a:p>
            <a:pPr lvl="1" eaLnBrk="1" hangingPunct="1"/>
            <a:r>
              <a:rPr lang="en-US" altLang="en-US" smtClean="0"/>
              <a:t>Independence from Britain, republican state governments, and a union of the new states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lvl="1" eaLnBrk="1" hangingPunct="1"/>
            <a:r>
              <a:rPr lang="en-US" altLang="en-US" smtClean="0"/>
              <a:t>Wanted common people to elect all of their government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Claimed a republic would provide opportunities for social mobility (rewarding merit rather than inherited family titles)</a:t>
            </a:r>
          </a:p>
        </p:txBody>
      </p:sp>
    </p:spTree>
    <p:extLst>
      <p:ext uri="{BB962C8B-B14F-4D97-AF65-F5344CB8AC3E}">
        <p14:creationId xmlns:p14="http://schemas.microsoft.com/office/powerpoint/2010/main" val="8856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Declaration of Independence</a:t>
            </a:r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49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marL="838200" indent="-838200" eaLnBrk="1" hangingPunct="1"/>
            <a:r>
              <a:rPr lang="en-US" altLang="en-US" sz="4000" b="1" smtClean="0"/>
              <a:t>The Colonists Declare Independence</a:t>
            </a:r>
            <a:endParaRPr lang="en-US" altLang="en-US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1066800"/>
            <a:ext cx="5181600" cy="5562600"/>
          </a:xfrm>
        </p:spPr>
        <p:txBody>
          <a:bodyPr/>
          <a:lstStyle/>
          <a:p>
            <a:pPr marL="990600" lvl="1" indent="-533400" eaLnBrk="1" hangingPunct="1"/>
            <a:r>
              <a:rPr lang="en-US" altLang="en-US" smtClean="0"/>
              <a:t>Spring 1776 Congress selected a committee to draft a document declaring American independence &amp; explaining the reasons for it</a:t>
            </a:r>
          </a:p>
          <a:p>
            <a:pPr marL="990600" lvl="1" indent="-533400" eaLnBrk="1" hangingPunct="1"/>
            <a:r>
              <a:rPr lang="en-US" altLang="en-US" smtClean="0"/>
              <a:t>July 2, Congress voted that America was free; July 4, approved the </a:t>
            </a:r>
            <a:r>
              <a:rPr lang="en-US" altLang="en-US" b="1" smtClean="0"/>
              <a:t>Declaration of Independence </a:t>
            </a:r>
            <a:r>
              <a:rPr lang="en-US" altLang="en-US" sz="2500" smtClean="0"/>
              <a:t>(pg. 113)</a:t>
            </a:r>
          </a:p>
          <a:p>
            <a:pPr marL="609600" indent="-609600" eaLnBrk="1" hangingPunct="1"/>
            <a:endParaRPr lang="en-US" alt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15" y="1066800"/>
            <a:ext cx="420337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The Declaration of Independence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1219200"/>
            <a:ext cx="5867400" cy="5257800"/>
          </a:xfrm>
        </p:spPr>
        <p:txBody>
          <a:bodyPr/>
          <a:lstStyle/>
          <a:p>
            <a:pPr lvl="1" eaLnBrk="1" hangingPunct="1"/>
            <a:r>
              <a:rPr lang="en-US" altLang="en-US" smtClean="0"/>
              <a:t>Drafted by Thomas Jefferson</a:t>
            </a:r>
          </a:p>
          <a:p>
            <a:pPr lvl="1" eaLnBrk="1" hangingPunct="1"/>
            <a:r>
              <a:rPr lang="en-US" altLang="en-US" smtClean="0"/>
              <a:t>Organization &amp; Components: </a:t>
            </a:r>
          </a:p>
          <a:p>
            <a:pPr lvl="2" eaLnBrk="1" hangingPunct="1"/>
            <a:r>
              <a:rPr lang="en-US" altLang="en-US" smtClean="0"/>
              <a:t>called the king a tyrant</a:t>
            </a:r>
          </a:p>
          <a:p>
            <a:pPr lvl="2" eaLnBrk="1" hangingPunct="1"/>
            <a:r>
              <a:rPr lang="en-US" altLang="en-US" smtClean="0"/>
              <a:t>included list of colonists’ complaints</a:t>
            </a:r>
          </a:p>
          <a:p>
            <a:pPr lvl="2" eaLnBrk="1" hangingPunct="1"/>
            <a:r>
              <a:rPr lang="en-US" altLang="en-US" smtClean="0"/>
              <a:t>idea that “all men are created equal” </a:t>
            </a:r>
          </a:p>
          <a:p>
            <a:pPr lvl="1" eaLnBrk="1" hangingPunct="1"/>
            <a:r>
              <a:rPr lang="en-US" altLang="en-US" smtClean="0"/>
              <a:t>Enlightenment Ideas:</a:t>
            </a:r>
          </a:p>
          <a:p>
            <a:pPr lvl="2" eaLnBrk="1" hangingPunct="1"/>
            <a:r>
              <a:rPr lang="en-US" altLang="en-US" smtClean="0"/>
              <a:t>John Locke</a:t>
            </a:r>
          </a:p>
          <a:p>
            <a:pPr lvl="2" eaLnBrk="1" hangingPunct="1"/>
            <a:r>
              <a:rPr lang="en-US" altLang="en-US" smtClean="0"/>
              <a:t>all men are born w/ natural rights, “unalienable rights,” that cannot be taken away by a government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066800"/>
            <a:ext cx="35242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86400" y="6096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Thomas Jefferson</a:t>
            </a:r>
          </a:p>
        </p:txBody>
      </p:sp>
    </p:spTree>
    <p:extLst>
      <p:ext uri="{BB962C8B-B14F-4D97-AF65-F5344CB8AC3E}">
        <p14:creationId xmlns:p14="http://schemas.microsoft.com/office/powerpoint/2010/main" val="2031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www.youtube.com/watch?v=jYyttEu_NLU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01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tc.usf.edu/clipart/29900/29900/bostn_tea_29900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262613" cy="36193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990982"/>
            <a:ext cx="419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Boston Tea Party protesting the English tax on tea</a:t>
            </a:r>
            <a:endParaRPr lang="en-US" sz="2300" b="1" dirty="0"/>
          </a:p>
        </p:txBody>
      </p:sp>
      <p:pic>
        <p:nvPicPr>
          <p:cNvPr id="21508" name="Picture 4" descr="http://georgiainfo.galileo.usg.edu/tdgh-sep/First%20Continental%20Cong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1"/>
            <a:ext cx="4227226" cy="358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24400" y="4990981"/>
            <a:ext cx="419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Meeting of the First Continental Congress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3690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Write Your Own Declaration of Independence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declaring independence from a group you are currently a part.</a:t>
            </a:r>
          </a:p>
          <a:p>
            <a:r>
              <a:rPr lang="en-US" dirty="0" smtClean="0"/>
              <a:t>Write your own Declaration of Independence using the same sections the real Declaration of Independence we have been discussing in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828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latin typeface="Maiandra GD" pitchFamily="34" charset="0"/>
              </a:rPr>
              <a:t>Military Highlights </a:t>
            </a:r>
            <a:br>
              <a:rPr lang="en-US" sz="4000" dirty="0" smtClean="0">
                <a:latin typeface="Maiandra GD" pitchFamily="34" charset="0"/>
              </a:rPr>
            </a:br>
            <a:r>
              <a:rPr lang="en-US" sz="4000" dirty="0" smtClean="0">
                <a:latin typeface="Maiandra GD" pitchFamily="34" charset="0"/>
              </a:rPr>
              <a:t>of the </a:t>
            </a:r>
            <a:br>
              <a:rPr lang="en-US" sz="4000" dirty="0" smtClean="0">
                <a:latin typeface="Maiandra GD" pitchFamily="34" charset="0"/>
              </a:rPr>
            </a:br>
            <a:r>
              <a:rPr lang="en-US" sz="4000" dirty="0" smtClean="0">
                <a:latin typeface="Maiandra GD" pitchFamily="34" charset="0"/>
              </a:rPr>
              <a:t>American Revolution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5715000"/>
            <a:ext cx="4495800" cy="762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Chapter 4, Sections 3 &amp; 4</a:t>
            </a:r>
          </a:p>
        </p:txBody>
      </p:sp>
      <p:pic>
        <p:nvPicPr>
          <p:cNvPr id="2055" name="Picture 7" descr="http://www.colegiobolivar.edu.co/library/images/AM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2148847"/>
            <a:ext cx="4324350" cy="2880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447800"/>
            <a:ext cx="4572000" cy="4876800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kumimoji="1"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     </a:t>
            </a:r>
            <a:r>
              <a:rPr kumimoji="1" lang="en-US" sz="2800" b="1" u="sng" dirty="0" smtClean="0">
                <a:solidFill>
                  <a:srgbClr val="3366CC"/>
                </a:solidFill>
                <a:latin typeface="Maiandra GD" pitchFamily="34" charset="0"/>
              </a:rPr>
              <a:t>British Strengths</a:t>
            </a:r>
          </a:p>
          <a:p>
            <a:pPr marL="914400" lvl="1" indent="-45720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US" sz="2500" dirty="0" smtClean="0">
                <a:latin typeface="Maiandra GD" pitchFamily="34" charset="0"/>
              </a:rPr>
              <a:t>trained &amp; experienced troops</a:t>
            </a:r>
          </a:p>
          <a:p>
            <a:pPr marL="914400" lvl="1" indent="-45720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US" sz="2500" dirty="0" smtClean="0">
                <a:latin typeface="Maiandra GD" pitchFamily="34" charset="0"/>
              </a:rPr>
              <a:t>strongest Navy in world</a:t>
            </a:r>
          </a:p>
          <a:p>
            <a:pPr marL="914400" lvl="1" indent="-45720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US" sz="2500" dirty="0" smtClean="0">
                <a:latin typeface="Maiandra GD" pitchFamily="34" charset="0"/>
              </a:rPr>
              <a:t>leader in manufacturing</a:t>
            </a:r>
          </a:p>
          <a:p>
            <a:pPr marL="914400" lvl="1" indent="-45720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US" sz="2500" dirty="0" smtClean="0">
                <a:latin typeface="Maiandra GD" pitchFamily="34" charset="0"/>
              </a:rPr>
              <a:t>established government</a:t>
            </a:r>
          </a:p>
          <a:p>
            <a:pPr marL="914400" lvl="1" indent="-45720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US" sz="2500" dirty="0" smtClean="0">
                <a:latin typeface="Maiandra GD" pitchFamily="34" charset="0"/>
              </a:rPr>
              <a:t>Hessian Mercenaries -  soldiers who were hired to fight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  <a:latin typeface="Maiandra GD" pitchFamily="34" charset="0"/>
              </a:rPr>
              <a:t>The Opposing Sides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1000" y="1341437"/>
            <a:ext cx="388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</a:pPr>
            <a:r>
              <a:rPr kumimoji="1" lang="en-US" sz="2800" b="1" u="sng" dirty="0">
                <a:solidFill>
                  <a:srgbClr val="3366CC"/>
                </a:solidFill>
                <a:latin typeface="Maiandra GD" pitchFamily="34" charset="0"/>
              </a:rPr>
              <a:t>American Strengths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kumimoji="1" lang="en-US" sz="2500" dirty="0">
                <a:latin typeface="Maiandra GD" pitchFamily="34" charset="0"/>
              </a:rPr>
              <a:t>defending their homes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kumimoji="1" lang="en-US" sz="2500" dirty="0">
                <a:latin typeface="Maiandra GD" pitchFamily="34" charset="0"/>
              </a:rPr>
              <a:t>good shots - hunting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kumimoji="1" lang="en-US" sz="2500" dirty="0">
                <a:latin typeface="Maiandra GD" pitchFamily="34" charset="0"/>
              </a:rPr>
              <a:t>great leadership (ex. Washington)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500" dirty="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419600" y="1752600"/>
            <a:ext cx="0" cy="426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9" name="Picture 7" descr="http://www.ggrc-sar-il.org/betsyro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94461"/>
            <a:ext cx="2286000" cy="1372939"/>
          </a:xfrm>
          <a:prstGeom prst="rect">
            <a:avLst/>
          </a:prstGeom>
          <a:noFill/>
        </p:spPr>
      </p:pic>
      <p:pic>
        <p:nvPicPr>
          <p:cNvPr id="3081" name="Picture 9" descr="http://cache2.allpostersimages.com/p/LRG/8/861/JDGJ000Z/posters/british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811077"/>
            <a:ext cx="2362200" cy="1742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3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800600" y="1341437"/>
            <a:ext cx="3886200" cy="4525963"/>
          </a:xfrm>
        </p:spPr>
        <p:txBody>
          <a:bodyPr/>
          <a:lstStyle/>
          <a:p>
            <a:pPr marL="533400" indent="-533400" algn="ctr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kumimoji="1" lang="en-US" sz="2800" b="1" u="sng" dirty="0" smtClean="0">
                <a:solidFill>
                  <a:srgbClr val="3366CC"/>
                </a:solidFill>
                <a:latin typeface="Maiandra GD" pitchFamily="34" charset="0"/>
              </a:rPr>
              <a:t>British Weaknesses</a:t>
            </a:r>
          </a:p>
          <a:p>
            <a:pPr marL="914400" lvl="1" indent="-45720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US" sz="2500" dirty="0" smtClean="0">
                <a:latin typeface="Maiandra GD" pitchFamily="34" charset="0"/>
              </a:rPr>
              <a:t>3,000 miles away from home </a:t>
            </a:r>
          </a:p>
          <a:p>
            <a:pPr marL="914400" lvl="1" indent="-45720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1" lang="en-US" sz="2500" dirty="0" smtClean="0">
                <a:latin typeface="Maiandra GD" pitchFamily="34" charset="0"/>
              </a:rPr>
              <a:t>risk of attack outside of city</a:t>
            </a:r>
          </a:p>
          <a:p>
            <a:pPr marL="533400" indent="-533400" eaLnBrk="1" hangingPunct="1"/>
            <a:endParaRPr lang="en-US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12954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buClr>
                <a:schemeClr val="accent1"/>
              </a:buClr>
              <a:buSzPct val="68000"/>
            </a:pPr>
            <a:r>
              <a:rPr kumimoji="1" lang="en-US" sz="2800" b="1" u="sng" dirty="0">
                <a:solidFill>
                  <a:srgbClr val="3366CC"/>
                </a:solidFill>
                <a:latin typeface="Maiandra GD" pitchFamily="34" charset="0"/>
              </a:rPr>
              <a:t>American Weaknesses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kumimoji="1" lang="en-US" sz="2500" dirty="0">
                <a:latin typeface="Maiandra GD" pitchFamily="34" charset="0"/>
              </a:rPr>
              <a:t>untrained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kumimoji="1" lang="en-US" sz="2500" dirty="0">
                <a:latin typeface="Maiandra GD" pitchFamily="34" charset="0"/>
              </a:rPr>
              <a:t>little ammunition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kumimoji="1" lang="en-US" sz="2500" dirty="0">
                <a:latin typeface="Maiandra GD" pitchFamily="34" charset="0"/>
              </a:rPr>
              <a:t>NO NAVY!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kumimoji="1" lang="en-US" sz="2500" dirty="0">
                <a:latin typeface="Maiandra GD" pitchFamily="34" charset="0"/>
              </a:rPr>
              <a:t>struggled to pay for the war (lacked authority to collect taxes)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0" y="1600200"/>
            <a:ext cx="0" cy="426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The Opposing Sides</a:t>
            </a:r>
          </a:p>
        </p:txBody>
      </p:sp>
      <p:pic>
        <p:nvPicPr>
          <p:cNvPr id="8" name="Picture 7" descr="http://www.ggrc-sar-il.org/betsyro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343400"/>
            <a:ext cx="2286000" cy="1372939"/>
          </a:xfrm>
          <a:prstGeom prst="rect">
            <a:avLst/>
          </a:prstGeom>
          <a:noFill/>
        </p:spPr>
      </p:pic>
      <p:pic>
        <p:nvPicPr>
          <p:cNvPr id="9" name="Picture 9" descr="http://cache2.allpostersimages.com/p/LRG/8/861/JDGJ000Z/posters/british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91000"/>
            <a:ext cx="2362200" cy="1742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8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6553200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/>
              <a:t>What happened?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</a:rPr>
              <a:t>George Washington </a:t>
            </a:r>
            <a:r>
              <a:rPr lang="en-US" sz="2500" dirty="0" smtClean="0"/>
              <a:t>- commander of the VA Militia; 1754 assigned to remove French from Ohio Valley at Fort Duquesne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500" dirty="0" smtClean="0"/>
              <a:t>France won early victories against British forts in NY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500" dirty="0" smtClean="0"/>
              <a:t>British assembled large army &amp; defeated French at    Montreal &amp; Quebec City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500" dirty="0" smtClean="0"/>
              <a:t>War: </a:t>
            </a: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</a:rPr>
              <a:t>British victory</a:t>
            </a:r>
          </a:p>
          <a:p>
            <a:pPr>
              <a:buNone/>
              <a:defRPr/>
            </a:pPr>
            <a:endParaRPr lang="en-US" sz="1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1" dirty="0" smtClean="0"/>
              <a:t>Treaty of Paris (1763):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500" dirty="0" smtClean="0"/>
              <a:t>ended war &amp; France lost                       land in N. America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2500" dirty="0" smtClean="0"/>
              <a:t>        western boundary                               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2500" dirty="0" smtClean="0"/>
              <a:t>                      Mississippi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French and Indian War</a:t>
            </a:r>
            <a:endParaRPr lang="en-US" dirty="0"/>
          </a:p>
        </p:txBody>
      </p:sp>
      <p:pic>
        <p:nvPicPr>
          <p:cNvPr id="4" name="Picture 8" descr="kckbritish-era-1763-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57604"/>
            <a:ext cx="3352800" cy="286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This, the earliest portrait of Washington, was painted in 1772 by Charles Willson Peale, and shows Washington in uniform as colonel of the Virginia Regiment.">
            <a:hlinkClick r:id="rId3" tooltip="This, the earliest portrait of Washington, was painted in 1772 by Charles Willson Peale, and shows Washington in uniform as colonel of the Virginia Regiment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4487" y="1066800"/>
            <a:ext cx="1916113" cy="22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4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066800"/>
            <a:ext cx="5181600" cy="5791200"/>
          </a:xfrm>
        </p:spPr>
        <p:txBody>
          <a:bodyPr>
            <a:normAutofit fontScale="85000" lnSpcReduction="10000"/>
          </a:bodyPr>
          <a:lstStyle/>
          <a:p>
            <a:pPr marL="734568" indent="-533400"/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Where? </a:t>
            </a:r>
            <a:r>
              <a:rPr lang="en-US" dirty="0" smtClean="0">
                <a:latin typeface="Maiandra GD" pitchFamily="34" charset="0"/>
              </a:rPr>
              <a:t>outside Boston</a:t>
            </a:r>
          </a:p>
          <a:p>
            <a:pPr marL="734568" indent="-533400"/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When? </a:t>
            </a:r>
            <a:r>
              <a:rPr lang="en-US" dirty="0" smtClean="0">
                <a:latin typeface="Maiandra GD" pitchFamily="34" charset="0"/>
              </a:rPr>
              <a:t>1775</a:t>
            </a:r>
          </a:p>
          <a:p>
            <a:pPr marL="734568" indent="-533400"/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What happened? </a:t>
            </a:r>
          </a:p>
          <a:p>
            <a:pPr marL="734568" indent="-533400">
              <a:buNone/>
            </a:pPr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		</a:t>
            </a:r>
            <a:r>
              <a:rPr lang="en-US" dirty="0" smtClean="0">
                <a:latin typeface="Maiandra GD" pitchFamily="34" charset="0"/>
              </a:rPr>
              <a:t>Howe ordered men to 	march uphill into Patriot 	fire in the middle of day;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captured hill b/c Patriots 	ran out of ammunition </a:t>
            </a:r>
          </a:p>
          <a:p>
            <a:pPr marL="734568" indent="-533400"/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Who won? </a:t>
            </a:r>
            <a:r>
              <a:rPr lang="en-US" dirty="0" smtClean="0">
                <a:latin typeface="Maiandra GD" pitchFamily="34" charset="0"/>
              </a:rPr>
              <a:t>British, but b/c 	of heavy casualties, Patriots 	won psychological victory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British leave Boston  </a:t>
            </a:r>
          </a:p>
          <a:p>
            <a:pPr marL="609600" indent="-609600" eaLnBrk="1" hangingPunct="1">
              <a:buFontTx/>
              <a:buNone/>
            </a:pPr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Battle of Bunker Hill</a:t>
            </a:r>
          </a:p>
        </p:txBody>
      </p:sp>
      <p:pic>
        <p:nvPicPr>
          <p:cNvPr id="5125" name="Picture 5" descr="http://www.poorwilliam.net/pix/bunker-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41" y="990600"/>
            <a:ext cx="3691759" cy="2780805"/>
          </a:xfrm>
          <a:prstGeom prst="rect">
            <a:avLst/>
          </a:prstGeom>
          <a:noFill/>
        </p:spPr>
      </p:pic>
      <p:pic>
        <p:nvPicPr>
          <p:cNvPr id="5127" name="Picture 7" descr="http://1.bp.blogspot.com/_f3DbgZnnFiw/TOWGwnFtpsI/AAAAAAAAA48/ozxlQGLau2c/s1600/BattleofBunkerHill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62400"/>
            <a:ext cx="3875892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3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65238"/>
            <a:ext cx="8763000" cy="4906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rgbClr val="3366CC"/>
                </a:solidFill>
                <a:latin typeface="Maiandra GD" pitchFamily="34" charset="0"/>
              </a:rPr>
              <a:t>Where?  </a:t>
            </a:r>
            <a:r>
              <a:rPr lang="en-US" sz="2400" dirty="0" smtClean="0">
                <a:latin typeface="Maiandra GD" pitchFamily="34" charset="0"/>
              </a:rPr>
              <a:t>New Jersey </a:t>
            </a:r>
          </a:p>
          <a:p>
            <a:pPr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rgbClr val="3366CC"/>
                </a:solidFill>
                <a:latin typeface="Maiandra GD" pitchFamily="34" charset="0"/>
              </a:rPr>
              <a:t>When?  </a:t>
            </a:r>
            <a:r>
              <a:rPr lang="en-US" sz="2400" dirty="0" smtClean="0">
                <a:latin typeface="Maiandra GD" pitchFamily="34" charset="0"/>
              </a:rPr>
              <a:t>Dec. 26, 1776</a:t>
            </a:r>
          </a:p>
          <a:p>
            <a:pPr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rgbClr val="3366CC"/>
                </a:solidFill>
                <a:latin typeface="Maiandra GD" pitchFamily="34" charset="0"/>
              </a:rPr>
              <a:t>What happened?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NYC captured in Sept.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George Washington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&amp; Patriots crossed the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Delaware River to take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it back; surprised &amp; defeated a group of 1,000 German mercenaries at the </a:t>
            </a:r>
            <a:r>
              <a:rPr lang="en-US" sz="2400" b="1" dirty="0" smtClean="0">
                <a:latin typeface="Maiandra GD" pitchFamily="34" charset="0"/>
              </a:rPr>
              <a:t>Battle  of Trenton</a:t>
            </a:r>
            <a:endParaRPr lang="en-US" sz="2400" dirty="0" smtClean="0">
              <a:latin typeface="Maiandra GD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rgbClr val="3366CC"/>
                </a:solidFill>
                <a:latin typeface="Maiandra GD" pitchFamily="34" charset="0"/>
              </a:rPr>
              <a:t>Who won? </a:t>
            </a:r>
            <a:r>
              <a:rPr lang="en-US" sz="2400" dirty="0" smtClean="0">
                <a:latin typeface="Maiandra GD" pitchFamily="34" charset="0"/>
              </a:rPr>
              <a:t>Patriots - victory               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                  raised morale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Battle of Trenton</a:t>
            </a:r>
          </a:p>
        </p:txBody>
      </p:sp>
      <p:pic>
        <p:nvPicPr>
          <p:cNvPr id="6146" name="Picture 2" descr="http://www.britishbattles.com/images/trenton/washington-delaware-l.jpg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4419600" y="1066800"/>
            <a:ext cx="4288064" cy="2695576"/>
          </a:xfrm>
          <a:prstGeom prst="rect">
            <a:avLst/>
          </a:prstGeom>
          <a:noFill/>
        </p:spPr>
      </p:pic>
      <p:pic>
        <p:nvPicPr>
          <p:cNvPr id="6148" name="Picture 4" descr="http://www.pbs.org/ktca/liberty/images/map.tren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743449"/>
            <a:ext cx="2514600" cy="1885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76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763000" cy="5029200"/>
          </a:xfrm>
        </p:spPr>
        <p:txBody>
          <a:bodyPr>
            <a:normAutofit fontScale="92500" lnSpcReduction="10000"/>
          </a:bodyPr>
          <a:lstStyle/>
          <a:p>
            <a:pPr marL="734568" indent="-533400">
              <a:lnSpc>
                <a:spcPct val="90000"/>
              </a:lnSpc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Where? </a:t>
            </a:r>
            <a:r>
              <a:rPr lang="en-US" sz="2800" dirty="0" smtClean="0">
                <a:latin typeface="Maiandra GD" pitchFamily="34" charset="0"/>
              </a:rPr>
              <a:t>New York</a:t>
            </a:r>
          </a:p>
          <a:p>
            <a:pPr marL="734568" indent="-533400">
              <a:lnSpc>
                <a:spcPct val="90000"/>
              </a:lnSpc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When? </a:t>
            </a:r>
            <a:r>
              <a:rPr lang="en-US" sz="2800" dirty="0" smtClean="0">
                <a:latin typeface="Maiandra GD" pitchFamily="34" charset="0"/>
              </a:rPr>
              <a:t>1777</a:t>
            </a:r>
            <a:endParaRPr lang="en-US" dirty="0" smtClean="0">
              <a:latin typeface="Maiandra GD" pitchFamily="34" charset="0"/>
            </a:endParaRPr>
          </a:p>
          <a:p>
            <a:pPr marL="734568" indent="-533400">
              <a:lnSpc>
                <a:spcPct val="90000"/>
              </a:lnSpc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What happened?</a:t>
            </a:r>
            <a:r>
              <a:rPr lang="en-US" dirty="0" smtClean="0">
                <a:latin typeface="Maiandra GD" pitchFamily="34" charset="0"/>
              </a:rPr>
              <a:t>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colonists had lost Philadelphia (capital);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Patriots defeated British as they tried to invade NY</a:t>
            </a:r>
          </a:p>
          <a:p>
            <a:pPr marL="734568" indent="-533400">
              <a:lnSpc>
                <a:spcPct val="90000"/>
              </a:lnSpc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Who won?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	</a:t>
            </a:r>
            <a:r>
              <a:rPr lang="en-US" dirty="0" smtClean="0">
                <a:latin typeface="Maiandra GD" pitchFamily="34" charset="0"/>
              </a:rPr>
              <a:t>Patriots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(biggest victory &amp;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turning point of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the war) 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Battle of Saratoga </a:t>
            </a:r>
          </a:p>
        </p:txBody>
      </p:sp>
      <p:pic>
        <p:nvPicPr>
          <p:cNvPr id="5122" name="Picture 2" descr="http://www.historycarper.com/images/burgoy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10555"/>
            <a:ext cx="4419600" cy="2966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81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0" y="1143000"/>
            <a:ext cx="6400800" cy="5714999"/>
          </a:xfrm>
        </p:spPr>
        <p:txBody>
          <a:bodyPr>
            <a:normAutofit lnSpcReduction="10000"/>
          </a:bodyPr>
          <a:lstStyle/>
          <a:p>
            <a:pPr marL="877824" indent="-457200">
              <a:lnSpc>
                <a:spcPct val="90000"/>
              </a:lnSpc>
            </a:pPr>
            <a:r>
              <a:rPr kumimoji="1" lang="en-US" dirty="0" smtClean="0">
                <a:latin typeface="Maiandra GD" pitchFamily="34" charset="0"/>
              </a:rPr>
              <a:t>France became a Patriot ally </a:t>
            </a:r>
          </a:p>
          <a:p>
            <a:pPr marL="877824" indent="-457200">
              <a:lnSpc>
                <a:spcPct val="90000"/>
              </a:lnSpc>
            </a:pPr>
            <a:r>
              <a:rPr kumimoji="1" lang="en-US" b="1" dirty="0" smtClean="0">
                <a:latin typeface="Maiandra GD" pitchFamily="34" charset="0"/>
              </a:rPr>
              <a:t>Benjamin Franklin </a:t>
            </a:r>
            <a:r>
              <a:rPr kumimoji="1" lang="en-US" dirty="0" smtClean="0">
                <a:latin typeface="Maiandra GD" pitchFamily="34" charset="0"/>
              </a:rPr>
              <a:t>- leading American negotiator in Paris</a:t>
            </a:r>
          </a:p>
          <a:p>
            <a:pPr marL="877824" indent="-457200">
              <a:lnSpc>
                <a:spcPct val="90000"/>
              </a:lnSpc>
            </a:pPr>
            <a:r>
              <a:rPr kumimoji="1" lang="en-US" dirty="0" smtClean="0">
                <a:latin typeface="Maiandra GD" pitchFamily="34" charset="0"/>
              </a:rPr>
              <a:t>Provided: </a:t>
            </a:r>
          </a:p>
          <a:p>
            <a:pPr marL="1133856" lvl="1" indent="-457200">
              <a:lnSpc>
                <a:spcPct val="90000"/>
              </a:lnSpc>
            </a:pPr>
            <a:r>
              <a:rPr kumimoji="1" lang="en-US" sz="2700" dirty="0" smtClean="0">
                <a:latin typeface="Maiandra GD" pitchFamily="34" charset="0"/>
              </a:rPr>
              <a:t>navy</a:t>
            </a:r>
          </a:p>
          <a:p>
            <a:pPr marL="1133856" lvl="1" indent="-457200">
              <a:lnSpc>
                <a:spcPct val="90000"/>
              </a:lnSpc>
            </a:pPr>
            <a:r>
              <a:rPr kumimoji="1" lang="en-US" sz="2700" dirty="0" smtClean="0">
                <a:latin typeface="Maiandra GD" pitchFamily="34" charset="0"/>
              </a:rPr>
              <a:t>troops</a:t>
            </a:r>
          </a:p>
          <a:p>
            <a:pPr marL="1133856" lvl="1" indent="-457200">
              <a:lnSpc>
                <a:spcPct val="90000"/>
              </a:lnSpc>
            </a:pPr>
            <a:r>
              <a:rPr kumimoji="1" lang="en-US" sz="2700" dirty="0" smtClean="0">
                <a:latin typeface="Maiandra GD" pitchFamily="34" charset="0"/>
              </a:rPr>
              <a:t>supplies</a:t>
            </a:r>
          </a:p>
          <a:p>
            <a:pPr marL="1133856" lvl="1" indent="-457200">
              <a:lnSpc>
                <a:spcPct val="90000"/>
              </a:lnSpc>
            </a:pPr>
            <a:r>
              <a:rPr kumimoji="1" lang="en-US" sz="2700" dirty="0" smtClean="0">
                <a:latin typeface="Maiandra GD" pitchFamily="34" charset="0"/>
              </a:rPr>
              <a:t>money</a:t>
            </a:r>
          </a:p>
          <a:p>
            <a:pPr marL="877824" indent="-457200">
              <a:lnSpc>
                <a:spcPct val="90000"/>
              </a:lnSpc>
            </a:pPr>
            <a:r>
              <a:rPr lang="en-US" b="1" dirty="0" smtClean="0">
                <a:latin typeface="Maiandra GD" pitchFamily="34" charset="0"/>
              </a:rPr>
              <a:t>Marquis de Lafayette</a:t>
            </a:r>
            <a:r>
              <a:rPr lang="en-US" dirty="0" smtClean="0">
                <a:latin typeface="Maiandra GD" pitchFamily="34" charset="0"/>
              </a:rPr>
              <a:t> – French volunteer who fought for Patriots &amp; provided military expertise </a:t>
            </a:r>
            <a:endParaRPr kumimoji="1" lang="en-US" dirty="0" smtClean="0">
              <a:latin typeface="Maiandra GD" pitchFamily="34" charset="0"/>
            </a:endParaRPr>
          </a:p>
          <a:p>
            <a:pPr marL="877824" indent="-457200">
              <a:lnSpc>
                <a:spcPct val="90000"/>
              </a:lnSpc>
            </a:pPr>
            <a:r>
              <a:rPr kumimoji="1" lang="en-US" dirty="0" smtClean="0">
                <a:latin typeface="Maiandra GD" pitchFamily="34" charset="0"/>
              </a:rPr>
              <a:t>Spain, Netherlands followed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36638"/>
          </a:xfrm>
        </p:spPr>
        <p:txBody>
          <a:bodyPr>
            <a:noAutofit/>
          </a:bodyPr>
          <a:lstStyle/>
          <a:p>
            <a:pPr algn="ctr"/>
            <a:r>
              <a:rPr lang="en-US" sz="3900" dirty="0" smtClean="0">
                <a:solidFill>
                  <a:schemeClr val="accent1"/>
                </a:solidFill>
                <a:latin typeface="Maiandra GD" pitchFamily="34" charset="0"/>
              </a:rPr>
              <a:t>Why was Saratoga the turning point?</a:t>
            </a:r>
          </a:p>
        </p:txBody>
      </p:sp>
      <p:pic>
        <p:nvPicPr>
          <p:cNvPr id="24578" name="Picture 2" descr="http://www.nndb.com/people/578/000026500/franklin2color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2057400" cy="2568154"/>
          </a:xfrm>
          <a:prstGeom prst="rect">
            <a:avLst/>
          </a:prstGeom>
          <a:noFill/>
        </p:spPr>
      </p:pic>
      <p:pic>
        <p:nvPicPr>
          <p:cNvPr id="24580" name="Picture 4" descr="http://www.msa.md.gov/msa/speccol/sc1500/sc1545/e_catalog_2002_images/1545_1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2219325" cy="2864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82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65237"/>
            <a:ext cx="4876800" cy="4983163"/>
          </a:xfrm>
        </p:spPr>
        <p:txBody>
          <a:bodyPr>
            <a:normAutofit/>
          </a:bodyPr>
          <a:lstStyle/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Where?  </a:t>
            </a:r>
            <a:r>
              <a:rPr lang="en-US" dirty="0" smtClean="0">
                <a:latin typeface="Maiandra GD" pitchFamily="34" charset="0"/>
              </a:rPr>
              <a:t>Pennsylvania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When?  </a:t>
            </a:r>
            <a:r>
              <a:rPr lang="en-US" dirty="0" smtClean="0">
                <a:latin typeface="Maiandra GD" pitchFamily="34" charset="0"/>
              </a:rPr>
              <a:t>Winter 1777-1778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What happened?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</a:t>
            </a:r>
            <a:r>
              <a:rPr lang="en-US" sz="2600" dirty="0" smtClean="0">
                <a:latin typeface="Maiandra GD" pitchFamily="34" charset="0"/>
              </a:rPr>
              <a:t>Washington’s army   </a:t>
            </a:r>
          </a:p>
          <a:p>
            <a:pPr marL="734568" indent="-533400">
              <a:buNone/>
            </a:pPr>
            <a:r>
              <a:rPr lang="en-US" sz="2600" dirty="0" smtClean="0">
                <a:latin typeface="Maiandra GD" pitchFamily="34" charset="0"/>
              </a:rPr>
              <a:t>		spent the winter at 	Valley Forge – harsh 	cold conditions, men 	hungry, 1/3 of soldiers 	had no coat or shoes</a:t>
            </a:r>
          </a:p>
          <a:p>
            <a:pPr marL="609600" indent="-609600" eaLnBrk="1" hangingPunct="1"/>
            <a:endParaRPr lang="en-US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Valley Forge</a:t>
            </a:r>
          </a:p>
        </p:txBody>
      </p:sp>
      <p:pic>
        <p:nvPicPr>
          <p:cNvPr id="4098" name="Picture 2" descr="http://www.britishbattles.com/images/valley-fo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38600"/>
            <a:ext cx="4028192" cy="2286000"/>
          </a:xfrm>
          <a:prstGeom prst="rect">
            <a:avLst/>
          </a:prstGeom>
          <a:noFill/>
        </p:spPr>
      </p:pic>
      <p:pic>
        <p:nvPicPr>
          <p:cNvPr id="4100" name="Picture 4" descr="http://www.1st-art-gallery.com/thumbnail/158673/1/George-Washington-At-Valley-Fo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04925"/>
            <a:ext cx="3527938" cy="258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0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763000" cy="5410200"/>
          </a:xfrm>
        </p:spPr>
        <p:txBody>
          <a:bodyPr>
            <a:normAutofit fontScale="92500" lnSpcReduction="10000"/>
          </a:bodyPr>
          <a:lstStyle/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Where?  </a:t>
            </a:r>
            <a:r>
              <a:rPr lang="en-US" dirty="0" smtClean="0">
                <a:latin typeface="Maiandra GD" pitchFamily="34" charset="0"/>
              </a:rPr>
              <a:t>1781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When?  </a:t>
            </a:r>
            <a:r>
              <a:rPr lang="en-US" dirty="0" smtClean="0">
                <a:latin typeface="Maiandra GD" pitchFamily="34" charset="0"/>
              </a:rPr>
              <a:t>Virginia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What happened?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Washington &amp; troops planned to trap Cornwallis’s 	army at Yorktown; French fleet of ships arrived 	trapping British from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evacuating by sea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Who won? </a:t>
            </a:r>
            <a:r>
              <a:rPr lang="en-US" dirty="0" smtClean="0">
                <a:latin typeface="Maiandra GD" pitchFamily="34" charset="0"/>
              </a:rPr>
              <a:t>Patriot victory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Cornwallis surrendered =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end of the war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	      </a:t>
            </a:r>
            <a:r>
              <a:rPr lang="en-US" sz="2400" i="1" dirty="0" smtClean="0">
                <a:latin typeface="Maiandra GD" pitchFamily="34" charset="0"/>
              </a:rPr>
              <a:t>(Map - page 125)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marL="838200" indent="-838200"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Battle of Yorktown</a:t>
            </a:r>
          </a:p>
        </p:txBody>
      </p:sp>
      <p:pic>
        <p:nvPicPr>
          <p:cNvPr id="3076" name="Picture 4" descr="http://storiesofusa.com/images/battle-of-yorktown-1781.jpg"/>
          <p:cNvPicPr>
            <a:picLocks noChangeAspect="1" noChangeArrowheads="1"/>
          </p:cNvPicPr>
          <p:nvPr/>
        </p:nvPicPr>
        <p:blipFill>
          <a:blip r:embed="rId2" cstate="print"/>
          <a:srcRect l="3800" b="5167"/>
          <a:stretch>
            <a:fillRect/>
          </a:stretch>
        </p:blipFill>
        <p:spPr bwMode="auto">
          <a:xfrm>
            <a:off x="5715000" y="4087706"/>
            <a:ext cx="3200400" cy="2465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31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1" dirty="0" smtClean="0">
                <a:latin typeface="Maiandra GD" pitchFamily="34" charset="0"/>
              </a:rPr>
              <a:t>Why did the Patriots win the war? </a:t>
            </a:r>
          </a:p>
          <a:p>
            <a:r>
              <a:rPr lang="en-US" sz="2800" dirty="0" smtClean="0">
                <a:latin typeface="Maiandra GD" pitchFamily="34" charset="0"/>
              </a:rPr>
              <a:t>British underestimated the Patriots</a:t>
            </a:r>
          </a:p>
          <a:p>
            <a:r>
              <a:rPr lang="en-US" sz="2800" dirty="0" smtClean="0">
                <a:latin typeface="Maiandra GD" pitchFamily="34" charset="0"/>
              </a:rPr>
              <a:t>British misunderstood political nature of conflict</a:t>
            </a:r>
          </a:p>
          <a:p>
            <a:r>
              <a:rPr lang="en-US" sz="2800" dirty="0" smtClean="0">
                <a:latin typeface="Maiandra GD" pitchFamily="34" charset="0"/>
              </a:rPr>
              <a:t>Patriots highly motivated</a:t>
            </a:r>
          </a:p>
          <a:p>
            <a:r>
              <a:rPr lang="en-US" sz="2800" dirty="0" smtClean="0">
                <a:latin typeface="Maiandra GD" pitchFamily="34" charset="0"/>
              </a:rPr>
              <a:t>Patriots benefitted from Washington’s leadership</a:t>
            </a:r>
          </a:p>
          <a:p>
            <a:r>
              <a:rPr lang="en-US" sz="2800" dirty="0" smtClean="0">
                <a:latin typeface="Maiandra GD" pitchFamily="34" charset="0"/>
              </a:rPr>
              <a:t>Patriots received critical assistance from France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marL="838200" indent="-838200"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War Ends</a:t>
            </a:r>
          </a:p>
        </p:txBody>
      </p:sp>
      <p:pic>
        <p:nvPicPr>
          <p:cNvPr id="4" name="Picture 3" descr="http://www.ggrc-sar-il.org/betsyro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19600"/>
            <a:ext cx="3429000" cy="2059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0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4953000" cy="4525963"/>
          </a:xfrm>
        </p:spPr>
        <p:txBody>
          <a:bodyPr>
            <a:normAutofit fontScale="92500" lnSpcReduction="10000"/>
          </a:bodyPr>
          <a:lstStyle/>
          <a:p>
            <a:pPr marL="734568" indent="-533400"/>
            <a:r>
              <a:rPr lang="en-US" dirty="0" smtClean="0"/>
              <a:t>American delegation including (Franklin) negotiated a treaty with Britain </a:t>
            </a:r>
          </a:p>
          <a:p>
            <a:pPr marL="734568" indent="-533400">
              <a:buNone/>
            </a:pPr>
            <a:endParaRPr lang="en-US" dirty="0" smtClean="0"/>
          </a:p>
          <a:p>
            <a:pPr marL="734568" indent="-533400"/>
            <a:r>
              <a:rPr lang="en-US" dirty="0" smtClean="0"/>
              <a:t>1783 </a:t>
            </a:r>
            <a:r>
              <a:rPr lang="en-US" b="1" dirty="0" smtClean="0"/>
              <a:t>Treaty of Paris:</a:t>
            </a:r>
          </a:p>
          <a:p>
            <a:pPr marL="990600" lvl="1" indent="-533400"/>
            <a:r>
              <a:rPr lang="en-US" sz="2700" dirty="0" smtClean="0"/>
              <a:t>recognized American independence </a:t>
            </a:r>
          </a:p>
          <a:p>
            <a:pPr marL="990600" lvl="1" indent="-533400"/>
            <a:r>
              <a:rPr lang="en-US" sz="2700" dirty="0" smtClean="0"/>
              <a:t>set U.S. boundaries</a:t>
            </a:r>
          </a:p>
          <a:p>
            <a:pPr marL="990600" lvl="1" indent="-533400"/>
            <a:r>
              <a:rPr lang="en-US" sz="2700" dirty="0" smtClean="0"/>
              <a:t>(map – page 126)</a:t>
            </a:r>
          </a:p>
          <a:p>
            <a:pPr marL="609600" indent="-609600" eaLnBrk="1" hangingPunct="1"/>
            <a:endParaRPr lang="en-US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marL="838200" indent="-838200"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Treaty of Paris (1783)</a:t>
            </a:r>
          </a:p>
        </p:txBody>
      </p:sp>
      <p:pic>
        <p:nvPicPr>
          <p:cNvPr id="1026" name="Picture 2" descr="http://edu.glogster.com/media/3/7/6/28/7062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1524000"/>
            <a:ext cx="3371850" cy="4410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8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Revolution Newsroom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into groups and select any one event from the American Revolution</a:t>
            </a:r>
          </a:p>
          <a:p>
            <a:r>
              <a:rPr lang="en-US" dirty="0" smtClean="0"/>
              <a:t>Present the major points from this event as though you were presenting information on the 9 o’clock news.</a:t>
            </a:r>
          </a:p>
          <a:p>
            <a:r>
              <a:rPr lang="en-US" dirty="0" smtClean="0"/>
              <a:t>Creativity is appreciated!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41437"/>
            <a:ext cx="5410200" cy="4525963"/>
          </a:xfrm>
        </p:spPr>
        <p:txBody>
          <a:bodyPr/>
          <a:lstStyle/>
          <a:p>
            <a:r>
              <a:rPr lang="en-US" dirty="0" smtClean="0"/>
              <a:t>1754 </a:t>
            </a:r>
          </a:p>
          <a:p>
            <a:endParaRPr lang="en-US" sz="2500" dirty="0" smtClean="0"/>
          </a:p>
          <a:p>
            <a:r>
              <a:rPr lang="en-US" sz="2500" dirty="0" smtClean="0"/>
              <a:t>attempt made by Ben Franklin to organize colonies under one government &amp; cooperate with each other during the war</a:t>
            </a:r>
          </a:p>
          <a:p>
            <a:endParaRPr lang="en-US" sz="2500" dirty="0" smtClean="0"/>
          </a:p>
          <a:p>
            <a:r>
              <a:rPr lang="en-US" sz="2500" dirty="0" smtClean="0"/>
              <a:t>no colony accepted terms of the plan fearing the loss of their own autonomy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Albany Plan of Union</a:t>
            </a:r>
            <a:endParaRPr lang="en-US" dirty="0"/>
          </a:p>
        </p:txBody>
      </p:sp>
      <p:pic>
        <p:nvPicPr>
          <p:cNvPr id="4" name="Picture 7" descr="Franklin-B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637" y="1222375"/>
            <a:ext cx="211296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mage?binaryId=13582&amp;rendTypeId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4267200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49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5562600" cy="4711891"/>
          </a:xfrm>
        </p:spPr>
        <p:txBody>
          <a:bodyPr/>
          <a:lstStyle/>
          <a:p>
            <a:r>
              <a:rPr lang="en-US" b="1" dirty="0" smtClean="0"/>
              <a:t>Consequences of the War: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Proclamation of 1763 </a:t>
            </a:r>
            <a:r>
              <a:rPr lang="en-US" dirty="0" smtClean="0"/>
              <a:t>– ordered colonial settlers to stay east of Appalachian Mountains; unsuccessful &amp; irritated colonists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French and Indian War</a:t>
            </a:r>
            <a:endParaRPr lang="en-US" dirty="0"/>
          </a:p>
        </p:txBody>
      </p:sp>
      <p:pic>
        <p:nvPicPr>
          <p:cNvPr id="4" name="Picture 8" descr="300px-Map_of_territorial_growth_1775"/>
          <p:cNvPicPr>
            <a:picLocks noChangeAspect="1" noChangeArrowheads="1"/>
          </p:cNvPicPr>
          <p:nvPr/>
        </p:nvPicPr>
        <p:blipFill>
          <a:blip r:embed="rId2" cstate="print"/>
          <a:srcRect l="2302" t="1786" r="3302" b="1786"/>
          <a:stretch>
            <a:fillRect/>
          </a:stretch>
        </p:blipFill>
        <p:spPr bwMode="auto">
          <a:xfrm>
            <a:off x="5791200" y="1524000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89037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How did the French and Indian War help lay the groundwork for the American Revolution?</a:t>
            </a:r>
          </a:p>
          <a:p>
            <a:pPr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British sacrifices:</a:t>
            </a:r>
          </a:p>
          <a:p>
            <a:pPr marL="880110" lvl="1" indent="-514350"/>
            <a:r>
              <a:rPr lang="en-US" dirty="0" smtClean="0"/>
              <a:t>lives of soldiers</a:t>
            </a:r>
          </a:p>
          <a:p>
            <a:pPr marL="880110" lvl="1" indent="-514350"/>
            <a:r>
              <a:rPr lang="en-US" dirty="0" smtClean="0"/>
              <a:t>money to fight war</a:t>
            </a:r>
          </a:p>
          <a:p>
            <a:pPr marL="880110" lvl="1" indent="-51435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War debt </a:t>
            </a:r>
            <a:r>
              <a:rPr lang="en-US" dirty="0" smtClean="0"/>
              <a:t>– thought colonists should help pay for cost of war 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new taxes</a:t>
            </a:r>
            <a:r>
              <a:rPr lang="en-US" dirty="0" smtClean="0"/>
              <a:t>)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arenR" startAt="3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Protecting colonists </a:t>
            </a:r>
            <a:r>
              <a:rPr lang="en-US" dirty="0" smtClean="0"/>
              <a:t>in new territories – huge additional expense </a:t>
            </a:r>
          </a:p>
          <a:p>
            <a:pPr marL="624078" indent="-514350">
              <a:buFont typeface="+mj-lt"/>
              <a:buAutoNum type="arabicParenR" startAt="3"/>
            </a:pPr>
            <a:endParaRPr lang="en-US" dirty="0" smtClean="0"/>
          </a:p>
          <a:p>
            <a:pPr marL="624078" indent="-514350">
              <a:buFont typeface="+mj-lt"/>
              <a:buAutoNum type="arabicParenR" startAt="3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French and Indian War     American Revolution</a:t>
            </a:r>
            <a:endParaRPr lang="en-US" sz="3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5800" y="6858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alf Frame 6"/>
          <p:cNvSpPr/>
          <p:nvPr/>
        </p:nvSpPr>
        <p:spPr>
          <a:xfrm rot="8047686">
            <a:off x="3736477" y="2904230"/>
            <a:ext cx="381000" cy="381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2554" y="2819400"/>
            <a:ext cx="471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After investing so much, felt they should have more control over colonies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76200"/>
            <a:ext cx="8382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to the American Revolution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193800"/>
          <a:ext cx="8229600" cy="521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French and Indian</a:t>
                      </a:r>
                      <a:r>
                        <a:rPr lang="en-US" sz="2800" baseline="0" dirty="0" smtClean="0"/>
                        <a:t> War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1754-1763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War in North</a:t>
                      </a:r>
                      <a:r>
                        <a:rPr lang="en-US" sz="2700" baseline="0" dirty="0" smtClean="0"/>
                        <a:t> America between France and England; England wins but goes into debt</a:t>
                      </a:r>
                      <a:endParaRPr lang="en-US" sz="2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Proclamation of 1763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1763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Line English</a:t>
                      </a:r>
                      <a:r>
                        <a:rPr lang="en-US" sz="2700" baseline="0" dirty="0" smtClean="0"/>
                        <a:t> colonists could not pass (over the Appalachian Mountains); colonists resented it</a:t>
                      </a:r>
                      <a:endParaRPr lang="en-US" sz="2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Sugar</a:t>
                      </a:r>
                      <a:r>
                        <a:rPr lang="en-US" sz="2800" baseline="0" dirty="0" smtClean="0"/>
                        <a:t> Act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1764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Lowered tax on foreign molasses by collecting taxes</a:t>
                      </a:r>
                      <a:r>
                        <a:rPr lang="en-US" sz="2700" baseline="0" dirty="0" smtClean="0"/>
                        <a:t> already in effect, but assigned customs officers &amp; courts to collect the taxes</a:t>
                      </a:r>
                      <a:endParaRPr lang="en-US" sz="2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621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98425"/>
            <a:ext cx="8382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to the American Revolution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193800"/>
          <a:ext cx="8458200" cy="539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9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55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Quartering Act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1765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Had to provide housing and supplies for British troops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Stamp Act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1765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Had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to pay a tax on almost</a:t>
                      </a:r>
                      <a:r>
                        <a:rPr lang="en-US" sz="2800" baseline="0" dirty="0" smtClean="0"/>
                        <a:t> all printed materials; first </a:t>
                      </a:r>
                      <a:r>
                        <a:rPr lang="en-US" sz="2800" b="0" u="sng" baseline="0" dirty="0" smtClean="0"/>
                        <a:t>direct tax</a:t>
                      </a:r>
                      <a:endParaRPr lang="en-US" sz="2800" b="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Sons</a:t>
                      </a:r>
                      <a:r>
                        <a:rPr lang="en-US" sz="2800" baseline="0" dirty="0" smtClean="0"/>
                        <a:t> of Liberty &amp; Daughters of Liberty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1765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u="sng" dirty="0" smtClean="0"/>
                        <a:t>Sons</a:t>
                      </a:r>
                      <a:r>
                        <a:rPr lang="en-US" sz="2800" dirty="0" smtClean="0"/>
                        <a:t> - Formed b/c of Stamp</a:t>
                      </a:r>
                      <a:r>
                        <a:rPr lang="en-US" sz="2800" baseline="0" dirty="0" smtClean="0"/>
                        <a:t> Act, l</a:t>
                      </a:r>
                      <a:r>
                        <a:rPr lang="en-US" sz="2800" dirty="0" smtClean="0"/>
                        <a:t>ed protests against taxes,</a:t>
                      </a:r>
                      <a:r>
                        <a:rPr lang="en-US" sz="2800" baseline="0" dirty="0" smtClean="0"/>
                        <a:t> f</a:t>
                      </a:r>
                      <a:r>
                        <a:rPr lang="en-US" sz="2800" dirty="0" smtClean="0"/>
                        <a:t>amous leader Samuel</a:t>
                      </a:r>
                      <a:r>
                        <a:rPr lang="en-US" sz="2800" baseline="0" dirty="0" smtClean="0"/>
                        <a:t> Adams</a:t>
                      </a:r>
                    </a:p>
                    <a:p>
                      <a:endParaRPr lang="en-US" sz="2800" baseline="0" dirty="0" smtClean="0"/>
                    </a:p>
                    <a:p>
                      <a:r>
                        <a:rPr lang="en-US" sz="2800" u="sng" baseline="0" dirty="0" smtClean="0"/>
                        <a:t>Daughters</a:t>
                      </a:r>
                      <a:r>
                        <a:rPr lang="en-US" sz="2800" baseline="0" dirty="0" smtClean="0"/>
                        <a:t> – helped during British boycotts by making “homespun” cloth to substitute for British-manufactured cloth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945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tc.usf.edu/clipart/14500/14518/stamp2_14518_lg.gif"/>
          <p:cNvPicPr>
            <a:picLocks noChangeAspect="1" noChangeArrowheads="1"/>
          </p:cNvPicPr>
          <p:nvPr/>
        </p:nvPicPr>
        <p:blipFill>
          <a:blip r:embed="rId2" cstate="print"/>
          <a:srcRect l="3934" t="3429" r="2951" b="1714"/>
          <a:stretch>
            <a:fillRect/>
          </a:stretch>
        </p:blipFill>
        <p:spPr bwMode="auto">
          <a:xfrm>
            <a:off x="457200" y="304800"/>
            <a:ext cx="4041354" cy="4724400"/>
          </a:xfrm>
          <a:prstGeom prst="rect">
            <a:avLst/>
          </a:prstGeom>
          <a:noFill/>
        </p:spPr>
      </p:pic>
      <p:pic>
        <p:nvPicPr>
          <p:cNvPr id="1028" name="Picture 4" descr="http://www.abcgallery.com/C/copley/copley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354" y="228600"/>
            <a:ext cx="4007069" cy="495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105400"/>
            <a:ext cx="411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Stamp that had to be attached to any deed, contract, bill of sale, will, etc. in America before it could be legal</a:t>
            </a:r>
            <a:endParaRPr lang="en-US" sz="2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268724"/>
            <a:ext cx="3962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Samuel Adams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9564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1368</Words>
  <Application>Microsoft Office PowerPoint</Application>
  <PresentationFormat>On-screen Show (4:3)</PresentationFormat>
  <Paragraphs>268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Maiandra GD</vt:lpstr>
      <vt:lpstr>Office Theme</vt:lpstr>
      <vt:lpstr>iRespondQuestionMaster</vt:lpstr>
      <vt:lpstr>iRespondGraphMaster</vt:lpstr>
      <vt:lpstr>The French and Indian War</vt:lpstr>
      <vt:lpstr>The French and Indian War: Causes</vt:lpstr>
      <vt:lpstr>The French and Indian War</vt:lpstr>
      <vt:lpstr>Albany Plan of Union</vt:lpstr>
      <vt:lpstr>The French and Indian War</vt:lpstr>
      <vt:lpstr>French and Indian War     American Revolution</vt:lpstr>
      <vt:lpstr>Road to the American Revolution</vt:lpstr>
      <vt:lpstr>Road to the American Revolution</vt:lpstr>
      <vt:lpstr>PowerPoint Presentation</vt:lpstr>
      <vt:lpstr>Road to the American Revolution</vt:lpstr>
      <vt:lpstr>PowerPoint Presentation</vt:lpstr>
      <vt:lpstr>Road to the American Revolution</vt:lpstr>
      <vt:lpstr>Declaring Independence </vt:lpstr>
      <vt:lpstr>War Begins</vt:lpstr>
      <vt:lpstr>Background:</vt:lpstr>
      <vt:lpstr>The Battles of Lexington</vt:lpstr>
      <vt:lpstr>The Battles of Concord</vt:lpstr>
      <vt:lpstr>The Second Continental Congress</vt:lpstr>
      <vt:lpstr>Opinion Swings Toward Independence</vt:lpstr>
      <vt:lpstr>Common Sense</vt:lpstr>
      <vt:lpstr>Declaration of Independence</vt:lpstr>
      <vt:lpstr>The Colonists Declare Independence</vt:lpstr>
      <vt:lpstr>The Declaration of Independence</vt:lpstr>
      <vt:lpstr>Declaration of Independence Video</vt:lpstr>
      <vt:lpstr>PowerPoint Presentation</vt:lpstr>
      <vt:lpstr>Write Your Own Declaration of Independence</vt:lpstr>
      <vt:lpstr>Military Highlights  of the  American Revolution</vt:lpstr>
      <vt:lpstr>The Opposing Sides</vt:lpstr>
      <vt:lpstr>PowerPoint Presentation</vt:lpstr>
      <vt:lpstr>Battle of Bunker Hill</vt:lpstr>
      <vt:lpstr>Battle of Trenton</vt:lpstr>
      <vt:lpstr>Battle of Saratoga </vt:lpstr>
      <vt:lpstr>Why was Saratoga the turning point?</vt:lpstr>
      <vt:lpstr>Valley Forge</vt:lpstr>
      <vt:lpstr>Battle of Yorktown</vt:lpstr>
      <vt:lpstr>The War Ends</vt:lpstr>
      <vt:lpstr>The Treaty of Paris (1783)</vt:lpstr>
      <vt:lpstr>American Revolution Newsroom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Crawley</dc:creator>
  <cp:lastModifiedBy>Benjamin Willis</cp:lastModifiedBy>
  <cp:revision>24</cp:revision>
  <dcterms:created xsi:type="dcterms:W3CDTF">2014-01-07T17:18:33Z</dcterms:created>
  <dcterms:modified xsi:type="dcterms:W3CDTF">2018-08-27T19:59:51Z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