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1"/>
  </p:notesMasterIdLst>
  <p:sldIdLst>
    <p:sldId id="258" r:id="rId2"/>
    <p:sldId id="256" r:id="rId3"/>
    <p:sldId id="257" r:id="rId4"/>
    <p:sldId id="259" r:id="rId5"/>
    <p:sldId id="261" r:id="rId6"/>
    <p:sldId id="290" r:id="rId7"/>
    <p:sldId id="260" r:id="rId8"/>
    <p:sldId id="289" r:id="rId9"/>
    <p:sldId id="291" r:id="rId10"/>
    <p:sldId id="262" r:id="rId11"/>
    <p:sldId id="292" r:id="rId12"/>
    <p:sldId id="263" r:id="rId13"/>
    <p:sldId id="295" r:id="rId14"/>
    <p:sldId id="264" r:id="rId15"/>
    <p:sldId id="265" r:id="rId16"/>
    <p:sldId id="266" r:id="rId17"/>
    <p:sldId id="305" r:id="rId18"/>
    <p:sldId id="268" r:id="rId19"/>
    <p:sldId id="293" r:id="rId20"/>
    <p:sldId id="294" r:id="rId21"/>
    <p:sldId id="306" r:id="rId22"/>
    <p:sldId id="270" r:id="rId23"/>
    <p:sldId id="307" r:id="rId24"/>
    <p:sldId id="277" r:id="rId25"/>
    <p:sldId id="298" r:id="rId26"/>
    <p:sldId id="299" r:id="rId27"/>
    <p:sldId id="308" r:id="rId28"/>
    <p:sldId id="272" r:id="rId29"/>
    <p:sldId id="273" r:id="rId30"/>
    <p:sldId id="274" r:id="rId31"/>
    <p:sldId id="275" r:id="rId32"/>
    <p:sldId id="301" r:id="rId33"/>
    <p:sldId id="303" r:id="rId34"/>
    <p:sldId id="302" r:id="rId35"/>
    <p:sldId id="300" r:id="rId36"/>
    <p:sldId id="304" r:id="rId37"/>
    <p:sldId id="278" r:id="rId38"/>
    <p:sldId id="279" r:id="rId39"/>
    <p:sldId id="296" r:id="rId40"/>
    <p:sldId id="297" r:id="rId41"/>
    <p:sldId id="280" r:id="rId42"/>
    <p:sldId id="281" r:id="rId43"/>
    <p:sldId id="282" r:id="rId44"/>
    <p:sldId id="283" r:id="rId45"/>
    <p:sldId id="284" r:id="rId46"/>
    <p:sldId id="285" r:id="rId47"/>
    <p:sldId id="286" r:id="rId48"/>
    <p:sldId id="287" r:id="rId49"/>
    <p:sldId id="288" r:id="rId5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7" autoAdjust="0"/>
    <p:restoredTop sz="94660"/>
  </p:normalViewPr>
  <p:slideViewPr>
    <p:cSldViewPr snapToGrid="0">
      <p:cViewPr>
        <p:scale>
          <a:sx n="53" d="100"/>
          <a:sy n="53" d="100"/>
        </p:scale>
        <p:origin x="1684" y="6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939396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51c57b5f6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51c57b5f6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4678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1c57b5f6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1c57b5f6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450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02e74d5c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02e74d5c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4994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502e74d5c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502e74d5c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5662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02e74d5c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02e74d5c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2738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02e74d5c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502e74d5c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205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02e74d5c9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502e74d5c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6907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02e74d5c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02e74d5c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8397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1c57b5f6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1c57b5f6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293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02e74d5c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02e74d5c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050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502e74d5c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502e74d5c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1793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8886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02e74d5c9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502e74d5c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722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02e74d5c9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02e74d5c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478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02e74d5c9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02e74d5c9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0537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02e74d5c9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02e74d5c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9159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02e74d5c9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02e74d5c9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8770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02e74d5c9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02e74d5c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8730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02e74d5c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02e74d5c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000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02e74d5c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02e74d5c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715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02e74d5c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02e74d5c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6945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02e74d5c9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502e74d5c9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2880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1c57b5f6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1c57b5f6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9171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02e74d5c9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502e74d5c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0841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02e74d5c9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502e74d5c9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5530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02e74d5c9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02e74d5c9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1579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02e74d5c9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502e74d5c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612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1c57b5f6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1c57b5f6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2771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502e74d5c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502e74d5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844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02e74d5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02e74d5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1832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02e74d5c9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02e74d5c9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02e74d5c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02e74d5c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9997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02e74d5c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02e74d5c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865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1110863" y="0"/>
            <a:ext cx="6922279"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9"/>
          <p:cNvPicPr preferRelativeResize="0"/>
          <p:nvPr/>
        </p:nvPicPr>
        <p:blipFill>
          <a:blip r:embed="rId3">
            <a:alphaModFix/>
          </a:blip>
          <a:stretch>
            <a:fillRect/>
          </a:stretch>
        </p:blipFill>
        <p:spPr>
          <a:xfrm>
            <a:off x="1143000" y="72575"/>
            <a:ext cx="6858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2082-9B02-4B6E-8F85-6DA3B12282AC}"/>
              </a:ext>
            </a:extLst>
          </p:cNvPr>
          <p:cNvSpPr>
            <a:spLocks noGrp="1"/>
          </p:cNvSpPr>
          <p:nvPr>
            <p:ph type="title"/>
          </p:nvPr>
        </p:nvSpPr>
        <p:spPr/>
        <p:txBody>
          <a:bodyPr/>
          <a:lstStyle/>
          <a:p>
            <a:r>
              <a:rPr lang="en-US" dirty="0"/>
              <a:t>Congressional Gag-Rule </a:t>
            </a:r>
          </a:p>
        </p:txBody>
      </p:sp>
      <p:sp>
        <p:nvSpPr>
          <p:cNvPr id="3" name="Text Placeholder 2">
            <a:extLst>
              <a:ext uri="{FF2B5EF4-FFF2-40B4-BE49-F238E27FC236}">
                <a16:creationId xmlns:a16="http://schemas.microsoft.com/office/drawing/2014/main" id="{04099049-EDB1-4BBF-81F2-9A2896B40674}"/>
              </a:ext>
            </a:extLst>
          </p:cNvPr>
          <p:cNvSpPr>
            <a:spLocks noGrp="1"/>
          </p:cNvSpPr>
          <p:nvPr>
            <p:ph type="body" idx="1"/>
          </p:nvPr>
        </p:nvSpPr>
        <p:spPr/>
        <p:txBody>
          <a:bodyPr/>
          <a:lstStyle/>
          <a:p>
            <a:r>
              <a:rPr lang="en-US" dirty="0"/>
              <a:t>Until the 1830s, slavery was not discussed much in American government</a:t>
            </a:r>
          </a:p>
          <a:p>
            <a:r>
              <a:rPr lang="en-US" dirty="0"/>
              <a:t>With abolitionist sentiment on the rise, </a:t>
            </a:r>
            <a:r>
              <a:rPr lang="en-US" b="1" dirty="0"/>
              <a:t>numerous anti-slavery petitions began to be introduced in Congress</a:t>
            </a:r>
          </a:p>
          <a:p>
            <a:r>
              <a:rPr lang="en-US" dirty="0"/>
              <a:t>These petitions were championed by former President John Quincy Adams</a:t>
            </a:r>
          </a:p>
          <a:p>
            <a:r>
              <a:rPr lang="en-US" b="1" dirty="0"/>
              <a:t>In May 1836, Congress instituted a “gag rule”, stating all petitions, memorials, or resolutions regarding slavery should be automatically be tabled and no further action be taken on them</a:t>
            </a:r>
          </a:p>
          <a:p>
            <a:r>
              <a:rPr lang="en-US" dirty="0"/>
              <a:t>JQA argued that this policy was unconstitutional (“right to petition the gov. for redress of grievances”)</a:t>
            </a:r>
          </a:p>
          <a:p>
            <a:r>
              <a:rPr lang="en-US" dirty="0"/>
              <a:t>More Northern congressmen supported Adams’s argument </a:t>
            </a:r>
            <a:r>
              <a:rPr lang="en-US" b="1" dirty="0"/>
              <a:t>and the gag rule was rescinded in 1844</a:t>
            </a:r>
            <a:r>
              <a:rPr lang="en-US" dirty="0"/>
              <a:t> </a:t>
            </a:r>
          </a:p>
        </p:txBody>
      </p:sp>
    </p:spTree>
    <p:extLst>
      <p:ext uri="{BB962C8B-B14F-4D97-AF65-F5344CB8AC3E}">
        <p14:creationId xmlns:p14="http://schemas.microsoft.com/office/powerpoint/2010/main" val="428996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James K. Polk and </a:t>
            </a:r>
            <a:r>
              <a:rPr lang="en-US" dirty="0"/>
              <a:t>Territorial Expansion </a:t>
            </a:r>
            <a:endParaRPr dirty="0"/>
          </a:p>
        </p:txBody>
      </p:sp>
      <p:sp>
        <p:nvSpPr>
          <p:cNvPr id="94" name="Google Shape;94;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In 1844, </a:t>
            </a:r>
            <a:r>
              <a:rPr lang="en-US" dirty="0"/>
              <a:t>Democrat </a:t>
            </a:r>
            <a:r>
              <a:rPr lang="en" b="1" dirty="0"/>
              <a:t>James K. Polk was elected the 11th President of the United States</a:t>
            </a:r>
            <a:endParaRPr b="1" dirty="0"/>
          </a:p>
          <a:p>
            <a:pPr marL="914400" lvl="1" indent="-317500" algn="l" rtl="0">
              <a:spcBef>
                <a:spcPts val="0"/>
              </a:spcBef>
              <a:spcAft>
                <a:spcPts val="0"/>
              </a:spcAft>
              <a:buSzPts val="1400"/>
              <a:buChar char="○"/>
            </a:pPr>
            <a:r>
              <a:rPr lang="en" dirty="0"/>
              <a:t>Polk was a strong proponent of Manifest Destiny </a:t>
            </a:r>
          </a:p>
          <a:p>
            <a:pPr marL="914400" lvl="1" indent="-317500" algn="l" rtl="0">
              <a:spcBef>
                <a:spcPts val="0"/>
              </a:spcBef>
              <a:spcAft>
                <a:spcPts val="0"/>
              </a:spcAft>
              <a:buSzPts val="1400"/>
              <a:buChar char="○"/>
            </a:pPr>
            <a:r>
              <a:rPr lang="en" dirty="0"/>
              <a:t>Ran with campaign slo</a:t>
            </a:r>
            <a:r>
              <a:rPr lang="en-US" dirty="0"/>
              <a:t>g</a:t>
            </a:r>
            <a:r>
              <a:rPr lang="en" dirty="0"/>
              <a:t>an </a:t>
            </a:r>
            <a:r>
              <a:rPr lang="en" b="1" dirty="0"/>
              <a:t>“54° 40’ </a:t>
            </a:r>
            <a:r>
              <a:rPr lang="en-US" b="1" dirty="0"/>
              <a:t>or Fight!” </a:t>
            </a:r>
            <a:endParaRPr b="1" dirty="0"/>
          </a:p>
          <a:p>
            <a:pPr marL="457200" lvl="0" indent="-342900" algn="l" rtl="0">
              <a:spcBef>
                <a:spcPts val="0"/>
              </a:spcBef>
              <a:spcAft>
                <a:spcPts val="0"/>
              </a:spcAft>
              <a:buSzPts val="1800"/>
              <a:buChar char="●"/>
            </a:pPr>
            <a:r>
              <a:rPr lang="en" b="1" dirty="0"/>
              <a:t>Texas was </a:t>
            </a:r>
            <a:r>
              <a:rPr lang="en" b="1" u="sng" dirty="0"/>
              <a:t>annexed</a:t>
            </a:r>
            <a:r>
              <a:rPr lang="en" b="1" dirty="0"/>
              <a:t> by the U.S. in 1845</a:t>
            </a:r>
            <a:r>
              <a:rPr lang="en" dirty="0"/>
              <a:t>, after several years of debate in Congress (Texas was a slave state and this caused concern in North)</a:t>
            </a:r>
            <a:endParaRPr dirty="0"/>
          </a:p>
          <a:p>
            <a:pPr marL="457200" lvl="0" indent="-342900" algn="l" rtl="0">
              <a:spcBef>
                <a:spcPts val="0"/>
              </a:spcBef>
              <a:spcAft>
                <a:spcPts val="0"/>
              </a:spcAft>
              <a:buSzPts val="1800"/>
              <a:buChar char="●"/>
            </a:pPr>
            <a:r>
              <a:rPr lang="en" b="1" dirty="0"/>
              <a:t>The U.S. acquired the Oregon Territory </a:t>
            </a:r>
            <a:r>
              <a:rPr lang="en" dirty="0"/>
              <a:t>after signing a treaty with Britain in 1846 (</a:t>
            </a:r>
            <a:r>
              <a:rPr lang="en-US" dirty="0"/>
              <a:t>agreed to divide the Oregon Country on 49° parallel, no fight…)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76953-866E-488B-8B4A-190DD86D28BF}"/>
              </a:ext>
            </a:extLst>
          </p:cNvPr>
          <p:cNvPicPr>
            <a:picLocks noChangeAspect="1"/>
          </p:cNvPicPr>
          <p:nvPr/>
        </p:nvPicPr>
        <p:blipFill>
          <a:blip r:embed="rId2"/>
          <a:stretch>
            <a:fillRect/>
          </a:stretch>
        </p:blipFill>
        <p:spPr>
          <a:xfrm>
            <a:off x="3719115" y="564542"/>
            <a:ext cx="5424885" cy="4014415"/>
          </a:xfrm>
          <a:prstGeom prst="rect">
            <a:avLst/>
          </a:prstGeom>
        </p:spPr>
      </p:pic>
      <p:pic>
        <p:nvPicPr>
          <p:cNvPr id="2" name="Picture 1">
            <a:extLst>
              <a:ext uri="{FF2B5EF4-FFF2-40B4-BE49-F238E27FC236}">
                <a16:creationId xmlns:a16="http://schemas.microsoft.com/office/drawing/2014/main" id="{75CDEB70-9B61-4C6F-B84E-EEA6251C2EDE}"/>
              </a:ext>
            </a:extLst>
          </p:cNvPr>
          <p:cNvPicPr>
            <a:picLocks noChangeAspect="1"/>
          </p:cNvPicPr>
          <p:nvPr/>
        </p:nvPicPr>
        <p:blipFill>
          <a:blip r:embed="rId3"/>
          <a:stretch>
            <a:fillRect/>
          </a:stretch>
        </p:blipFill>
        <p:spPr>
          <a:xfrm>
            <a:off x="0" y="0"/>
            <a:ext cx="3768132" cy="5143500"/>
          </a:xfrm>
          <a:prstGeom prst="rect">
            <a:avLst/>
          </a:prstGeom>
        </p:spPr>
      </p:pic>
    </p:spTree>
    <p:extLst>
      <p:ext uri="{BB962C8B-B14F-4D97-AF65-F5344CB8AC3E}">
        <p14:creationId xmlns:p14="http://schemas.microsoft.com/office/powerpoint/2010/main" val="687666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Mexican-American War</a:t>
            </a:r>
            <a:endParaRPr/>
          </a:p>
        </p:txBody>
      </p:sp>
      <p:sp>
        <p:nvSpPr>
          <p:cNvPr id="100" name="Google Shape;100;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r>
              <a:rPr lang="en-US" sz="1600" dirty="0"/>
              <a:t>Polk wanted to acquire California from Mexico and offered to purchase it, but his offer was rejected</a:t>
            </a:r>
          </a:p>
          <a:p>
            <a:pPr marL="457200" lvl="0" indent="-342900" algn="l" rtl="0">
              <a:spcBef>
                <a:spcPts val="0"/>
              </a:spcBef>
              <a:spcAft>
                <a:spcPts val="0"/>
              </a:spcAft>
              <a:buSzPts val="1800"/>
              <a:buChar char="●"/>
            </a:pPr>
            <a:r>
              <a:rPr lang="en-US" sz="1600" dirty="0"/>
              <a:t>Dispute over location of Mexico/Texas border: </a:t>
            </a:r>
            <a:r>
              <a:rPr lang="en" sz="1600" dirty="0"/>
              <a:t>	</a:t>
            </a:r>
            <a:endParaRPr sz="1600" dirty="0"/>
          </a:p>
          <a:p>
            <a:pPr marL="914400" lvl="1" indent="-317500" algn="l" rtl="0">
              <a:spcBef>
                <a:spcPts val="0"/>
              </a:spcBef>
              <a:spcAft>
                <a:spcPts val="0"/>
              </a:spcAft>
              <a:buSzPts val="1400"/>
              <a:buChar char="○"/>
            </a:pPr>
            <a:r>
              <a:rPr lang="en" sz="1600" dirty="0"/>
              <a:t>Mexico said the southern border of Texas was the Nueces River</a:t>
            </a:r>
            <a:endParaRPr sz="1600" dirty="0"/>
          </a:p>
          <a:p>
            <a:pPr marL="914400" lvl="1" indent="-317500" algn="l" rtl="0">
              <a:spcBef>
                <a:spcPts val="0"/>
              </a:spcBef>
              <a:spcAft>
                <a:spcPts val="0"/>
              </a:spcAft>
              <a:buSzPts val="1400"/>
              <a:buChar char="○"/>
            </a:pPr>
            <a:r>
              <a:rPr lang="en" sz="1600" dirty="0"/>
              <a:t>U.S. said the southern border of Texas was the Rio Grande</a:t>
            </a:r>
          </a:p>
          <a:p>
            <a:pPr marL="425450" indent="-285750">
              <a:buSzPts val="1400"/>
            </a:pPr>
            <a:r>
              <a:rPr lang="en-US" sz="1600" dirty="0"/>
              <a:t>President Polk sent General Zachary Taylor and American troops into the disputed border region and a skirmish with the Mexican army ensued = Excuse for war!!!</a:t>
            </a:r>
            <a:endParaRPr sz="1600" dirty="0"/>
          </a:p>
          <a:p>
            <a:pPr lvl="0"/>
            <a:r>
              <a:rPr lang="en" sz="1600" dirty="0"/>
              <a:t>The U.S. quickly seized California </a:t>
            </a:r>
            <a:r>
              <a:rPr lang="en-US" sz="1600" dirty="0"/>
              <a:t>and </a:t>
            </a:r>
            <a:r>
              <a:rPr lang="en" sz="1600" dirty="0"/>
              <a:t>invaded Mexico City</a:t>
            </a:r>
          </a:p>
          <a:p>
            <a:pPr lvl="0"/>
            <a:r>
              <a:rPr lang="en" sz="1600" dirty="0"/>
              <a:t>Mexico was defeated and </a:t>
            </a:r>
            <a:r>
              <a:rPr lang="en-US" sz="1600" dirty="0"/>
              <a:t>the </a:t>
            </a:r>
            <a:r>
              <a:rPr lang="en-US" sz="1600" b="1" dirty="0"/>
              <a:t>Treaty of Guadalupe-Hidalgo </a:t>
            </a:r>
            <a:r>
              <a:rPr lang="en-US" sz="1600" dirty="0"/>
              <a:t>was signed in 1848</a:t>
            </a:r>
            <a:endParaRPr sz="1600" dirty="0"/>
          </a:p>
          <a:p>
            <a:pPr marL="914400" lvl="1" indent="-317500" algn="l" rtl="0">
              <a:spcBef>
                <a:spcPts val="0"/>
              </a:spcBef>
              <a:spcAft>
                <a:spcPts val="0"/>
              </a:spcAft>
              <a:buSzPts val="1400"/>
              <a:buChar char="○"/>
            </a:pPr>
            <a:r>
              <a:rPr lang="en" sz="1600" dirty="0"/>
              <a:t>Mexico was forced to hand over its northern half to the US in exchange for $15 million (this would later become the states of California, Nevada, Utah, Arizona, and New Mexico)</a:t>
            </a:r>
          </a:p>
          <a:p>
            <a:pPr marL="596900" indent="-457200">
              <a:buSzPts val="1400"/>
            </a:pPr>
            <a:r>
              <a:rPr lang="en-US" sz="1600" dirty="0"/>
              <a:t>Fulfillment of Manifest Destiny</a:t>
            </a:r>
            <a:endParaRPr lang="en" sz="1600" dirty="0"/>
          </a:p>
          <a:p>
            <a:pPr marL="914400" lvl="1" indent="-317500" algn="l" rtl="0">
              <a:spcBef>
                <a:spcPts val="0"/>
              </a:spcBef>
              <a:spcAft>
                <a:spcPts val="0"/>
              </a:spcAft>
              <a:buSzPts val="1400"/>
              <a:buChar char="○"/>
            </a:pPr>
            <a:endParaRPr lang="en" sz="1800" dirty="0"/>
          </a:p>
          <a:p>
            <a:pPr marL="914400" lvl="1" indent="-317500" algn="l" rtl="0">
              <a:spcBef>
                <a:spcPts val="0"/>
              </a:spcBef>
              <a:spcAft>
                <a:spcPts val="0"/>
              </a:spcAft>
              <a:buSzPts val="1400"/>
              <a:buChar char="○"/>
            </a:pPr>
            <a:endParaRPr lang="en" sz="1800" dirty="0"/>
          </a:p>
          <a:p>
            <a:pPr marL="914400" lvl="1" indent="-317500" algn="l" rtl="0">
              <a:spcBef>
                <a:spcPts val="0"/>
              </a:spcBef>
              <a:spcAft>
                <a:spcPts val="0"/>
              </a:spcAft>
              <a:buSzPts val="1400"/>
              <a:buChar char="○"/>
            </a:pPr>
            <a:endParaRPr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2"/>
          <p:cNvPicPr preferRelativeResize="0"/>
          <p:nvPr/>
        </p:nvPicPr>
        <p:blipFill>
          <a:blip r:embed="rId3">
            <a:alphaModFix/>
          </a:blip>
          <a:stretch>
            <a:fillRect/>
          </a:stretch>
        </p:blipFill>
        <p:spPr>
          <a:xfrm>
            <a:off x="4965100" y="0"/>
            <a:ext cx="4178895" cy="5143501"/>
          </a:xfrm>
          <a:prstGeom prst="rect">
            <a:avLst/>
          </a:prstGeom>
          <a:noFill/>
          <a:ln>
            <a:noFill/>
          </a:ln>
        </p:spPr>
      </p:pic>
      <p:pic>
        <p:nvPicPr>
          <p:cNvPr id="106" name="Google Shape;106;p22"/>
          <p:cNvPicPr preferRelativeResize="0"/>
          <p:nvPr/>
        </p:nvPicPr>
        <p:blipFill rotWithShape="1">
          <a:blip r:embed="rId4">
            <a:alphaModFix/>
          </a:blip>
          <a:srcRect l="4058" t="1662" b="-4903"/>
          <a:stretch/>
        </p:blipFill>
        <p:spPr>
          <a:xfrm>
            <a:off x="-132925" y="419000"/>
            <a:ext cx="5696950" cy="45977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3"/>
          <p:cNvPicPr preferRelativeResize="0"/>
          <p:nvPr/>
        </p:nvPicPr>
        <p:blipFill>
          <a:blip r:embed="rId3">
            <a:alphaModFix/>
          </a:blip>
          <a:stretch>
            <a:fillRect/>
          </a:stretch>
        </p:blipFill>
        <p:spPr>
          <a:xfrm>
            <a:off x="720100" y="0"/>
            <a:ext cx="7703812"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Wilmot Proviso </a:t>
            </a:r>
            <a:endParaRPr dirty="0"/>
          </a:p>
        </p:txBody>
      </p:sp>
      <p:sp>
        <p:nvSpPr>
          <p:cNvPr id="117" name="Google Shape;117;p24"/>
          <p:cNvSpPr txBox="1">
            <a:spLocks noGrp="1"/>
          </p:cNvSpPr>
          <p:nvPr>
            <p:ph type="body" idx="1"/>
          </p:nvPr>
        </p:nvSpPr>
        <p:spPr>
          <a:xfrm>
            <a:off x="311700" y="572700"/>
            <a:ext cx="8520600" cy="3416400"/>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SzPts val="1800"/>
              <a:buNone/>
            </a:pPr>
            <a:r>
              <a:rPr lang="en-US" sz="1600" b="1" u="sng" dirty="0"/>
              <a:t>Causes</a:t>
            </a:r>
            <a:endParaRPr lang="en" sz="1600" b="1" u="sng" dirty="0"/>
          </a:p>
          <a:p>
            <a:pPr marL="457200" lvl="0" indent="-342900" algn="l" rtl="0">
              <a:spcBef>
                <a:spcPts val="0"/>
              </a:spcBef>
              <a:spcAft>
                <a:spcPts val="0"/>
              </a:spcAft>
              <a:buSzPts val="1800"/>
              <a:buChar char="●"/>
            </a:pPr>
            <a:r>
              <a:rPr lang="en" sz="1600" dirty="0"/>
              <a:t>The land acquired from the Mexican American war reignited the debate over slavery in the U.S.</a:t>
            </a:r>
            <a:endParaRPr sz="1600" dirty="0"/>
          </a:p>
          <a:p>
            <a:pPr marL="457200" lvl="0" indent="-342900" algn="l" rtl="0">
              <a:spcBef>
                <a:spcPts val="0"/>
              </a:spcBef>
              <a:spcAft>
                <a:spcPts val="0"/>
              </a:spcAft>
              <a:buSzPts val="1800"/>
              <a:buChar char="●"/>
            </a:pPr>
            <a:r>
              <a:rPr lang="en" sz="1600" dirty="0"/>
              <a:t>Should this new territory be opened or closed to slavery?</a:t>
            </a:r>
          </a:p>
          <a:p>
            <a:pPr marL="457200" lvl="0" indent="-342900" algn="l" rtl="0">
              <a:spcBef>
                <a:spcPts val="0"/>
              </a:spcBef>
              <a:spcAft>
                <a:spcPts val="0"/>
              </a:spcAft>
              <a:buSzPts val="1800"/>
              <a:buChar char="●"/>
            </a:pPr>
            <a:r>
              <a:rPr lang="en" sz="1600" dirty="0"/>
              <a:t>Many northerners were “</a:t>
            </a:r>
            <a:r>
              <a:rPr lang="en" sz="1600" b="1" dirty="0"/>
              <a:t>Free-Soilers</a:t>
            </a:r>
            <a:r>
              <a:rPr lang="en" sz="1600" dirty="0"/>
              <a:t>”:</a:t>
            </a:r>
          </a:p>
          <a:p>
            <a:pPr lvl="1" indent="-342900">
              <a:spcBef>
                <a:spcPts val="0"/>
              </a:spcBef>
              <a:buSzPts val="1800"/>
              <a:buChar char="●"/>
            </a:pPr>
            <a:r>
              <a:rPr lang="en" sz="1600" dirty="0"/>
              <a:t>Didn’t support abolition of slavery where it existed, but didn’t want it to </a:t>
            </a:r>
            <a:r>
              <a:rPr lang="en-US" sz="1600" dirty="0"/>
              <a:t>spread</a:t>
            </a:r>
            <a:r>
              <a:rPr lang="en" sz="1600" dirty="0"/>
              <a:t> to the west</a:t>
            </a:r>
            <a:r>
              <a:rPr lang="en-US" sz="1600" dirty="0"/>
              <a:t>ern territories </a:t>
            </a:r>
            <a:endParaRPr lang="en" sz="1600" dirty="0"/>
          </a:p>
          <a:p>
            <a:pPr marL="114300" indent="0">
              <a:buNone/>
            </a:pPr>
            <a:r>
              <a:rPr lang="en-US" sz="1600" b="1" u="sng" dirty="0"/>
              <a:t>What Was It?</a:t>
            </a:r>
            <a:r>
              <a:rPr lang="en-US" sz="1600" u="sng" dirty="0"/>
              <a:t> </a:t>
            </a:r>
            <a:endParaRPr sz="1600" u="sng" dirty="0"/>
          </a:p>
          <a:p>
            <a:pPr marL="457200" lvl="0" indent="-342900" algn="l" rtl="0">
              <a:spcBef>
                <a:spcPts val="0"/>
              </a:spcBef>
              <a:spcAft>
                <a:spcPts val="0"/>
              </a:spcAft>
              <a:buSzPts val="1800"/>
              <a:buChar char="●"/>
            </a:pPr>
            <a:r>
              <a:rPr lang="en" sz="1600" b="1" dirty="0"/>
              <a:t>David Wilmot, </a:t>
            </a:r>
            <a:r>
              <a:rPr lang="en-US" sz="1600" b="1" dirty="0"/>
              <a:t>a Pennsylvania Congressman, </a:t>
            </a:r>
            <a:r>
              <a:rPr lang="en" sz="1600" b="1" dirty="0"/>
              <a:t>proposed legislation in Congress that would forbid slavery in the land acquired in the Mexican-American War </a:t>
            </a:r>
          </a:p>
          <a:p>
            <a:pPr marL="457200" lvl="0" indent="-342900" algn="l" rtl="0">
              <a:spcBef>
                <a:spcPts val="0"/>
              </a:spcBef>
              <a:spcAft>
                <a:spcPts val="0"/>
              </a:spcAft>
              <a:buSzPts val="1800"/>
              <a:buChar char="●"/>
            </a:pPr>
            <a:r>
              <a:rPr lang="en" sz="1600" b="1" dirty="0"/>
              <a:t>Congress debated this proposal for the next </a:t>
            </a:r>
            <a:r>
              <a:rPr lang="en-US" sz="1600" b="1" dirty="0"/>
              <a:t>three</a:t>
            </a:r>
            <a:r>
              <a:rPr lang="en" sz="1600" b="1" dirty="0"/>
              <a:t> years</a:t>
            </a:r>
          </a:p>
          <a:p>
            <a:pPr marL="114300" lvl="0" indent="0" algn="l" rtl="0">
              <a:spcBef>
                <a:spcPts val="0"/>
              </a:spcBef>
              <a:spcAft>
                <a:spcPts val="0"/>
              </a:spcAft>
              <a:buSzPts val="1800"/>
              <a:buNone/>
            </a:pPr>
            <a:r>
              <a:rPr lang="en" sz="1600" b="1" u="sng" dirty="0"/>
              <a:t>Consequences</a:t>
            </a:r>
            <a:endParaRPr sz="1600" b="1" u="sng" dirty="0"/>
          </a:p>
          <a:p>
            <a:pPr marL="457200" lvl="0" indent="-342900" algn="l" rtl="0">
              <a:spcBef>
                <a:spcPts val="0"/>
              </a:spcBef>
              <a:spcAft>
                <a:spcPts val="0"/>
              </a:spcAft>
              <a:buSzPts val="1800"/>
              <a:buChar char="●"/>
            </a:pPr>
            <a:r>
              <a:rPr lang="en" sz="1600" b="1" dirty="0"/>
              <a:t>The bill never passed due to intense opposition from the slave-holding states</a:t>
            </a:r>
            <a:r>
              <a:rPr lang="en" sz="1600" dirty="0"/>
              <a:t> </a:t>
            </a:r>
          </a:p>
          <a:p>
            <a:pPr marL="457200" lvl="0" indent="-342900" algn="l" rtl="0">
              <a:spcBef>
                <a:spcPts val="0"/>
              </a:spcBef>
              <a:spcAft>
                <a:spcPts val="0"/>
              </a:spcAft>
              <a:buSzPts val="1800"/>
              <a:buChar char="●"/>
            </a:pPr>
            <a:r>
              <a:rPr lang="en" sz="1600" dirty="0"/>
              <a:t>Vote over bill was along sectional </a:t>
            </a:r>
            <a:r>
              <a:rPr lang="en-US" sz="1600" dirty="0"/>
              <a:t>lines rather than party lines</a:t>
            </a:r>
            <a:endParaRPr sz="1600" dirty="0"/>
          </a:p>
          <a:p>
            <a:pPr marL="457200" lvl="0" indent="-342900" algn="l" rtl="0">
              <a:spcBef>
                <a:spcPts val="0"/>
              </a:spcBef>
              <a:spcAft>
                <a:spcPts val="0"/>
              </a:spcAft>
              <a:buSzPts val="1800"/>
              <a:buChar char="●"/>
            </a:pPr>
            <a:r>
              <a:rPr lang="en" sz="1600" dirty="0"/>
              <a:t>The debate over whether to allow slavery in the newly acquired territories or not remained unresolved and sectional tensions increased </a:t>
            </a:r>
            <a:endParaRPr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5"/>
          <p:cNvPicPr preferRelativeResize="0"/>
          <p:nvPr/>
        </p:nvPicPr>
        <p:blipFill>
          <a:blip r:embed="rId3">
            <a:alphaModFix/>
          </a:blip>
          <a:stretch>
            <a:fillRect/>
          </a:stretch>
        </p:blipFill>
        <p:spPr>
          <a:xfrm>
            <a:off x="729738" y="0"/>
            <a:ext cx="7684523"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3F65-0CF9-4950-AAF3-A50A2A7D7851}"/>
              </a:ext>
            </a:extLst>
          </p:cNvPr>
          <p:cNvSpPr>
            <a:spLocks noGrp="1"/>
          </p:cNvSpPr>
          <p:nvPr>
            <p:ph type="title"/>
          </p:nvPr>
        </p:nvSpPr>
        <p:spPr/>
        <p:txBody>
          <a:bodyPr/>
          <a:lstStyle/>
          <a:p>
            <a:r>
              <a:rPr lang="en-US" dirty="0"/>
              <a:t>Gold at Sutter’s Mill </a:t>
            </a:r>
          </a:p>
        </p:txBody>
      </p:sp>
      <p:sp>
        <p:nvSpPr>
          <p:cNvPr id="3" name="Text Placeholder 2">
            <a:extLst>
              <a:ext uri="{FF2B5EF4-FFF2-40B4-BE49-F238E27FC236}">
                <a16:creationId xmlns:a16="http://schemas.microsoft.com/office/drawing/2014/main" id="{618EE43A-34E9-4D85-A86C-19060C645F15}"/>
              </a:ext>
            </a:extLst>
          </p:cNvPr>
          <p:cNvSpPr>
            <a:spLocks noGrp="1"/>
          </p:cNvSpPr>
          <p:nvPr>
            <p:ph type="body" idx="1"/>
          </p:nvPr>
        </p:nvSpPr>
        <p:spPr/>
        <p:txBody>
          <a:bodyPr/>
          <a:lstStyle/>
          <a:p>
            <a:r>
              <a:rPr lang="en-US" dirty="0"/>
              <a:t>In 1848, gold was discovered in Sutter’s Mill, California</a:t>
            </a:r>
          </a:p>
          <a:p>
            <a:r>
              <a:rPr lang="en-US" dirty="0"/>
              <a:t>News of the discovery spread quickly and thousands of would-be miners, called ’49ers, rushed into California  </a:t>
            </a:r>
          </a:p>
          <a:p>
            <a:r>
              <a:rPr lang="en-US" dirty="0"/>
              <a:t>The America population in California skyrocketed from 800 to 100,000 in just over a year</a:t>
            </a:r>
          </a:p>
          <a:p>
            <a:r>
              <a:rPr lang="en-US" dirty="0"/>
              <a:t>As a result of the rapid population growth, California was ready to apply to join the Union by the end of 1849 </a:t>
            </a:r>
          </a:p>
          <a:p>
            <a:r>
              <a:rPr lang="en-US" dirty="0"/>
              <a:t>California’s state constitution outlawed slavery, setting off another crisis in Congress between pro and anti-slavery politicians (remember the issue of slavery in the Mexican Cession was still unresolved)</a:t>
            </a:r>
          </a:p>
        </p:txBody>
      </p:sp>
    </p:spTree>
    <p:extLst>
      <p:ext uri="{BB962C8B-B14F-4D97-AF65-F5344CB8AC3E}">
        <p14:creationId xmlns:p14="http://schemas.microsoft.com/office/powerpoint/2010/main" val="822179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1524000" y="857250"/>
            <a:ext cx="6096000" cy="3429000"/>
          </a:xfrm>
          <a:prstGeom prst="rect">
            <a:avLst/>
          </a:prstGeom>
          <a:noFill/>
          <a:ln>
            <a:noFill/>
          </a:ln>
        </p:spPr>
      </p:pic>
      <p:pic>
        <p:nvPicPr>
          <p:cNvPr id="57" name="Google Shape;57;p13"/>
          <p:cNvPicPr preferRelativeResize="0"/>
          <p:nvPr/>
        </p:nvPicPr>
        <p:blipFill>
          <a:blip r:embed="rId3">
            <a:alphaModFix/>
          </a:blip>
          <a:stretch>
            <a:fillRect/>
          </a:stretch>
        </p:blipFill>
        <p:spPr>
          <a:xfrm>
            <a:off x="0" y="5"/>
            <a:ext cx="9144000" cy="514349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9F773-D4ED-43E7-9C77-B8A1CAEF75F7}"/>
              </a:ext>
            </a:extLst>
          </p:cNvPr>
          <p:cNvPicPr>
            <a:picLocks noChangeAspect="1"/>
          </p:cNvPicPr>
          <p:nvPr/>
        </p:nvPicPr>
        <p:blipFill>
          <a:blip r:embed="rId2"/>
          <a:stretch>
            <a:fillRect/>
          </a:stretch>
        </p:blipFill>
        <p:spPr>
          <a:xfrm>
            <a:off x="0" y="700487"/>
            <a:ext cx="5169233" cy="3742525"/>
          </a:xfrm>
          <a:prstGeom prst="rect">
            <a:avLst/>
          </a:prstGeom>
        </p:spPr>
      </p:pic>
      <p:pic>
        <p:nvPicPr>
          <p:cNvPr id="3" name="Picture 2">
            <a:extLst>
              <a:ext uri="{FF2B5EF4-FFF2-40B4-BE49-F238E27FC236}">
                <a16:creationId xmlns:a16="http://schemas.microsoft.com/office/drawing/2014/main" id="{F79C9929-E7D2-4D55-9DBA-B48572D0CF76}"/>
              </a:ext>
            </a:extLst>
          </p:cNvPr>
          <p:cNvPicPr>
            <a:picLocks noChangeAspect="1"/>
          </p:cNvPicPr>
          <p:nvPr/>
        </p:nvPicPr>
        <p:blipFill>
          <a:blip r:embed="rId3"/>
          <a:stretch>
            <a:fillRect/>
          </a:stretch>
        </p:blipFill>
        <p:spPr>
          <a:xfrm>
            <a:off x="5039679" y="0"/>
            <a:ext cx="4104321" cy="5143500"/>
          </a:xfrm>
          <a:prstGeom prst="rect">
            <a:avLst/>
          </a:prstGeom>
        </p:spPr>
      </p:pic>
    </p:spTree>
    <p:extLst>
      <p:ext uri="{BB962C8B-B14F-4D97-AF65-F5344CB8AC3E}">
        <p14:creationId xmlns:p14="http://schemas.microsoft.com/office/powerpoint/2010/main" val="2211940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a:off x="2693953"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Compromise of 1850</a:t>
            </a:r>
            <a:endParaRPr dirty="0"/>
          </a:p>
        </p:txBody>
      </p:sp>
      <p:sp>
        <p:nvSpPr>
          <p:cNvPr id="128" name="Google Shape;128;p26"/>
          <p:cNvSpPr txBox="1">
            <a:spLocks noGrp="1"/>
          </p:cNvSpPr>
          <p:nvPr>
            <p:ph type="body" idx="1"/>
          </p:nvPr>
        </p:nvSpPr>
        <p:spPr>
          <a:xfrm>
            <a:off x="311700" y="309447"/>
            <a:ext cx="8520600" cy="3416400"/>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SzPts val="1800"/>
              <a:buNone/>
            </a:pPr>
            <a:r>
              <a:rPr lang="en-US" b="1" u="sng" dirty="0"/>
              <a:t>Causes</a:t>
            </a:r>
            <a:endParaRPr lang="en" b="1" u="sng" dirty="0"/>
          </a:p>
          <a:p>
            <a:pPr marL="457200" lvl="0" indent="-342900" algn="l" rtl="0">
              <a:spcBef>
                <a:spcPts val="0"/>
              </a:spcBef>
              <a:spcAft>
                <a:spcPts val="0"/>
              </a:spcAft>
              <a:buSzPts val="1800"/>
              <a:buChar char="●"/>
            </a:pPr>
            <a:r>
              <a:rPr lang="en" dirty="0"/>
              <a:t>As battle over the status of slavery in the </a:t>
            </a:r>
            <a:r>
              <a:rPr lang="en" u="sng" dirty="0"/>
              <a:t>Mexican Cession</a:t>
            </a:r>
            <a:r>
              <a:rPr lang="en" dirty="0"/>
              <a:t> (land gained from Mexican-American War) continued to rage, California applied to become a free state in 1849 </a:t>
            </a:r>
          </a:p>
          <a:p>
            <a:pPr marL="457200" lvl="0" indent="-342900" algn="l" rtl="0">
              <a:spcBef>
                <a:spcPts val="0"/>
              </a:spcBef>
              <a:spcAft>
                <a:spcPts val="0"/>
              </a:spcAft>
              <a:buSzPts val="1800"/>
              <a:buChar char="●"/>
            </a:pPr>
            <a:r>
              <a:rPr lang="en" dirty="0"/>
              <a:t>Congress was now forced to deal with the issue of slavery in the Mexican Cession…</a:t>
            </a:r>
          </a:p>
          <a:p>
            <a:pPr marL="114300" lvl="0" indent="0" algn="l" rtl="0">
              <a:spcBef>
                <a:spcPts val="0"/>
              </a:spcBef>
              <a:spcAft>
                <a:spcPts val="0"/>
              </a:spcAft>
              <a:buSzPts val="1800"/>
              <a:buNone/>
            </a:pPr>
            <a:r>
              <a:rPr lang="en" b="1" u="sng" dirty="0"/>
              <a:t>What Was It?</a:t>
            </a:r>
            <a:endParaRPr b="1" u="sng" dirty="0"/>
          </a:p>
          <a:p>
            <a:pPr marL="457200" lvl="0" indent="-342900" algn="l" rtl="0">
              <a:spcBef>
                <a:spcPts val="0"/>
              </a:spcBef>
              <a:spcAft>
                <a:spcPts val="0"/>
              </a:spcAft>
              <a:buSzPts val="1800"/>
              <a:buChar char="●"/>
            </a:pPr>
            <a:r>
              <a:rPr lang="en-US" b="1" dirty="0"/>
              <a:t>Henry Clay, </a:t>
            </a:r>
            <a:r>
              <a:rPr lang="en-US" dirty="0"/>
              <a:t>the “Great Compromiser”</a:t>
            </a:r>
            <a:r>
              <a:rPr lang="en-US" b="1" dirty="0"/>
              <a:t>, proposed the </a:t>
            </a:r>
            <a:r>
              <a:rPr lang="en" b="1" dirty="0"/>
              <a:t>Compromise of 1850</a:t>
            </a:r>
            <a:r>
              <a:rPr lang="en" dirty="0"/>
              <a:t>:</a:t>
            </a:r>
            <a:endParaRPr dirty="0"/>
          </a:p>
          <a:p>
            <a:pPr marL="914400" lvl="1" indent="-317500" algn="l" rtl="0">
              <a:spcBef>
                <a:spcPts val="0"/>
              </a:spcBef>
              <a:spcAft>
                <a:spcPts val="0"/>
              </a:spcAft>
              <a:buSzPts val="1400"/>
              <a:buAutoNum type="alphaLcPeriod"/>
            </a:pPr>
            <a:r>
              <a:rPr lang="en" sz="1800" dirty="0"/>
              <a:t>California joins U.S. as a free state</a:t>
            </a:r>
            <a:endParaRPr sz="1800" dirty="0"/>
          </a:p>
          <a:p>
            <a:pPr marL="914400" lvl="1" indent="-317500" algn="l" rtl="0">
              <a:spcBef>
                <a:spcPts val="0"/>
              </a:spcBef>
              <a:spcAft>
                <a:spcPts val="0"/>
              </a:spcAft>
              <a:buSzPts val="1400"/>
              <a:buAutoNum type="alphaLcPeriod"/>
            </a:pPr>
            <a:r>
              <a:rPr lang="en" sz="1800" dirty="0"/>
              <a:t>New Mexico and Utah Territories would use </a:t>
            </a:r>
            <a:r>
              <a:rPr lang="en" sz="1800" b="1" dirty="0"/>
              <a:t>popular sovereignty</a:t>
            </a:r>
            <a:r>
              <a:rPr lang="en" sz="1800" dirty="0"/>
              <a:t> (citizens vote) to decide the issue of slavery</a:t>
            </a:r>
            <a:endParaRPr sz="1800" dirty="0"/>
          </a:p>
          <a:p>
            <a:pPr marL="914400" lvl="1" indent="-317500" algn="l" rtl="0">
              <a:spcBef>
                <a:spcPts val="0"/>
              </a:spcBef>
              <a:spcAft>
                <a:spcPts val="0"/>
              </a:spcAft>
              <a:buSzPts val="1400"/>
              <a:buAutoNum type="alphaLcPeriod"/>
            </a:pPr>
            <a:r>
              <a:rPr lang="en" sz="1800" dirty="0"/>
              <a:t>New Fugitive Slave Law, requires citizens to apprehend and return runaway slaves or face fine and jail time</a:t>
            </a:r>
            <a:endParaRPr sz="1800" dirty="0"/>
          </a:p>
          <a:p>
            <a:pPr marL="914400" lvl="1" indent="-317500" algn="l" rtl="0">
              <a:spcBef>
                <a:spcPts val="0"/>
              </a:spcBef>
              <a:spcAft>
                <a:spcPts val="0"/>
              </a:spcAft>
              <a:buSzPts val="1400"/>
              <a:buAutoNum type="alphaLcPeriod"/>
            </a:pPr>
            <a:r>
              <a:rPr lang="en" sz="1800" dirty="0"/>
              <a:t>Slave trade, but not slavery, is outlawed in Washington D.C.</a:t>
            </a:r>
          </a:p>
          <a:p>
            <a:pPr marL="914400" lvl="1" indent="-317500" algn="l" rtl="0">
              <a:spcBef>
                <a:spcPts val="0"/>
              </a:spcBef>
              <a:spcAft>
                <a:spcPts val="0"/>
              </a:spcAft>
              <a:buSzPts val="1400"/>
              <a:buAutoNum type="alphaLcPeriod"/>
            </a:pPr>
            <a:r>
              <a:rPr lang="en" sz="1800" dirty="0"/>
              <a:t>Settled boundary dispute between T</a:t>
            </a:r>
            <a:r>
              <a:rPr lang="en-US" sz="1800" dirty="0"/>
              <a:t>e</a:t>
            </a:r>
            <a:r>
              <a:rPr lang="en" sz="1800" dirty="0"/>
              <a:t>xas and New Mexico in NM’s favor </a:t>
            </a:r>
            <a:endParaRPr sz="1800" dirty="0"/>
          </a:p>
          <a:p>
            <a:pPr marL="0" lvl="0" indent="0" algn="l" rtl="0">
              <a:spcBef>
                <a:spcPts val="1600"/>
              </a:spcBef>
              <a:spcAft>
                <a:spcPts val="0"/>
              </a:spcAft>
              <a:buNone/>
            </a:pPr>
            <a:endParaRPr dirty="0"/>
          </a:p>
          <a:p>
            <a:pPr marL="457200" lvl="0" indent="0" algn="l" rtl="0">
              <a:spcBef>
                <a:spcPts val="1600"/>
              </a:spcBef>
              <a:spcAft>
                <a:spcPts val="1600"/>
              </a:spcAft>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7"/>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Uncle Tom’s Cabin </a:t>
            </a:r>
            <a:endParaRPr i="1" dirty="0"/>
          </a:p>
        </p:txBody>
      </p:sp>
      <p:sp>
        <p:nvSpPr>
          <p:cNvPr id="166" name="Google Shape;166;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SzPts val="1800"/>
              <a:buNone/>
            </a:pPr>
            <a:r>
              <a:rPr lang="en-US" b="1" u="sng" dirty="0"/>
              <a:t>What Was It?</a:t>
            </a:r>
            <a:endParaRPr lang="en" b="1" u="sng" dirty="0"/>
          </a:p>
          <a:p>
            <a:pPr marL="457200" lvl="0" indent="-342900" algn="l" rtl="0">
              <a:spcBef>
                <a:spcPts val="0"/>
              </a:spcBef>
              <a:spcAft>
                <a:spcPts val="0"/>
              </a:spcAft>
              <a:buSzPts val="1800"/>
              <a:buChar char="●"/>
            </a:pPr>
            <a:r>
              <a:rPr lang="en" b="1" dirty="0"/>
              <a:t>Harriet Beecher Stowe, abolitionist, published </a:t>
            </a:r>
            <a:r>
              <a:rPr lang="en" b="1" i="1" dirty="0"/>
              <a:t>Uncle Tom’s Cabin</a:t>
            </a:r>
            <a:r>
              <a:rPr lang="en" b="1" dirty="0"/>
              <a:t> in 1851</a:t>
            </a:r>
            <a:endParaRPr b="1" dirty="0"/>
          </a:p>
          <a:p>
            <a:pPr marL="457200" lvl="0" indent="-342900" algn="l" rtl="0">
              <a:spcBef>
                <a:spcPts val="0"/>
              </a:spcBef>
              <a:spcAft>
                <a:spcPts val="0"/>
              </a:spcAft>
              <a:buSzPts val="1800"/>
              <a:buChar char="●"/>
            </a:pPr>
            <a:r>
              <a:rPr lang="en" dirty="0"/>
              <a:t>This novel portrayed slave families forced to cope with separation by masters through sale (i.e. </a:t>
            </a:r>
            <a:r>
              <a:rPr lang="en" b="1" dirty="0"/>
              <a:t>exposed the horrors of the institution of slavery</a:t>
            </a:r>
            <a:r>
              <a:rPr lang="en" dirty="0"/>
              <a:t>)</a:t>
            </a:r>
            <a:endParaRPr dirty="0"/>
          </a:p>
          <a:p>
            <a:pPr marL="457200" lvl="0" indent="-342900" algn="l" rtl="0">
              <a:spcBef>
                <a:spcPts val="0"/>
              </a:spcBef>
              <a:spcAft>
                <a:spcPts val="0"/>
              </a:spcAft>
              <a:buSzPts val="1800"/>
              <a:buChar char="●"/>
            </a:pPr>
            <a:r>
              <a:rPr lang="en" dirty="0"/>
              <a:t>The novel was the second highest selling book of the 19th century, behind Bible</a:t>
            </a:r>
            <a:endParaRPr dirty="0"/>
          </a:p>
          <a:p>
            <a:pPr marL="114300" lvl="0" indent="0" algn="l" rtl="0">
              <a:spcBef>
                <a:spcPts val="0"/>
              </a:spcBef>
              <a:spcAft>
                <a:spcPts val="0"/>
              </a:spcAft>
              <a:buSzPts val="1800"/>
              <a:buNone/>
            </a:pPr>
            <a:r>
              <a:rPr lang="en-US" b="1" u="sng" dirty="0"/>
              <a:t>Consequences</a:t>
            </a:r>
            <a:endParaRPr lang="en" b="1" u="sng" dirty="0"/>
          </a:p>
          <a:p>
            <a:pPr marL="457200" lvl="0" indent="-342900" algn="l" rtl="0">
              <a:spcBef>
                <a:spcPts val="0"/>
              </a:spcBef>
              <a:spcAft>
                <a:spcPts val="0"/>
              </a:spcAft>
              <a:buSzPts val="1800"/>
              <a:buChar char="●"/>
            </a:pPr>
            <a:r>
              <a:rPr lang="en" dirty="0"/>
              <a:t>It </a:t>
            </a:r>
            <a:r>
              <a:rPr lang="en" b="1" dirty="0"/>
              <a:t>increased support for abolitionism in the North</a:t>
            </a:r>
            <a:endParaRPr b="1" dirty="0"/>
          </a:p>
          <a:p>
            <a:pPr marL="457200" lvl="0" indent="-342900" algn="l" rtl="0">
              <a:spcBef>
                <a:spcPts val="0"/>
              </a:spcBef>
              <a:spcAft>
                <a:spcPts val="0"/>
              </a:spcAft>
              <a:buSzPts val="1800"/>
              <a:buChar char="●"/>
            </a:pPr>
            <a:r>
              <a:rPr lang="en" b="1" dirty="0"/>
              <a:t>The book was banned in much of the South, and denounced as a false portrayal of slavery</a:t>
            </a:r>
            <a:r>
              <a:rPr lang="en" dirty="0"/>
              <a:t>, lies created by abolitionists to misrepresent the south </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4"/>
          <p:cNvPicPr preferRelativeResize="0"/>
          <p:nvPr/>
        </p:nvPicPr>
        <p:blipFill>
          <a:blip r:embed="rId3">
            <a:alphaModFix/>
          </a:blip>
          <a:stretch>
            <a:fillRect/>
          </a:stretch>
        </p:blipFill>
        <p:spPr>
          <a:xfrm>
            <a:off x="0" y="586200"/>
            <a:ext cx="9144000" cy="397111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AC698-0E38-4BAA-9FB8-D9E149A81672}"/>
              </a:ext>
            </a:extLst>
          </p:cNvPr>
          <p:cNvSpPr>
            <a:spLocks noGrp="1"/>
          </p:cNvSpPr>
          <p:nvPr>
            <p:ph type="title"/>
          </p:nvPr>
        </p:nvSpPr>
        <p:spPr/>
        <p:txBody>
          <a:bodyPr/>
          <a:lstStyle/>
          <a:p>
            <a:r>
              <a:rPr lang="en-US" dirty="0"/>
              <a:t>Gadsden Purchase </a:t>
            </a:r>
          </a:p>
        </p:txBody>
      </p:sp>
      <p:sp>
        <p:nvSpPr>
          <p:cNvPr id="3" name="Text Placeholder 2">
            <a:extLst>
              <a:ext uri="{FF2B5EF4-FFF2-40B4-BE49-F238E27FC236}">
                <a16:creationId xmlns:a16="http://schemas.microsoft.com/office/drawing/2014/main" id="{D0C756BC-9626-4D96-8C9F-5BA3111A7F39}"/>
              </a:ext>
            </a:extLst>
          </p:cNvPr>
          <p:cNvSpPr>
            <a:spLocks noGrp="1"/>
          </p:cNvSpPr>
          <p:nvPr>
            <p:ph type="body" idx="1"/>
          </p:nvPr>
        </p:nvSpPr>
        <p:spPr/>
        <p:txBody>
          <a:bodyPr/>
          <a:lstStyle/>
          <a:p>
            <a:r>
              <a:rPr lang="en-US" sz="2000" dirty="0"/>
              <a:t>U.S. agrees to purchase a small trip of land form Mexico for $10 million in 1853</a:t>
            </a:r>
          </a:p>
          <a:p>
            <a:r>
              <a:rPr lang="en-US" sz="2000" dirty="0"/>
              <a:t>U.S. desired land for future construction of southern transcontinental railroad route</a:t>
            </a:r>
          </a:p>
          <a:p>
            <a:r>
              <a:rPr lang="en-US" sz="2000" dirty="0"/>
              <a:t>Causes further sectional tension:</a:t>
            </a:r>
          </a:p>
          <a:p>
            <a:pPr lvl="1"/>
            <a:r>
              <a:rPr lang="en-US" sz="2000" dirty="0"/>
              <a:t>Northerners want transcontinental railroad line through north</a:t>
            </a:r>
          </a:p>
          <a:p>
            <a:pPr lvl="1"/>
            <a:r>
              <a:rPr lang="en-US" sz="2000" dirty="0"/>
              <a:t>Southerners want transcontinental railroad line through south  </a:t>
            </a:r>
          </a:p>
        </p:txBody>
      </p:sp>
    </p:spTree>
    <p:extLst>
      <p:ext uri="{BB962C8B-B14F-4D97-AF65-F5344CB8AC3E}">
        <p14:creationId xmlns:p14="http://schemas.microsoft.com/office/powerpoint/2010/main" val="2607004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1BC4EF-DCF3-4A0D-9684-614158A45F0E}"/>
              </a:ext>
            </a:extLst>
          </p:cNvPr>
          <p:cNvPicPr>
            <a:picLocks noChangeAspect="1"/>
          </p:cNvPicPr>
          <p:nvPr/>
        </p:nvPicPr>
        <p:blipFill>
          <a:blip r:embed="rId2"/>
          <a:stretch>
            <a:fillRect/>
          </a:stretch>
        </p:blipFill>
        <p:spPr>
          <a:xfrm>
            <a:off x="1959429" y="0"/>
            <a:ext cx="5225143" cy="5143500"/>
          </a:xfrm>
          <a:prstGeom prst="rect">
            <a:avLst/>
          </a:prstGeom>
        </p:spPr>
      </p:pic>
    </p:spTree>
    <p:extLst>
      <p:ext uri="{BB962C8B-B14F-4D97-AF65-F5344CB8AC3E}">
        <p14:creationId xmlns:p14="http://schemas.microsoft.com/office/powerpoint/2010/main" val="3903544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8"/>
          <p:cNvSpPr txBox="1">
            <a:spLocks noGrp="1"/>
          </p:cNvSpPr>
          <p:nvPr>
            <p:ph type="title"/>
          </p:nvPr>
        </p:nvSpPr>
        <p:spPr>
          <a:xfrm>
            <a:off x="2657858" y="-12032"/>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Kansas-Nebraska Act</a:t>
            </a:r>
            <a:endParaRPr dirty="0"/>
          </a:p>
        </p:txBody>
      </p:sp>
      <p:sp>
        <p:nvSpPr>
          <p:cNvPr id="139" name="Google Shape;139;p28"/>
          <p:cNvSpPr txBox="1">
            <a:spLocks noGrp="1"/>
          </p:cNvSpPr>
          <p:nvPr>
            <p:ph type="body" idx="1"/>
          </p:nvPr>
        </p:nvSpPr>
        <p:spPr>
          <a:xfrm>
            <a:off x="311700" y="285384"/>
            <a:ext cx="8520600" cy="3416400"/>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SzPts val="1800"/>
              <a:buNone/>
            </a:pPr>
            <a:r>
              <a:rPr lang="en-US" b="1" u="sng" dirty="0"/>
              <a:t>Causes</a:t>
            </a:r>
          </a:p>
          <a:p>
            <a:pPr marL="457200" lvl="0" indent="-342900" algn="l" rtl="0">
              <a:spcBef>
                <a:spcPts val="0"/>
              </a:spcBef>
              <a:spcAft>
                <a:spcPts val="0"/>
              </a:spcAft>
              <a:buSzPts val="1800"/>
              <a:buChar char="●"/>
            </a:pPr>
            <a:r>
              <a:rPr lang="en-US" dirty="0"/>
              <a:t>Illinois Senator Stephen Douglas wants to build railroad through Kansas/Nebraska, needs southern support </a:t>
            </a:r>
            <a:endParaRPr lang="en" dirty="0"/>
          </a:p>
          <a:p>
            <a:pPr marL="457200" lvl="0" indent="-342900" algn="l" rtl="0">
              <a:spcBef>
                <a:spcPts val="0"/>
              </a:spcBef>
              <a:spcAft>
                <a:spcPts val="0"/>
              </a:spcAft>
              <a:buSzPts val="1800"/>
              <a:buChar char="●"/>
            </a:pPr>
            <a:r>
              <a:rPr lang="en" dirty="0"/>
              <a:t>Kansas and Nebraska </a:t>
            </a:r>
            <a:r>
              <a:rPr lang="en-US" dirty="0"/>
              <a:t>Territories </a:t>
            </a:r>
            <a:r>
              <a:rPr lang="en" dirty="0"/>
              <a:t>(northern part of the Louisiana Territory) were originally supposed to be free territories according to the Missouri Compromise</a:t>
            </a:r>
          </a:p>
          <a:p>
            <a:pPr marL="114300" lvl="0" indent="0" algn="l" rtl="0">
              <a:spcBef>
                <a:spcPts val="0"/>
              </a:spcBef>
              <a:spcAft>
                <a:spcPts val="0"/>
              </a:spcAft>
              <a:buSzPts val="1800"/>
              <a:buNone/>
            </a:pPr>
            <a:r>
              <a:rPr lang="en" b="1" u="sng" dirty="0"/>
              <a:t>What Was It?</a:t>
            </a:r>
            <a:endParaRPr b="1" u="sng" dirty="0"/>
          </a:p>
          <a:p>
            <a:pPr marL="457200" lvl="0" indent="-342900" algn="l" rtl="0">
              <a:spcBef>
                <a:spcPts val="0"/>
              </a:spcBef>
              <a:spcAft>
                <a:spcPts val="0"/>
              </a:spcAft>
              <a:buSzPts val="1800"/>
              <a:buChar char="●"/>
            </a:pPr>
            <a:r>
              <a:rPr lang="en" dirty="0"/>
              <a:t>In 1854, Congress passed the </a:t>
            </a:r>
            <a:r>
              <a:rPr lang="en" b="1" dirty="0"/>
              <a:t>Kansas-Nebraska Act, </a:t>
            </a:r>
            <a:r>
              <a:rPr lang="en-US" b="1" dirty="0"/>
              <a:t>authored by Stephen Douglas</a:t>
            </a:r>
            <a:r>
              <a:rPr lang="en" dirty="0"/>
              <a:t>:</a:t>
            </a:r>
            <a:endParaRPr dirty="0"/>
          </a:p>
          <a:p>
            <a:pPr marL="914400" lvl="1" indent="-317500" algn="l" rtl="0">
              <a:spcBef>
                <a:spcPts val="0"/>
              </a:spcBef>
              <a:spcAft>
                <a:spcPts val="0"/>
              </a:spcAft>
              <a:buSzPts val="1400"/>
              <a:buChar char="○"/>
            </a:pPr>
            <a:r>
              <a:rPr lang="en" dirty="0"/>
              <a:t>Instead of the federal government designating Kansas and Nebraska as free or slave, it allowed the citizens of Kansas and Nebraska to vote on whether or not they wanted to allow slavery in their territories</a:t>
            </a:r>
            <a:endParaRPr dirty="0"/>
          </a:p>
          <a:p>
            <a:pPr marL="914400" lvl="1" indent="-317500" algn="l" rtl="0">
              <a:spcBef>
                <a:spcPts val="0"/>
              </a:spcBef>
              <a:spcAft>
                <a:spcPts val="0"/>
              </a:spcAft>
              <a:buSzPts val="1400"/>
              <a:buChar char="○"/>
            </a:pPr>
            <a:r>
              <a:rPr lang="en" dirty="0"/>
              <a:t>This was known as </a:t>
            </a:r>
            <a:r>
              <a:rPr lang="en" b="1" dirty="0"/>
              <a:t>popular sovereignty</a:t>
            </a:r>
            <a:r>
              <a:rPr lang="en" dirty="0"/>
              <a:t> (rule of the people)</a:t>
            </a:r>
          </a:p>
          <a:p>
            <a:pPr marL="139700" indent="0">
              <a:buSzPts val="1400"/>
              <a:buNone/>
            </a:pPr>
            <a:r>
              <a:rPr lang="en" b="1" u="sng" dirty="0"/>
              <a:t>Consequences</a:t>
            </a:r>
            <a:endParaRPr b="1" u="sng" dirty="0"/>
          </a:p>
          <a:p>
            <a:pPr marL="457200" lvl="0" indent="-342900" algn="l" rtl="0">
              <a:spcBef>
                <a:spcPts val="0"/>
              </a:spcBef>
              <a:spcAft>
                <a:spcPts val="0"/>
              </a:spcAft>
              <a:buSzPts val="1800"/>
              <a:buChar char="●"/>
            </a:pPr>
            <a:r>
              <a:rPr lang="en" dirty="0"/>
              <a:t>The Kansas-Nebraska Act essentially repealed the Missouri Compromise (line doesn’t matter…) </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9"/>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0"/>
          <p:cNvSpPr txBox="1">
            <a:spLocks noGrp="1"/>
          </p:cNvSpPr>
          <p:nvPr>
            <p:ph type="title"/>
          </p:nvPr>
        </p:nvSpPr>
        <p:spPr>
          <a:xfrm>
            <a:off x="2874426"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“Bleeding Kansas”</a:t>
            </a:r>
            <a:endParaRPr dirty="0"/>
          </a:p>
        </p:txBody>
      </p:sp>
      <p:sp>
        <p:nvSpPr>
          <p:cNvPr id="150" name="Google Shape;150;p30"/>
          <p:cNvSpPr txBox="1">
            <a:spLocks noGrp="1"/>
          </p:cNvSpPr>
          <p:nvPr>
            <p:ph type="body" idx="1"/>
          </p:nvPr>
        </p:nvSpPr>
        <p:spPr>
          <a:xfrm>
            <a:off x="311700" y="380051"/>
            <a:ext cx="8520600" cy="3416400"/>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SzPts val="1800"/>
              <a:buNone/>
            </a:pPr>
            <a:r>
              <a:rPr lang="en-US" b="1" u="sng" dirty="0"/>
              <a:t>Causes</a:t>
            </a:r>
            <a:endParaRPr lang="en" b="1" u="sng" dirty="0"/>
          </a:p>
          <a:p>
            <a:pPr marL="457200" lvl="0" indent="-342900" algn="l" rtl="0">
              <a:spcBef>
                <a:spcPts val="0"/>
              </a:spcBef>
              <a:spcAft>
                <a:spcPts val="0"/>
              </a:spcAft>
              <a:buSzPts val="1800"/>
              <a:buChar char="●"/>
            </a:pPr>
            <a:r>
              <a:rPr lang="en" b="1" dirty="0"/>
              <a:t>Pro-slavery and anti-slavery supporters flooded into Kansas in an attempt to influence the vote over the issue of slavery</a:t>
            </a:r>
          </a:p>
          <a:p>
            <a:pPr lvl="1" indent="-342900">
              <a:spcBef>
                <a:spcPts val="0"/>
              </a:spcBef>
              <a:buSzPts val="1800"/>
              <a:buChar char="●"/>
            </a:pPr>
            <a:r>
              <a:rPr lang="en" b="1" dirty="0"/>
              <a:t>Pro-Slavery </a:t>
            </a:r>
            <a:r>
              <a:rPr lang="en-US" b="1" dirty="0"/>
              <a:t>settlers from Missouri called “Border Ruffians”</a:t>
            </a:r>
          </a:p>
          <a:p>
            <a:pPr marL="114300" indent="0">
              <a:buNone/>
            </a:pPr>
            <a:r>
              <a:rPr lang="en-US" b="1" u="sng" dirty="0"/>
              <a:t>What Was It?</a:t>
            </a:r>
          </a:p>
          <a:p>
            <a:r>
              <a:rPr lang="en-US" b="1" dirty="0"/>
              <a:t>Pro-slavery forces set up a capitol in Lecompton and anti-slavery forces set up a capitol in Topeka</a:t>
            </a:r>
            <a:endParaRPr b="1" dirty="0"/>
          </a:p>
          <a:p>
            <a:pPr marL="457200" lvl="0" indent="-342900" algn="l" rtl="0">
              <a:spcBef>
                <a:spcPts val="0"/>
              </a:spcBef>
              <a:spcAft>
                <a:spcPts val="0"/>
              </a:spcAft>
              <a:buSzPts val="1800"/>
              <a:buChar char="●"/>
            </a:pPr>
            <a:r>
              <a:rPr lang="en" b="1" dirty="0"/>
              <a:t>Violence broke out between the pro-slavery and anti-slavery factions </a:t>
            </a:r>
            <a:r>
              <a:rPr lang="en" dirty="0"/>
              <a:t>in Kansas, leading to bloodshed in the streets</a:t>
            </a:r>
            <a:endParaRPr dirty="0"/>
          </a:p>
          <a:p>
            <a:pPr marL="457200" lvl="0" indent="-342900" algn="l" rtl="0">
              <a:spcBef>
                <a:spcPts val="0"/>
              </a:spcBef>
              <a:spcAft>
                <a:spcPts val="0"/>
              </a:spcAft>
              <a:buSzPts val="1800"/>
              <a:buChar char="●"/>
            </a:pPr>
            <a:r>
              <a:rPr lang="en" dirty="0"/>
              <a:t>Kansas became known as </a:t>
            </a:r>
            <a:r>
              <a:rPr lang="en" b="1" dirty="0"/>
              <a:t>“Bleeding Kansas”</a:t>
            </a:r>
          </a:p>
          <a:p>
            <a:pPr marL="114300" lvl="0" indent="0" algn="l" rtl="0">
              <a:spcBef>
                <a:spcPts val="0"/>
              </a:spcBef>
              <a:spcAft>
                <a:spcPts val="0"/>
              </a:spcAft>
              <a:buSzPts val="1800"/>
              <a:buNone/>
            </a:pPr>
            <a:r>
              <a:rPr lang="en" b="1" u="sng" dirty="0"/>
              <a:t>Consequences</a:t>
            </a:r>
            <a:endParaRPr b="1" u="sng" dirty="0"/>
          </a:p>
          <a:p>
            <a:pPr marL="457200" lvl="0" indent="-342900" algn="l" rtl="0">
              <a:spcBef>
                <a:spcPts val="0"/>
              </a:spcBef>
              <a:spcAft>
                <a:spcPts val="0"/>
              </a:spcAft>
              <a:buSzPts val="1800"/>
              <a:buChar char="●"/>
            </a:pPr>
            <a:r>
              <a:rPr lang="en" b="1" dirty="0"/>
              <a:t>Popular Sovereignty had failed in Kansas</a:t>
            </a:r>
            <a:endParaRPr b="1" dirty="0"/>
          </a:p>
          <a:p>
            <a:pPr marL="457200" lvl="0" indent="-342900" algn="l" rtl="0">
              <a:spcBef>
                <a:spcPts val="0"/>
              </a:spcBef>
              <a:spcAft>
                <a:spcPts val="0"/>
              </a:spcAft>
              <a:buSzPts val="1800"/>
              <a:buChar char="●"/>
            </a:pPr>
            <a:r>
              <a:rPr lang="en" dirty="0"/>
              <a:t>Led to the formation of the new </a:t>
            </a:r>
            <a:r>
              <a:rPr lang="en" b="1" dirty="0"/>
              <a:t>Republican Party</a:t>
            </a:r>
            <a:r>
              <a:rPr lang="en" dirty="0"/>
              <a:t> (made up of anti-slavery Democrats and Whigs) </a:t>
            </a:r>
            <a:r>
              <a:rPr lang="en" b="1" dirty="0"/>
              <a:t>which championed “free soil”/stopping the expansion of slavery into the western territories </a:t>
            </a:r>
            <a:endParaRPr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1095713" y="0"/>
            <a:ext cx="6952578"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31"/>
          <p:cNvPicPr preferRelativeResize="0"/>
          <p:nvPr/>
        </p:nvPicPr>
        <p:blipFill>
          <a:blip r:embed="rId3">
            <a:alphaModFix/>
          </a:blip>
          <a:stretch>
            <a:fillRect/>
          </a:stretch>
        </p:blipFill>
        <p:spPr>
          <a:xfrm>
            <a:off x="417313" y="0"/>
            <a:ext cx="830938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32"/>
          <p:cNvPicPr preferRelativeResize="0"/>
          <p:nvPr/>
        </p:nvPicPr>
        <p:blipFill>
          <a:blip r:embed="rId3">
            <a:alphaModFix/>
          </a:blip>
          <a:stretch>
            <a:fillRect/>
          </a:stretch>
        </p:blipFill>
        <p:spPr>
          <a:xfrm>
            <a:off x="470063" y="0"/>
            <a:ext cx="8203878"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9A781-F6DC-4638-A2C5-A3FF2362EFA5}"/>
              </a:ext>
            </a:extLst>
          </p:cNvPr>
          <p:cNvSpPr>
            <a:spLocks noGrp="1"/>
          </p:cNvSpPr>
          <p:nvPr>
            <p:ph type="title"/>
          </p:nvPr>
        </p:nvSpPr>
        <p:spPr/>
        <p:txBody>
          <a:bodyPr/>
          <a:lstStyle/>
          <a:p>
            <a:r>
              <a:rPr lang="en-US" dirty="0"/>
              <a:t>Caning of Charles Sumner </a:t>
            </a:r>
          </a:p>
        </p:txBody>
      </p:sp>
      <p:sp>
        <p:nvSpPr>
          <p:cNvPr id="3" name="Text Placeholder 2">
            <a:extLst>
              <a:ext uri="{FF2B5EF4-FFF2-40B4-BE49-F238E27FC236}">
                <a16:creationId xmlns:a16="http://schemas.microsoft.com/office/drawing/2014/main" id="{83BFAB83-8464-4BCD-A70E-99FC4C733089}"/>
              </a:ext>
            </a:extLst>
          </p:cNvPr>
          <p:cNvSpPr>
            <a:spLocks noGrp="1"/>
          </p:cNvSpPr>
          <p:nvPr>
            <p:ph type="body" idx="1"/>
          </p:nvPr>
        </p:nvSpPr>
        <p:spPr/>
        <p:txBody>
          <a:bodyPr/>
          <a:lstStyle/>
          <a:p>
            <a:r>
              <a:rPr lang="en-US" dirty="0"/>
              <a:t>In response to pro-slavery violence in Kansas…</a:t>
            </a:r>
          </a:p>
          <a:p>
            <a:r>
              <a:rPr lang="en-US" dirty="0"/>
              <a:t>Senator Charles Sumner, a Massachusetts anti-slavery Republican, attacked Democratic senator Andrew Butler (SC) in famous “Crime Against Kansas” speech</a:t>
            </a:r>
          </a:p>
          <a:p>
            <a:r>
              <a:rPr lang="en-US" dirty="0"/>
              <a:t>Sumner charged Butler with taking “a mistress… who, though ugly to others, is always lovely to him; though polluted in the sight of the world, is chaste in his sight– I mean, the harlot, Slavery.”</a:t>
            </a:r>
          </a:p>
          <a:p>
            <a:r>
              <a:rPr lang="en-US" dirty="0"/>
              <a:t>Three days later, Andrew Butler’s cousin, Preston Brooks, seeking to defend Butler’s honor, attacked Sumner on the Senate chamber with his metal-topped cane</a:t>
            </a:r>
          </a:p>
          <a:p>
            <a:r>
              <a:rPr lang="en-US" dirty="0"/>
              <a:t>The violence in Kansas had spilled </a:t>
            </a:r>
            <a:r>
              <a:rPr lang="en-US"/>
              <a:t>over onto </a:t>
            </a:r>
            <a:r>
              <a:rPr lang="en-US" dirty="0"/>
              <a:t>the Senate floor </a:t>
            </a:r>
          </a:p>
        </p:txBody>
      </p:sp>
    </p:spTree>
    <p:extLst>
      <p:ext uri="{BB962C8B-B14F-4D97-AF65-F5344CB8AC3E}">
        <p14:creationId xmlns:p14="http://schemas.microsoft.com/office/powerpoint/2010/main" val="2213949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D3800F-9B10-4ED7-9744-393CBC1D5461}"/>
              </a:ext>
            </a:extLst>
          </p:cNvPr>
          <p:cNvPicPr>
            <a:picLocks noChangeAspect="1"/>
          </p:cNvPicPr>
          <p:nvPr/>
        </p:nvPicPr>
        <p:blipFill>
          <a:blip r:embed="rId2"/>
          <a:stretch>
            <a:fillRect/>
          </a:stretch>
        </p:blipFill>
        <p:spPr>
          <a:xfrm>
            <a:off x="3250" y="150313"/>
            <a:ext cx="9140750" cy="4844598"/>
          </a:xfrm>
          <a:prstGeom prst="rect">
            <a:avLst/>
          </a:prstGeom>
        </p:spPr>
      </p:pic>
    </p:spTree>
    <p:extLst>
      <p:ext uri="{BB962C8B-B14F-4D97-AF65-F5344CB8AC3E}">
        <p14:creationId xmlns:p14="http://schemas.microsoft.com/office/powerpoint/2010/main" val="3633787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699E8-268F-4B65-B781-DADD7602A79A}"/>
              </a:ext>
            </a:extLst>
          </p:cNvPr>
          <p:cNvPicPr>
            <a:picLocks noChangeAspect="1"/>
          </p:cNvPicPr>
          <p:nvPr/>
        </p:nvPicPr>
        <p:blipFill>
          <a:blip r:embed="rId2"/>
          <a:stretch>
            <a:fillRect/>
          </a:stretch>
        </p:blipFill>
        <p:spPr>
          <a:xfrm>
            <a:off x="644769" y="0"/>
            <a:ext cx="7854462" cy="5143500"/>
          </a:xfrm>
          <a:prstGeom prst="rect">
            <a:avLst/>
          </a:prstGeom>
        </p:spPr>
      </p:pic>
    </p:spTree>
    <p:extLst>
      <p:ext uri="{BB962C8B-B14F-4D97-AF65-F5344CB8AC3E}">
        <p14:creationId xmlns:p14="http://schemas.microsoft.com/office/powerpoint/2010/main" val="477581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1C88-1C32-415D-B3BB-6535E12CDCE0}"/>
              </a:ext>
            </a:extLst>
          </p:cNvPr>
          <p:cNvSpPr>
            <a:spLocks noGrp="1"/>
          </p:cNvSpPr>
          <p:nvPr>
            <p:ph type="title"/>
          </p:nvPr>
        </p:nvSpPr>
        <p:spPr/>
        <p:txBody>
          <a:bodyPr/>
          <a:lstStyle/>
          <a:p>
            <a:r>
              <a:rPr lang="en-US" dirty="0"/>
              <a:t>Formation of the Republican Party </a:t>
            </a:r>
          </a:p>
        </p:txBody>
      </p:sp>
      <p:sp>
        <p:nvSpPr>
          <p:cNvPr id="3" name="Text Placeholder 2">
            <a:extLst>
              <a:ext uri="{FF2B5EF4-FFF2-40B4-BE49-F238E27FC236}">
                <a16:creationId xmlns:a16="http://schemas.microsoft.com/office/drawing/2014/main" id="{42A1E4FA-CBFD-477F-97C2-F6856B2D6AA1}"/>
              </a:ext>
            </a:extLst>
          </p:cNvPr>
          <p:cNvSpPr>
            <a:spLocks noGrp="1"/>
          </p:cNvSpPr>
          <p:nvPr>
            <p:ph type="body" idx="1"/>
          </p:nvPr>
        </p:nvSpPr>
        <p:spPr/>
        <p:txBody>
          <a:bodyPr/>
          <a:lstStyle/>
          <a:p>
            <a:r>
              <a:rPr lang="en-US" dirty="0"/>
              <a:t>Sectionalism had split the Democratic and Whig Parties, effectively destroying the second party system</a:t>
            </a:r>
          </a:p>
          <a:p>
            <a:r>
              <a:rPr lang="en-US" dirty="0"/>
              <a:t>In the aftermath of the Kansas-Nebraska Act, the Whig Party collapsed</a:t>
            </a:r>
          </a:p>
          <a:p>
            <a:r>
              <a:rPr lang="en-US" dirty="0"/>
              <a:t>Northern Whigs joined with Northern Democrats (both opposed to slavery), Free-</a:t>
            </a:r>
            <a:r>
              <a:rPr lang="en-US" dirty="0" err="1"/>
              <a:t>Soilers</a:t>
            </a:r>
            <a:r>
              <a:rPr lang="en-US" dirty="0"/>
              <a:t>, and abolitionists to form new </a:t>
            </a:r>
            <a:r>
              <a:rPr lang="en-US" b="1" dirty="0"/>
              <a:t>Republican Party</a:t>
            </a:r>
          </a:p>
          <a:p>
            <a:pPr lvl="1"/>
            <a:r>
              <a:rPr lang="en-US" dirty="0"/>
              <a:t>Opposed to the expansion of slavery in the western territories</a:t>
            </a:r>
          </a:p>
          <a:p>
            <a:pPr marL="596900" lvl="1" indent="0">
              <a:buNone/>
            </a:pPr>
            <a:endParaRPr lang="en-US" dirty="0"/>
          </a:p>
          <a:p>
            <a:r>
              <a:rPr lang="en-US" dirty="0"/>
              <a:t>In 1856 , the Republican Party ran its first presidential candidate, John C. Fremont</a:t>
            </a:r>
          </a:p>
          <a:p>
            <a:pPr lvl="1"/>
            <a:r>
              <a:rPr lang="en-US" dirty="0"/>
              <a:t>Lost to Democrat James Buchannan, but gained 33% of popular vote </a:t>
            </a:r>
          </a:p>
        </p:txBody>
      </p:sp>
    </p:spTree>
    <p:extLst>
      <p:ext uri="{BB962C8B-B14F-4D97-AF65-F5344CB8AC3E}">
        <p14:creationId xmlns:p14="http://schemas.microsoft.com/office/powerpoint/2010/main" val="275146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171897-203B-4C60-9C63-BA6A948C18C5}"/>
              </a:ext>
            </a:extLst>
          </p:cNvPr>
          <p:cNvPicPr>
            <a:picLocks noChangeAspect="1"/>
          </p:cNvPicPr>
          <p:nvPr/>
        </p:nvPicPr>
        <p:blipFill>
          <a:blip r:embed="rId2"/>
          <a:stretch>
            <a:fillRect/>
          </a:stretch>
        </p:blipFill>
        <p:spPr>
          <a:xfrm>
            <a:off x="785813" y="8186"/>
            <a:ext cx="7586662" cy="5136802"/>
          </a:xfrm>
          <a:prstGeom prst="rect">
            <a:avLst/>
          </a:prstGeom>
        </p:spPr>
      </p:pic>
    </p:spTree>
    <p:extLst>
      <p:ext uri="{BB962C8B-B14F-4D97-AF65-F5344CB8AC3E}">
        <p14:creationId xmlns:p14="http://schemas.microsoft.com/office/powerpoint/2010/main" val="2941233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Dred Scott Decision </a:t>
            </a:r>
            <a:endParaRPr/>
          </a:p>
        </p:txBody>
      </p:sp>
      <p:sp>
        <p:nvSpPr>
          <p:cNvPr id="177" name="Google Shape;177;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b="1" dirty="0"/>
              <a:t>Dred Scott was a slave from Missouri who had lived in several slave and free states</a:t>
            </a:r>
            <a:endParaRPr b="1" dirty="0"/>
          </a:p>
          <a:p>
            <a:pPr marL="457200" lvl="0" indent="-342900" algn="l" rtl="0">
              <a:spcBef>
                <a:spcPts val="0"/>
              </a:spcBef>
              <a:spcAft>
                <a:spcPts val="0"/>
              </a:spcAft>
              <a:buSzPts val="1800"/>
              <a:buChar char="●"/>
            </a:pPr>
            <a:r>
              <a:rPr lang="en" dirty="0"/>
              <a:t>When his master died, </a:t>
            </a:r>
            <a:r>
              <a:rPr lang="en" b="1" dirty="0"/>
              <a:t>Scott sued, claiming he had a right to be free since he had lived in states where slavery was illegal</a:t>
            </a:r>
            <a:endParaRPr b="1" dirty="0"/>
          </a:p>
          <a:p>
            <a:pPr marL="457200" lvl="0" indent="-342900" algn="l" rtl="0">
              <a:spcBef>
                <a:spcPts val="0"/>
              </a:spcBef>
              <a:spcAft>
                <a:spcPts val="0"/>
              </a:spcAft>
              <a:buSzPts val="1800"/>
              <a:buChar char="●"/>
            </a:pPr>
            <a:r>
              <a:rPr lang="en" dirty="0"/>
              <a:t>Scott’s case went to the Supreme Court and the court’s decision said the following:</a:t>
            </a:r>
            <a:endParaRPr dirty="0"/>
          </a:p>
          <a:p>
            <a:pPr marL="914400" lvl="1" indent="-317500" algn="l" rtl="0">
              <a:spcBef>
                <a:spcPts val="0"/>
              </a:spcBef>
              <a:spcAft>
                <a:spcPts val="0"/>
              </a:spcAft>
              <a:buSzPts val="1400"/>
              <a:buChar char="○"/>
            </a:pPr>
            <a:r>
              <a:rPr lang="en" dirty="0"/>
              <a:t>Slaves and free African-Americans are not citizens and have no right to sue in court</a:t>
            </a:r>
            <a:endParaRPr dirty="0"/>
          </a:p>
          <a:p>
            <a:pPr marL="914400" lvl="1" indent="-317500" algn="l" rtl="0">
              <a:spcBef>
                <a:spcPts val="0"/>
              </a:spcBef>
              <a:spcAft>
                <a:spcPts val="0"/>
              </a:spcAft>
              <a:buSzPts val="1400"/>
              <a:buChar char="○"/>
            </a:pPr>
            <a:r>
              <a:rPr lang="en" dirty="0"/>
              <a:t>Slaves are property→ the Constitution protects property→ so the federal government doesn’t have the power to ban slavery in a territory or state</a:t>
            </a:r>
            <a:endParaRPr dirty="0"/>
          </a:p>
          <a:p>
            <a:pPr marL="914400" lvl="1" indent="-317500" algn="l" rtl="0">
              <a:spcBef>
                <a:spcPts val="0"/>
              </a:spcBef>
              <a:spcAft>
                <a:spcPts val="0"/>
              </a:spcAft>
              <a:buSzPts val="1400"/>
              <a:buChar char="○"/>
            </a:pPr>
            <a:r>
              <a:rPr lang="en" dirty="0"/>
              <a:t>Missouri Compromise and popular sovereignty were unconstitutional</a:t>
            </a:r>
          </a:p>
          <a:p>
            <a:pPr marL="139700" indent="0">
              <a:buSzPts val="1400"/>
              <a:buNone/>
            </a:pPr>
            <a:r>
              <a:rPr lang="en" dirty="0"/>
              <a:t> </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6"/>
          <p:cNvPicPr preferRelativeResize="0"/>
          <p:nvPr/>
        </p:nvPicPr>
        <p:blipFill>
          <a:blip r:embed="rId3">
            <a:alphaModFix/>
          </a:blip>
          <a:stretch>
            <a:fillRect/>
          </a:stretch>
        </p:blipFill>
        <p:spPr>
          <a:xfrm>
            <a:off x="4" y="0"/>
            <a:ext cx="9143984"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89A0E-6877-4848-B4C8-411A67E16BC8}"/>
              </a:ext>
            </a:extLst>
          </p:cNvPr>
          <p:cNvSpPr>
            <a:spLocks noGrp="1"/>
          </p:cNvSpPr>
          <p:nvPr>
            <p:ph type="title"/>
          </p:nvPr>
        </p:nvSpPr>
        <p:spPr>
          <a:xfrm>
            <a:off x="311700" y="0"/>
            <a:ext cx="8520600" cy="572700"/>
          </a:xfrm>
        </p:spPr>
        <p:txBody>
          <a:bodyPr/>
          <a:lstStyle/>
          <a:p>
            <a:r>
              <a:rPr lang="en-US" dirty="0"/>
              <a:t>Lincoln-Douglas Debates </a:t>
            </a:r>
          </a:p>
        </p:txBody>
      </p:sp>
      <p:sp>
        <p:nvSpPr>
          <p:cNvPr id="3" name="Text Placeholder 2">
            <a:extLst>
              <a:ext uri="{FF2B5EF4-FFF2-40B4-BE49-F238E27FC236}">
                <a16:creationId xmlns:a16="http://schemas.microsoft.com/office/drawing/2014/main" id="{822DC80A-944F-4D9A-AF09-E21240B052F6}"/>
              </a:ext>
            </a:extLst>
          </p:cNvPr>
          <p:cNvSpPr>
            <a:spLocks noGrp="1"/>
          </p:cNvSpPr>
          <p:nvPr>
            <p:ph type="body" idx="1"/>
          </p:nvPr>
        </p:nvSpPr>
        <p:spPr>
          <a:xfrm>
            <a:off x="311700" y="466508"/>
            <a:ext cx="8520600" cy="3416400"/>
          </a:xfrm>
        </p:spPr>
        <p:txBody>
          <a:bodyPr/>
          <a:lstStyle/>
          <a:p>
            <a:r>
              <a:rPr lang="en-US" sz="1600" dirty="0"/>
              <a:t>Abraham Lincoln (Republican) debates Stephen Douglas (Democrat) for the Illinois Senate in 1858</a:t>
            </a:r>
          </a:p>
          <a:p>
            <a:r>
              <a:rPr lang="en-US" sz="1600" dirty="0"/>
              <a:t>7 public debates held</a:t>
            </a:r>
          </a:p>
          <a:p>
            <a:r>
              <a:rPr lang="en-US" sz="1600" dirty="0"/>
              <a:t>All debates focused around fate of slavery in America</a:t>
            </a:r>
          </a:p>
          <a:p>
            <a:r>
              <a:rPr lang="en-US" sz="1600" dirty="0"/>
              <a:t>Lincoln supports “free-soil”</a:t>
            </a:r>
          </a:p>
          <a:p>
            <a:r>
              <a:rPr lang="en-US" sz="1600" dirty="0"/>
              <a:t>Douglas supports “popular sovereignty”</a:t>
            </a:r>
          </a:p>
          <a:p>
            <a:r>
              <a:rPr lang="en-US" sz="1600" dirty="0"/>
              <a:t>Lincoln challenges Douglas on Dred Scott decision</a:t>
            </a:r>
          </a:p>
          <a:p>
            <a:pPr lvl="1"/>
            <a:r>
              <a:rPr lang="en-US" dirty="0"/>
              <a:t>Is “popular sovereignty” even a viable policy if the Supreme Court says slavery is legal everywhere? (Does the Dredd Scott decision eliminate the Compromise of 1850 and Kansas-Nebraska Act?)</a:t>
            </a:r>
          </a:p>
          <a:p>
            <a:pPr lvl="1"/>
            <a:r>
              <a:rPr lang="en-US" dirty="0"/>
              <a:t>Freeport Doctrine: Douglas says that slavery can still be prohibited by local legislatures</a:t>
            </a:r>
          </a:p>
          <a:p>
            <a:r>
              <a:rPr lang="en-US" dirty="0"/>
              <a:t>Results:</a:t>
            </a:r>
          </a:p>
          <a:p>
            <a:pPr lvl="1"/>
            <a:r>
              <a:rPr lang="en-US" dirty="0"/>
              <a:t>Douglas keeps Senate seat, but destroys political future with </a:t>
            </a:r>
          </a:p>
          <a:p>
            <a:pPr lvl="1"/>
            <a:r>
              <a:rPr lang="en-US" dirty="0"/>
              <a:t>Lincoln performance launches him as a national figure</a:t>
            </a:r>
          </a:p>
          <a:p>
            <a:pPr lvl="1"/>
            <a:endParaRPr lang="en-US" dirty="0"/>
          </a:p>
        </p:txBody>
      </p:sp>
    </p:spTree>
    <p:extLst>
      <p:ext uri="{BB962C8B-B14F-4D97-AF65-F5344CB8AC3E}">
        <p14:creationId xmlns:p14="http://schemas.microsoft.com/office/powerpoint/2010/main" val="252373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6"/>
          <p:cNvPicPr preferRelativeResize="0"/>
          <p:nvPr/>
        </p:nvPicPr>
        <p:blipFill>
          <a:blip r:embed="rId3">
            <a:alphaModFix/>
          </a:blip>
          <a:stretch>
            <a:fillRect/>
          </a:stretch>
        </p:blipFill>
        <p:spPr>
          <a:xfrm>
            <a:off x="-423081" y="-395786"/>
            <a:ext cx="9717206" cy="577300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883CC4-1AB7-4DC5-A68A-318E4E282E42}"/>
              </a:ext>
            </a:extLst>
          </p:cNvPr>
          <p:cNvPicPr>
            <a:picLocks noChangeAspect="1"/>
          </p:cNvPicPr>
          <p:nvPr/>
        </p:nvPicPr>
        <p:blipFill>
          <a:blip r:embed="rId2"/>
          <a:stretch>
            <a:fillRect/>
          </a:stretch>
        </p:blipFill>
        <p:spPr>
          <a:xfrm>
            <a:off x="426612" y="0"/>
            <a:ext cx="8290775" cy="5143500"/>
          </a:xfrm>
          <a:prstGeom prst="rect">
            <a:avLst/>
          </a:prstGeom>
        </p:spPr>
      </p:pic>
    </p:spTree>
    <p:extLst>
      <p:ext uri="{BB962C8B-B14F-4D97-AF65-F5344CB8AC3E}">
        <p14:creationId xmlns:p14="http://schemas.microsoft.com/office/powerpoint/2010/main" val="3036765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John Brown’s Raid on Harpers Ferry</a:t>
            </a:r>
            <a:endParaRPr dirty="0"/>
          </a:p>
        </p:txBody>
      </p:sp>
      <p:sp>
        <p:nvSpPr>
          <p:cNvPr id="188" name="Google Shape;188;p37"/>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b="1" dirty="0"/>
              <a:t>John Brown was a radical abolitionist who believed it was his destiny to end slavery through violent revolution</a:t>
            </a:r>
          </a:p>
          <a:p>
            <a:pPr lvl="1" indent="-342900">
              <a:spcBef>
                <a:spcPts val="0"/>
              </a:spcBef>
              <a:buSzPts val="1800"/>
              <a:buChar char="●"/>
            </a:pPr>
            <a:r>
              <a:rPr lang="en" b="1" dirty="0"/>
              <a:t>Brown and his sons had murdered 5 pro-slavery supporters dur</a:t>
            </a:r>
            <a:r>
              <a:rPr lang="en-US" b="1" dirty="0" err="1"/>
              <a:t>ing</a:t>
            </a:r>
            <a:r>
              <a:rPr lang="en-US" b="1" dirty="0"/>
              <a:t> the events of “Bleeding Kansas” = Potawatomie Creek Massacre </a:t>
            </a:r>
            <a:endParaRPr b="1" dirty="0"/>
          </a:p>
          <a:p>
            <a:pPr marL="457200" lvl="0" indent="-342900" algn="l" rtl="0">
              <a:spcBef>
                <a:spcPts val="0"/>
              </a:spcBef>
              <a:spcAft>
                <a:spcPts val="0"/>
              </a:spcAft>
              <a:buSzPts val="1800"/>
              <a:buChar char="●"/>
            </a:pPr>
            <a:r>
              <a:rPr lang="en" dirty="0"/>
              <a:t>In 1859, Brown, his five sons, and several other supporters </a:t>
            </a:r>
            <a:r>
              <a:rPr lang="en" b="1" dirty="0"/>
              <a:t>led a raid on Harpers Ferry, Virginia, the sight of a federal armory</a:t>
            </a:r>
            <a:endParaRPr b="1" dirty="0"/>
          </a:p>
          <a:p>
            <a:pPr marL="457200" lvl="0" indent="-342900" algn="l" rtl="0">
              <a:spcBef>
                <a:spcPts val="0"/>
              </a:spcBef>
              <a:spcAft>
                <a:spcPts val="0"/>
              </a:spcAft>
              <a:buSzPts val="1800"/>
              <a:buChar char="●"/>
            </a:pPr>
            <a:r>
              <a:rPr lang="en" b="1" dirty="0"/>
              <a:t>Brown planned to take weapons from the armory and lead slaves in a revolt</a:t>
            </a:r>
            <a:endParaRPr b="1" dirty="0"/>
          </a:p>
          <a:p>
            <a:pPr marL="457200" lvl="0" indent="-342900" algn="l" rtl="0">
              <a:spcBef>
                <a:spcPts val="0"/>
              </a:spcBef>
              <a:spcAft>
                <a:spcPts val="0"/>
              </a:spcAft>
              <a:buSzPts val="1800"/>
              <a:buChar char="●"/>
            </a:pPr>
            <a:r>
              <a:rPr lang="en" b="1" dirty="0"/>
              <a:t>The raid failed </a:t>
            </a:r>
            <a:r>
              <a:rPr lang="en" dirty="0"/>
              <a:t>and John Brown was captured, convicted of treason, and executed </a:t>
            </a:r>
            <a:endParaRPr dirty="0"/>
          </a:p>
          <a:p>
            <a:pPr marL="457200" lvl="0" indent="-342900" algn="l" rtl="0">
              <a:spcBef>
                <a:spcPts val="0"/>
              </a:spcBef>
              <a:spcAft>
                <a:spcPts val="0"/>
              </a:spcAft>
              <a:buSzPts val="1800"/>
              <a:buChar char="●"/>
            </a:pPr>
            <a:r>
              <a:rPr lang="en" dirty="0"/>
              <a:t>Many </a:t>
            </a:r>
            <a:r>
              <a:rPr lang="en" b="1" dirty="0"/>
              <a:t>northerners viewed Brown as a martyr for the abolitionist cause</a:t>
            </a:r>
            <a:endParaRPr b="1" dirty="0"/>
          </a:p>
          <a:p>
            <a:pPr marL="457200" lvl="0" indent="-342900" algn="l" rtl="0">
              <a:spcBef>
                <a:spcPts val="0"/>
              </a:spcBef>
              <a:spcAft>
                <a:spcPts val="0"/>
              </a:spcAft>
              <a:buSzPts val="1800"/>
              <a:buChar char="●"/>
            </a:pPr>
            <a:r>
              <a:rPr lang="en" b="1" dirty="0"/>
              <a:t>Southerners viewed Brown as a terrorist</a:t>
            </a:r>
            <a:r>
              <a:rPr lang="en" dirty="0"/>
              <a:t>, and sign of things to come from the North</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8"/>
          <p:cNvPicPr preferRelativeResize="0"/>
          <p:nvPr/>
        </p:nvPicPr>
        <p:blipFill>
          <a:blip r:embed="rId3">
            <a:alphaModFix/>
          </a:blip>
          <a:stretch>
            <a:fillRect/>
          </a:stretch>
        </p:blipFill>
        <p:spPr>
          <a:xfrm>
            <a:off x="488963" y="0"/>
            <a:ext cx="8166082" cy="51434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9"/>
          <p:cNvPicPr preferRelativeResize="0"/>
          <p:nvPr/>
        </p:nvPicPr>
        <p:blipFill>
          <a:blip r:embed="rId3">
            <a:alphaModFix/>
          </a:blip>
          <a:stretch>
            <a:fillRect/>
          </a:stretch>
        </p:blipFill>
        <p:spPr>
          <a:xfrm>
            <a:off x="2478173" y="0"/>
            <a:ext cx="4187654"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Presidential Election of 1860</a:t>
            </a:r>
            <a:endParaRPr/>
          </a:p>
        </p:txBody>
      </p:sp>
      <p:sp>
        <p:nvSpPr>
          <p:cNvPr id="204" name="Google Shape;204;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Candidates:</a:t>
            </a:r>
            <a:endParaRPr dirty="0"/>
          </a:p>
          <a:p>
            <a:pPr marL="457200" lvl="0" indent="-342900" algn="l" rtl="0">
              <a:spcBef>
                <a:spcPts val="1600"/>
              </a:spcBef>
              <a:spcAft>
                <a:spcPts val="0"/>
              </a:spcAft>
              <a:buSzPts val="1800"/>
              <a:buChar char="●"/>
            </a:pPr>
            <a:r>
              <a:rPr lang="en" u="sng" dirty="0"/>
              <a:t>Republican Party</a:t>
            </a:r>
            <a:r>
              <a:rPr lang="en" dirty="0"/>
              <a:t>: </a:t>
            </a:r>
            <a:r>
              <a:rPr lang="en" b="1" dirty="0"/>
              <a:t>Abraham Lincoln</a:t>
            </a:r>
            <a:r>
              <a:rPr lang="en" dirty="0"/>
              <a:t> believed slavery should not be allowed to expand, but would not challenge slavery where it already existed</a:t>
            </a:r>
            <a:endParaRPr dirty="0"/>
          </a:p>
          <a:p>
            <a:pPr marL="457200" lvl="0" indent="-342900" algn="l" rtl="0">
              <a:spcBef>
                <a:spcPts val="0"/>
              </a:spcBef>
              <a:spcAft>
                <a:spcPts val="0"/>
              </a:spcAft>
              <a:buSzPts val="1800"/>
              <a:buChar char="●"/>
            </a:pPr>
            <a:r>
              <a:rPr lang="en" u="sng" dirty="0"/>
              <a:t>Northern Democratic Party</a:t>
            </a:r>
            <a:r>
              <a:rPr lang="en" dirty="0"/>
              <a:t>: </a:t>
            </a:r>
            <a:r>
              <a:rPr lang="en" b="1" dirty="0"/>
              <a:t>Stephen Douglas </a:t>
            </a:r>
            <a:r>
              <a:rPr lang="en" dirty="0"/>
              <a:t>believed popular sovereignty should be the policy regarding slavery</a:t>
            </a:r>
            <a:endParaRPr dirty="0"/>
          </a:p>
          <a:p>
            <a:pPr marL="457200" lvl="0" indent="-342900" algn="l" rtl="0">
              <a:spcBef>
                <a:spcPts val="0"/>
              </a:spcBef>
              <a:spcAft>
                <a:spcPts val="0"/>
              </a:spcAft>
              <a:buSzPts val="1800"/>
              <a:buChar char="●"/>
            </a:pPr>
            <a:r>
              <a:rPr lang="en" u="sng" dirty="0"/>
              <a:t>Southern Democratic Party</a:t>
            </a:r>
            <a:r>
              <a:rPr lang="en" dirty="0"/>
              <a:t>: </a:t>
            </a:r>
            <a:r>
              <a:rPr lang="en" b="1" dirty="0"/>
              <a:t>John Breckenridge </a:t>
            </a:r>
            <a:r>
              <a:rPr lang="en" dirty="0"/>
              <a:t>believed slaves were property and government could not interfere with slavery anywhere</a:t>
            </a:r>
            <a:endParaRPr dirty="0"/>
          </a:p>
          <a:p>
            <a:pPr marL="457200" lvl="0" indent="-342900" algn="l" rtl="0">
              <a:spcBef>
                <a:spcPts val="0"/>
              </a:spcBef>
              <a:spcAft>
                <a:spcPts val="0"/>
              </a:spcAft>
              <a:buSzPts val="1800"/>
              <a:buChar char="●"/>
            </a:pPr>
            <a:r>
              <a:rPr lang="en" u="sng" dirty="0"/>
              <a:t>Constitutional Union Party</a:t>
            </a:r>
            <a:r>
              <a:rPr lang="en" dirty="0"/>
              <a:t>: </a:t>
            </a:r>
            <a:r>
              <a:rPr lang="en" b="1" dirty="0"/>
              <a:t>John Bell</a:t>
            </a:r>
            <a:r>
              <a:rPr lang="en" dirty="0"/>
              <a:t> did not have a clear stance on slavery but wanted to protect Union</a:t>
            </a:r>
            <a:endParaRPr dirty="0"/>
          </a:p>
          <a:p>
            <a:pPr marL="457200" lvl="0" indent="-342900" algn="l" rtl="0">
              <a:spcBef>
                <a:spcPts val="0"/>
              </a:spcBef>
              <a:spcAft>
                <a:spcPts val="0"/>
              </a:spcAft>
              <a:buSzPts val="1800"/>
              <a:buChar char="●"/>
            </a:pPr>
            <a:r>
              <a:rPr lang="en" b="1" dirty="0"/>
              <a:t>Lincoln and the Republican Party won, dominating in the highly populated Northern states</a:t>
            </a:r>
            <a:endParaRPr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1"/>
          <p:cNvPicPr preferRelativeResize="0"/>
          <p:nvPr/>
        </p:nvPicPr>
        <p:blipFill>
          <a:blip r:embed="rId3">
            <a:alphaModFix/>
          </a:blip>
          <a:stretch>
            <a:fillRect/>
          </a:stretch>
        </p:blipFill>
        <p:spPr>
          <a:xfrm>
            <a:off x="288450" y="76200"/>
            <a:ext cx="8567098" cy="49911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2"/>
          <p:cNvPicPr preferRelativeResize="0"/>
          <p:nvPr/>
        </p:nvPicPr>
        <p:blipFill>
          <a:blip r:embed="rId3">
            <a:alphaModFix/>
          </a:blip>
          <a:stretch>
            <a:fillRect/>
          </a:stretch>
        </p:blipFill>
        <p:spPr>
          <a:xfrm>
            <a:off x="76200" y="153013"/>
            <a:ext cx="8991600" cy="483748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Aftermath of the Election of 1860</a:t>
            </a:r>
            <a:endParaRPr/>
          </a:p>
        </p:txBody>
      </p:sp>
      <p:sp>
        <p:nvSpPr>
          <p:cNvPr id="220" name="Google Shape;220;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400" dirty="0"/>
              <a:t>Lincoln had not even been on the ballot in many southern states and 60% of voters had not voted for Lincoln</a:t>
            </a:r>
            <a:endParaRPr sz="1400" dirty="0"/>
          </a:p>
          <a:p>
            <a:pPr marL="457200" lvl="0" indent="-342900" algn="l" rtl="0">
              <a:spcBef>
                <a:spcPts val="0"/>
              </a:spcBef>
              <a:spcAft>
                <a:spcPts val="0"/>
              </a:spcAft>
              <a:buSzPts val="1800"/>
              <a:buChar char="●"/>
            </a:pPr>
            <a:r>
              <a:rPr lang="en" sz="1400" b="1" dirty="0"/>
              <a:t>Many southerners feared that Lincoln and the Republican party would seek to abolish slavery everywhere, </a:t>
            </a:r>
            <a:r>
              <a:rPr lang="en" sz="1400" dirty="0"/>
              <a:t>refused to accept the election results </a:t>
            </a:r>
            <a:r>
              <a:rPr lang="en-US" sz="1400" dirty="0"/>
              <a:t>and saw secession as their only option</a:t>
            </a:r>
          </a:p>
          <a:p>
            <a:pPr marL="457200" lvl="0" indent="-342900" algn="l" rtl="0">
              <a:spcBef>
                <a:spcPts val="0"/>
              </a:spcBef>
              <a:spcAft>
                <a:spcPts val="0"/>
              </a:spcAft>
              <a:buSzPts val="1800"/>
              <a:buChar char="●"/>
            </a:pPr>
            <a:r>
              <a:rPr lang="en-US" sz="1400" dirty="0"/>
              <a:t>Kentucky Senator John J. Crittenden introduced a compromise (</a:t>
            </a:r>
            <a:r>
              <a:rPr lang="en-US" sz="1400" b="1" dirty="0"/>
              <a:t>Crittenden Compromise</a:t>
            </a:r>
            <a:r>
              <a:rPr lang="en-US" sz="1400" dirty="0"/>
              <a:t>) in a last ditch effort to resolve the looming secession crisis:</a:t>
            </a:r>
          </a:p>
          <a:p>
            <a:pPr lvl="1" indent="-342900">
              <a:spcBef>
                <a:spcPts val="0"/>
              </a:spcBef>
              <a:buSzPts val="1800"/>
              <a:buChar char="●"/>
            </a:pPr>
            <a:r>
              <a:rPr lang="en-US" dirty="0"/>
              <a:t>Proposed the reinstatement of the Missouri Compromise Line</a:t>
            </a:r>
          </a:p>
          <a:p>
            <a:pPr lvl="1" indent="-342900">
              <a:spcBef>
                <a:spcPts val="0"/>
              </a:spcBef>
              <a:buSzPts val="1800"/>
              <a:buChar char="●"/>
            </a:pPr>
            <a:r>
              <a:rPr lang="en-US" dirty="0"/>
              <a:t>Amendments to limit power of central gov. to interfere with slavery </a:t>
            </a:r>
          </a:p>
          <a:p>
            <a:pPr lvl="1" indent="-342900">
              <a:spcBef>
                <a:spcPts val="0"/>
              </a:spcBef>
              <a:buSzPts val="1800"/>
              <a:buChar char="●"/>
            </a:pPr>
            <a:r>
              <a:rPr lang="en-US" dirty="0"/>
              <a:t>Lincoln and Republicans reject this</a:t>
            </a:r>
          </a:p>
          <a:p>
            <a:pPr lvl="1" indent="-342900">
              <a:spcBef>
                <a:spcPts val="0"/>
              </a:spcBef>
              <a:buSzPts val="1800"/>
              <a:buChar char="●"/>
            </a:pPr>
            <a:endParaRPr dirty="0"/>
          </a:p>
          <a:p>
            <a:pPr marL="457200" lvl="0" indent="-342900" algn="l" rtl="0">
              <a:spcBef>
                <a:spcPts val="0"/>
              </a:spcBef>
              <a:spcAft>
                <a:spcPts val="0"/>
              </a:spcAft>
              <a:buSzPts val="1800"/>
              <a:buChar char="●"/>
            </a:pPr>
            <a:r>
              <a:rPr lang="en" sz="1400" b="1" dirty="0"/>
              <a:t>On December 20, 1960, South Carolina became the first state to secede from the United States</a:t>
            </a:r>
            <a:endParaRPr sz="1400" b="1" dirty="0"/>
          </a:p>
          <a:p>
            <a:pPr marL="457200" lvl="0" indent="-342900" algn="l" rtl="0">
              <a:spcBef>
                <a:spcPts val="0"/>
              </a:spcBef>
              <a:spcAft>
                <a:spcPts val="0"/>
              </a:spcAft>
              <a:buSzPts val="1800"/>
              <a:buChar char="●"/>
            </a:pPr>
            <a:r>
              <a:rPr lang="en" sz="1400" dirty="0"/>
              <a:t>6 more southern states, Georgia, Alabama, Mississippi, Louisiana, Florida, and Texas, seceded by February 1</a:t>
            </a:r>
            <a:endParaRPr sz="1400" dirty="0"/>
          </a:p>
          <a:p>
            <a:pPr marL="457200" lvl="0" indent="-342900" algn="l" rtl="0">
              <a:spcBef>
                <a:spcPts val="0"/>
              </a:spcBef>
              <a:spcAft>
                <a:spcPts val="0"/>
              </a:spcAft>
              <a:buSzPts val="1800"/>
              <a:buChar char="●"/>
            </a:pPr>
            <a:r>
              <a:rPr lang="en" sz="1400" dirty="0"/>
              <a:t>These states formed the Confederate States of America </a:t>
            </a:r>
            <a:endParaRPr sz="1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44"/>
          <p:cNvPicPr preferRelativeResize="0"/>
          <p:nvPr/>
        </p:nvPicPr>
        <p:blipFill>
          <a:blip r:embed="rId3">
            <a:alphaModFix/>
          </a:blip>
          <a:stretch>
            <a:fillRect/>
          </a:stretch>
        </p:blipFill>
        <p:spPr>
          <a:xfrm>
            <a:off x="111113" y="128200"/>
            <a:ext cx="8921775" cy="47582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45"/>
          <p:cNvPicPr preferRelativeResize="0"/>
          <p:nvPr/>
        </p:nvPicPr>
        <p:blipFill>
          <a:blip r:embed="rId3">
            <a:alphaModFix/>
          </a:blip>
          <a:stretch>
            <a:fillRect/>
          </a:stretch>
        </p:blipFill>
        <p:spPr>
          <a:xfrm>
            <a:off x="1356525" y="0"/>
            <a:ext cx="6430948"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8"/>
          <p:cNvPicPr preferRelativeResize="0"/>
          <p:nvPr/>
        </p:nvPicPr>
        <p:blipFill>
          <a:blip r:embed="rId3">
            <a:alphaModFix/>
          </a:blip>
          <a:stretch>
            <a:fillRect/>
          </a:stretch>
        </p:blipFill>
        <p:spPr>
          <a:xfrm>
            <a:off x="1096125" y="0"/>
            <a:ext cx="6951752"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814E6-176F-4168-B73E-3A0F956ACE8E}"/>
              </a:ext>
            </a:extLst>
          </p:cNvPr>
          <p:cNvPicPr>
            <a:picLocks noChangeAspect="1"/>
          </p:cNvPicPr>
          <p:nvPr/>
        </p:nvPicPr>
        <p:blipFill>
          <a:blip r:embed="rId2"/>
          <a:stretch>
            <a:fillRect/>
          </a:stretch>
        </p:blipFill>
        <p:spPr>
          <a:xfrm>
            <a:off x="614362" y="57150"/>
            <a:ext cx="7915275" cy="5029200"/>
          </a:xfrm>
          <a:prstGeom prst="rect">
            <a:avLst/>
          </a:prstGeom>
        </p:spPr>
      </p:pic>
    </p:spTree>
    <p:extLst>
      <p:ext uri="{BB962C8B-B14F-4D97-AF65-F5344CB8AC3E}">
        <p14:creationId xmlns:p14="http://schemas.microsoft.com/office/powerpoint/2010/main" val="262002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Texas Revolution</a:t>
            </a:r>
            <a:endParaRPr dirty="0"/>
          </a:p>
        </p:txBody>
      </p:sp>
      <p:sp>
        <p:nvSpPr>
          <p:cNvPr id="78" name="Google Shape;78;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In the 1820’s Mexico allowed Americans families to settle in the sparsely populated region of Texas</a:t>
            </a:r>
            <a:endParaRPr dirty="0"/>
          </a:p>
          <a:p>
            <a:pPr marL="457200" lvl="0" indent="-342900" algn="l" rtl="0">
              <a:spcBef>
                <a:spcPts val="0"/>
              </a:spcBef>
              <a:spcAft>
                <a:spcPts val="0"/>
              </a:spcAft>
              <a:buSzPts val="1800"/>
              <a:buChar char="●"/>
            </a:pPr>
            <a:r>
              <a:rPr lang="en" dirty="0"/>
              <a:t>The Mexican government set the following rules for American settlers:</a:t>
            </a:r>
            <a:endParaRPr dirty="0"/>
          </a:p>
          <a:p>
            <a:pPr marL="914400" lvl="1" indent="-317500" algn="l" rtl="0">
              <a:spcBef>
                <a:spcPts val="0"/>
              </a:spcBef>
              <a:spcAft>
                <a:spcPts val="0"/>
              </a:spcAft>
              <a:buSzPts val="1400"/>
              <a:buChar char="○"/>
            </a:pPr>
            <a:r>
              <a:rPr lang="en" dirty="0"/>
              <a:t>Convert to Catholicism (most Americans were Protestant)</a:t>
            </a:r>
            <a:endParaRPr dirty="0"/>
          </a:p>
          <a:p>
            <a:pPr marL="914400" lvl="1" indent="-317500" algn="l" rtl="0">
              <a:spcBef>
                <a:spcPts val="0"/>
              </a:spcBef>
              <a:spcAft>
                <a:spcPts val="0"/>
              </a:spcAft>
              <a:buSzPts val="1400"/>
              <a:buChar char="○"/>
            </a:pPr>
            <a:r>
              <a:rPr lang="en" dirty="0"/>
              <a:t>No slavery (most Americans wanted to farm cotton in Texas and brought slaves)</a:t>
            </a:r>
            <a:endParaRPr dirty="0"/>
          </a:p>
          <a:p>
            <a:pPr marL="914400" lvl="1" indent="-317500" algn="l" rtl="0">
              <a:spcBef>
                <a:spcPts val="0"/>
              </a:spcBef>
              <a:spcAft>
                <a:spcPts val="0"/>
              </a:spcAft>
              <a:buSzPts val="1400"/>
              <a:buChar char="○"/>
            </a:pPr>
            <a:r>
              <a:rPr lang="en" dirty="0"/>
              <a:t>Declare loyalty to Mexico </a:t>
            </a:r>
            <a:endParaRPr dirty="0"/>
          </a:p>
          <a:p>
            <a:pPr marL="457200" lvl="0" indent="-342900" algn="l" rtl="0">
              <a:spcBef>
                <a:spcPts val="0"/>
              </a:spcBef>
              <a:spcAft>
                <a:spcPts val="0"/>
              </a:spcAft>
              <a:buSzPts val="1800"/>
              <a:buChar char="●"/>
            </a:pPr>
            <a:r>
              <a:rPr lang="en" dirty="0"/>
              <a:t>The American settlers ignored these policies and began a revolution, seeking independence from Mexico</a:t>
            </a:r>
          </a:p>
          <a:p>
            <a:pPr marL="457200" lvl="0" indent="-342900" algn="l" rtl="0">
              <a:spcBef>
                <a:spcPts val="0"/>
              </a:spcBef>
              <a:spcAft>
                <a:spcPts val="0"/>
              </a:spcAft>
              <a:buSzPts val="1800"/>
              <a:buChar char="●"/>
            </a:pPr>
            <a:r>
              <a:rPr lang="en" dirty="0"/>
              <a:t>Around 200 </a:t>
            </a:r>
            <a:r>
              <a:rPr lang="en-US" dirty="0"/>
              <a:t>Texan revolutionaries were killed at the Battle of the Alamo</a:t>
            </a:r>
            <a:endParaRPr dirty="0"/>
          </a:p>
          <a:p>
            <a:pPr marL="457200" lvl="0" indent="-342900" algn="l" rtl="0">
              <a:spcBef>
                <a:spcPts val="0"/>
              </a:spcBef>
              <a:spcAft>
                <a:spcPts val="0"/>
              </a:spcAft>
              <a:buSzPts val="1800"/>
              <a:buChar char="●"/>
            </a:pPr>
            <a:r>
              <a:rPr lang="en" dirty="0"/>
              <a:t>Mexican dictator, Santa Anna, sought to crush the rebellion but was defeated at the Battle of San Jacinto in 1836 and Texas became an independent nation </a:t>
            </a:r>
            <a:r>
              <a:rPr lang="en-US" dirty="0"/>
              <a:t>under president Sam Houston </a:t>
            </a:r>
            <a:r>
              <a:rPr lang="en" dirty="0"/>
              <a:t>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63880"/>
            <a:ext cx="9144000" cy="4015740"/>
          </a:xfrm>
          <a:prstGeom prst="rect">
            <a:avLst/>
          </a:prstGeom>
        </p:spPr>
      </p:pic>
    </p:spTree>
    <p:extLst>
      <p:ext uri="{BB962C8B-B14F-4D97-AF65-F5344CB8AC3E}">
        <p14:creationId xmlns:p14="http://schemas.microsoft.com/office/powerpoint/2010/main" val="4049782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39775D-697A-4A39-95F9-B256229D0781}"/>
              </a:ext>
            </a:extLst>
          </p:cNvPr>
          <p:cNvPicPr>
            <a:picLocks noChangeAspect="1"/>
          </p:cNvPicPr>
          <p:nvPr/>
        </p:nvPicPr>
        <p:blipFill>
          <a:blip r:embed="rId2"/>
          <a:stretch>
            <a:fillRect/>
          </a:stretch>
        </p:blipFill>
        <p:spPr>
          <a:xfrm>
            <a:off x="332851" y="0"/>
            <a:ext cx="8478297" cy="5143500"/>
          </a:xfrm>
          <a:prstGeom prst="rect">
            <a:avLst/>
          </a:prstGeom>
        </p:spPr>
      </p:pic>
    </p:spTree>
    <p:extLst>
      <p:ext uri="{BB962C8B-B14F-4D97-AF65-F5344CB8AC3E}">
        <p14:creationId xmlns:p14="http://schemas.microsoft.com/office/powerpoint/2010/main" val="164862090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2180</TotalTime>
  <Words>1962</Words>
  <Application>Microsoft Office PowerPoint</Application>
  <PresentationFormat>On-screen Show (16:9)</PresentationFormat>
  <Paragraphs>158</Paragraphs>
  <Slides>49</Slides>
  <Notes>33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49</vt:i4>
      </vt:variant>
    </vt:vector>
  </HeadingPairs>
  <TitlesOfParts>
    <vt:vector size="51" baseType="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Texas Revolution</vt:lpstr>
      <vt:lpstr>PowerPoint Presentation</vt:lpstr>
      <vt:lpstr>PowerPoint Presentation</vt:lpstr>
      <vt:lpstr>PowerPoint Presentation</vt:lpstr>
      <vt:lpstr>Congressional Gag-Rule </vt:lpstr>
      <vt:lpstr>James K. Polk and Territorial Expansion </vt:lpstr>
      <vt:lpstr>PowerPoint Presentation</vt:lpstr>
      <vt:lpstr>Mexican-American War</vt:lpstr>
      <vt:lpstr>PowerPoint Presentation</vt:lpstr>
      <vt:lpstr>PowerPoint Presentation</vt:lpstr>
      <vt:lpstr>Wilmot Proviso </vt:lpstr>
      <vt:lpstr>PowerPoint Presentation</vt:lpstr>
      <vt:lpstr>Gold at Sutter’s Mill </vt:lpstr>
      <vt:lpstr>PowerPoint Presentation</vt:lpstr>
      <vt:lpstr>Compromise of 1850</vt:lpstr>
      <vt:lpstr>PowerPoint Presentation</vt:lpstr>
      <vt:lpstr>Uncle Tom’s Cabin </vt:lpstr>
      <vt:lpstr>PowerPoint Presentation</vt:lpstr>
      <vt:lpstr>Gadsden Purchase </vt:lpstr>
      <vt:lpstr>PowerPoint Presentation</vt:lpstr>
      <vt:lpstr>Kansas-Nebraska Act</vt:lpstr>
      <vt:lpstr>PowerPoint Presentation</vt:lpstr>
      <vt:lpstr>“Bleeding Kansas”</vt:lpstr>
      <vt:lpstr>PowerPoint Presentation</vt:lpstr>
      <vt:lpstr>PowerPoint Presentation</vt:lpstr>
      <vt:lpstr>Caning of Charles Sumner </vt:lpstr>
      <vt:lpstr>PowerPoint Presentation</vt:lpstr>
      <vt:lpstr>PowerPoint Presentation</vt:lpstr>
      <vt:lpstr>Formation of the Republican Party </vt:lpstr>
      <vt:lpstr>PowerPoint Presentation</vt:lpstr>
      <vt:lpstr>Dred Scott Decision </vt:lpstr>
      <vt:lpstr>PowerPoint Presentation</vt:lpstr>
      <vt:lpstr>Lincoln-Douglas Debates </vt:lpstr>
      <vt:lpstr>PowerPoint Presentation</vt:lpstr>
      <vt:lpstr>John Brown’s Raid on Harpers Ferry</vt:lpstr>
      <vt:lpstr>PowerPoint Presentation</vt:lpstr>
      <vt:lpstr>PowerPoint Presentation</vt:lpstr>
      <vt:lpstr>Presidential Election of 1860</vt:lpstr>
      <vt:lpstr>PowerPoint Presentation</vt:lpstr>
      <vt:lpstr>PowerPoint Presentation</vt:lpstr>
      <vt:lpstr>Aftermath of the Election of 1860</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Willis</dc:creator>
  <cp:lastModifiedBy>Benjamin Willis</cp:lastModifiedBy>
  <cp:revision>42</cp:revision>
  <dcterms:modified xsi:type="dcterms:W3CDTF">2020-03-02T23:13:09Z</dcterms:modified>
</cp:coreProperties>
</file>