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89" r:id="rId5"/>
    <p:sldId id="317" r:id="rId6"/>
    <p:sldId id="262" r:id="rId7"/>
    <p:sldId id="268" r:id="rId8"/>
    <p:sldId id="290" r:id="rId9"/>
    <p:sldId id="269" r:id="rId10"/>
    <p:sldId id="280" r:id="rId11"/>
    <p:sldId id="291" r:id="rId12"/>
    <p:sldId id="270" r:id="rId13"/>
    <p:sldId id="319" r:id="rId14"/>
    <p:sldId id="292" r:id="rId15"/>
    <p:sldId id="273" r:id="rId16"/>
    <p:sldId id="277" r:id="rId17"/>
    <p:sldId id="261" r:id="rId18"/>
    <p:sldId id="294" r:id="rId19"/>
    <p:sldId id="293" r:id="rId20"/>
    <p:sldId id="295" r:id="rId21"/>
    <p:sldId id="275" r:id="rId22"/>
    <p:sldId id="274" r:id="rId23"/>
    <p:sldId id="296" r:id="rId24"/>
    <p:sldId id="271" r:id="rId25"/>
    <p:sldId id="259" r:id="rId26"/>
    <p:sldId id="297" r:id="rId27"/>
    <p:sldId id="272" r:id="rId28"/>
    <p:sldId id="299" r:id="rId29"/>
    <p:sldId id="318" r:id="rId30"/>
    <p:sldId id="300" r:id="rId31"/>
    <p:sldId id="298" r:id="rId32"/>
    <p:sldId id="263" r:id="rId33"/>
    <p:sldId id="320" r:id="rId34"/>
    <p:sldId id="302" r:id="rId35"/>
    <p:sldId id="301" r:id="rId36"/>
    <p:sldId id="264" r:id="rId37"/>
    <p:sldId id="303" r:id="rId38"/>
    <p:sldId id="266" r:id="rId39"/>
    <p:sldId id="288" r:id="rId40"/>
    <p:sldId id="305" r:id="rId41"/>
    <p:sldId id="307" r:id="rId42"/>
    <p:sldId id="308" r:id="rId43"/>
    <p:sldId id="310" r:id="rId44"/>
    <p:sldId id="265" r:id="rId45"/>
    <p:sldId id="281" r:id="rId46"/>
    <p:sldId id="278" r:id="rId47"/>
    <p:sldId id="311" r:id="rId48"/>
    <p:sldId id="282" r:id="rId49"/>
    <p:sldId id="313" r:id="rId50"/>
    <p:sldId id="283" r:id="rId51"/>
    <p:sldId id="284" r:id="rId52"/>
    <p:sldId id="314" r:id="rId53"/>
    <p:sldId id="285" r:id="rId54"/>
    <p:sldId id="315" r:id="rId55"/>
    <p:sldId id="286" r:id="rId56"/>
    <p:sldId id="316" r:id="rId57"/>
    <p:sldId id="287" r:id="rId58"/>
    <p:sldId id="260"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0" autoAdjust="0"/>
    <p:restoredTop sz="94660"/>
  </p:normalViewPr>
  <p:slideViewPr>
    <p:cSldViewPr snapToGrid="0">
      <p:cViewPr varScale="1">
        <p:scale>
          <a:sx n="48" d="100"/>
          <a:sy n="48" d="100"/>
        </p:scale>
        <p:origin x="77" y="19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1BEF858-5214-4C94-874B-D39CCC9745A9}"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A182F-06DE-401A-80BA-FE56161BE9B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9325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BEF858-5214-4C94-874B-D39CCC9745A9}"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A182F-06DE-401A-80BA-FE56161BE9BE}" type="slidenum">
              <a:rPr lang="en-US" smtClean="0"/>
              <a:t>‹#›</a:t>
            </a:fld>
            <a:endParaRPr lang="en-US"/>
          </a:p>
        </p:txBody>
      </p:sp>
    </p:spTree>
    <p:extLst>
      <p:ext uri="{BB962C8B-B14F-4D97-AF65-F5344CB8AC3E}">
        <p14:creationId xmlns:p14="http://schemas.microsoft.com/office/powerpoint/2010/main" val="2279834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BEF858-5214-4C94-874B-D39CCC9745A9}"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A182F-06DE-401A-80BA-FE56161BE9BE}" type="slidenum">
              <a:rPr lang="en-US" smtClean="0"/>
              <a:t>‹#›</a:t>
            </a:fld>
            <a:endParaRPr lang="en-US"/>
          </a:p>
        </p:txBody>
      </p:sp>
    </p:spTree>
    <p:extLst>
      <p:ext uri="{BB962C8B-B14F-4D97-AF65-F5344CB8AC3E}">
        <p14:creationId xmlns:p14="http://schemas.microsoft.com/office/powerpoint/2010/main" val="1274023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BEF858-5214-4C94-874B-D39CCC9745A9}"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A182F-06DE-401A-80BA-FE56161BE9BE}" type="slidenum">
              <a:rPr lang="en-US" smtClean="0"/>
              <a:t>‹#›</a:t>
            </a:fld>
            <a:endParaRPr lang="en-US"/>
          </a:p>
        </p:txBody>
      </p:sp>
    </p:spTree>
    <p:extLst>
      <p:ext uri="{BB962C8B-B14F-4D97-AF65-F5344CB8AC3E}">
        <p14:creationId xmlns:p14="http://schemas.microsoft.com/office/powerpoint/2010/main" val="3146008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BEF858-5214-4C94-874B-D39CCC9745A9}"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A182F-06DE-401A-80BA-FE56161BE9B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7925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1BEF858-5214-4C94-874B-D39CCC9745A9}"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AA182F-06DE-401A-80BA-FE56161BE9BE}" type="slidenum">
              <a:rPr lang="en-US" smtClean="0"/>
              <a:t>‹#›</a:t>
            </a:fld>
            <a:endParaRPr lang="en-US"/>
          </a:p>
        </p:txBody>
      </p:sp>
    </p:spTree>
    <p:extLst>
      <p:ext uri="{BB962C8B-B14F-4D97-AF65-F5344CB8AC3E}">
        <p14:creationId xmlns:p14="http://schemas.microsoft.com/office/powerpoint/2010/main" val="2704777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1BEF858-5214-4C94-874B-D39CCC9745A9}" type="datetimeFigureOut">
              <a:rPr lang="en-US" smtClean="0"/>
              <a:t>4/27/2018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AA182F-06DE-401A-80BA-FE56161BE9BE}" type="slidenum">
              <a:rPr lang="en-US" smtClean="0"/>
              <a:t>‹#›</a:t>
            </a:fld>
            <a:endParaRPr lang="en-US"/>
          </a:p>
        </p:txBody>
      </p:sp>
    </p:spTree>
    <p:extLst>
      <p:ext uri="{BB962C8B-B14F-4D97-AF65-F5344CB8AC3E}">
        <p14:creationId xmlns:p14="http://schemas.microsoft.com/office/powerpoint/2010/main" val="3215738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1BEF858-5214-4C94-874B-D39CCC9745A9}" type="datetimeFigureOut">
              <a:rPr lang="en-US" smtClean="0"/>
              <a:t>4/27/2018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AA182F-06DE-401A-80BA-FE56161BE9BE}" type="slidenum">
              <a:rPr lang="en-US" smtClean="0"/>
              <a:t>‹#›</a:t>
            </a:fld>
            <a:endParaRPr lang="en-US"/>
          </a:p>
        </p:txBody>
      </p:sp>
    </p:spTree>
    <p:extLst>
      <p:ext uri="{BB962C8B-B14F-4D97-AF65-F5344CB8AC3E}">
        <p14:creationId xmlns:p14="http://schemas.microsoft.com/office/powerpoint/2010/main" val="1617076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1BEF858-5214-4C94-874B-D39CCC9745A9}" type="datetimeFigureOut">
              <a:rPr lang="en-US" smtClean="0"/>
              <a:t>4/27/2018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7AA182F-06DE-401A-80BA-FE56161BE9BE}" type="slidenum">
              <a:rPr lang="en-US" smtClean="0"/>
              <a:t>‹#›</a:t>
            </a:fld>
            <a:endParaRPr lang="en-US"/>
          </a:p>
        </p:txBody>
      </p:sp>
    </p:spTree>
    <p:extLst>
      <p:ext uri="{BB962C8B-B14F-4D97-AF65-F5344CB8AC3E}">
        <p14:creationId xmlns:p14="http://schemas.microsoft.com/office/powerpoint/2010/main" val="2372569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1BEF858-5214-4C94-874B-D39CCC9745A9}" type="datetimeFigureOut">
              <a:rPr lang="en-US" smtClean="0"/>
              <a:t>4/27/2018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7AA182F-06DE-401A-80BA-FE56161BE9BE}" type="slidenum">
              <a:rPr lang="en-US" smtClean="0"/>
              <a:t>‹#›</a:t>
            </a:fld>
            <a:endParaRPr lang="en-US"/>
          </a:p>
        </p:txBody>
      </p:sp>
    </p:spTree>
    <p:extLst>
      <p:ext uri="{BB962C8B-B14F-4D97-AF65-F5344CB8AC3E}">
        <p14:creationId xmlns:p14="http://schemas.microsoft.com/office/powerpoint/2010/main" val="1047742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BEF858-5214-4C94-874B-D39CCC9745A9}"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AA182F-06DE-401A-80BA-FE56161BE9BE}" type="slidenum">
              <a:rPr lang="en-US" smtClean="0"/>
              <a:t>‹#›</a:t>
            </a:fld>
            <a:endParaRPr lang="en-US"/>
          </a:p>
        </p:txBody>
      </p:sp>
    </p:spTree>
    <p:extLst>
      <p:ext uri="{BB962C8B-B14F-4D97-AF65-F5344CB8AC3E}">
        <p14:creationId xmlns:p14="http://schemas.microsoft.com/office/powerpoint/2010/main" val="2802446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1BEF858-5214-4C94-874B-D39CCC9745A9}" type="datetimeFigureOut">
              <a:rPr lang="en-US" smtClean="0"/>
              <a:t>4/27/2018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7AA182F-06DE-401A-80BA-FE56161BE9BE}"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74495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Creating A Nation</a:t>
            </a:r>
            <a:endParaRPr lang="en-US" dirty="0"/>
          </a:p>
        </p:txBody>
      </p:sp>
      <p:sp>
        <p:nvSpPr>
          <p:cNvPr id="3" name="Subtitle 2"/>
          <p:cNvSpPr>
            <a:spLocks noGrp="1"/>
          </p:cNvSpPr>
          <p:nvPr>
            <p:ph type="subTitle" idx="1"/>
          </p:nvPr>
        </p:nvSpPr>
        <p:spPr/>
        <p:txBody>
          <a:bodyPr/>
          <a:lstStyle/>
          <a:p>
            <a:r>
              <a:rPr lang="en-US" dirty="0" smtClean="0"/>
              <a:t>Paulding County: U.S. History</a:t>
            </a:r>
            <a:endParaRPr lang="en-US" dirty="0"/>
          </a:p>
        </p:txBody>
      </p:sp>
    </p:spTree>
    <p:extLst>
      <p:ext uri="{BB962C8B-B14F-4D97-AF65-F5344CB8AC3E}">
        <p14:creationId xmlns:p14="http://schemas.microsoft.com/office/powerpoint/2010/main" val="2898358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Sedition Act (SSUSH6b)</a:t>
            </a:r>
            <a:endParaRPr lang="en-US" dirty="0"/>
          </a:p>
        </p:txBody>
      </p:sp>
      <p:sp>
        <p:nvSpPr>
          <p:cNvPr id="3" name="Content Placeholder 2"/>
          <p:cNvSpPr>
            <a:spLocks noGrp="1"/>
          </p:cNvSpPr>
          <p:nvPr>
            <p:ph idx="1"/>
          </p:nvPr>
        </p:nvSpPr>
        <p:spPr/>
        <p:txBody>
          <a:bodyPr/>
          <a:lstStyle/>
          <a:p>
            <a:pPr lvl="0">
              <a:buFont typeface="Arial" panose="020B0604020202020204" pitchFamily="34" charset="0"/>
              <a:buChar char="•"/>
            </a:pPr>
            <a:r>
              <a:rPr lang="en-US" sz="2800" dirty="0"/>
              <a:t>Federalists often used the Alien and Sedition Acts to silence critics (usually Republicans). </a:t>
            </a:r>
          </a:p>
          <a:p>
            <a:pPr lvl="0">
              <a:buFont typeface="Arial" panose="020B0604020202020204" pitchFamily="34" charset="0"/>
              <a:buChar char="•"/>
            </a:pPr>
            <a:r>
              <a:rPr lang="en-US" sz="2800" dirty="0"/>
              <a:t>These acts tended to help the Federalists because immigrants who had been in the country for only a short time were usually poorer and often drawn to the Republicans who represented the "common man."</a:t>
            </a:r>
          </a:p>
          <a:p>
            <a:endParaRPr lang="en-US" dirty="0"/>
          </a:p>
        </p:txBody>
      </p:sp>
    </p:spTree>
    <p:extLst>
      <p:ext uri="{BB962C8B-B14F-4D97-AF65-F5344CB8AC3E}">
        <p14:creationId xmlns:p14="http://schemas.microsoft.com/office/powerpoint/2010/main" val="1394957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1" y="0"/>
            <a:ext cx="6306207"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6206" y="0"/>
            <a:ext cx="5885794" cy="6858000"/>
          </a:xfrm>
          <a:prstGeom prst="rect">
            <a:avLst/>
          </a:prstGeom>
        </p:spPr>
      </p:pic>
    </p:spTree>
    <p:extLst>
      <p:ext uri="{BB962C8B-B14F-4D97-AF65-F5344CB8AC3E}">
        <p14:creationId xmlns:p14="http://schemas.microsoft.com/office/powerpoint/2010/main" val="3912202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Election of 1800 (SSUSH6b</a:t>
            </a:r>
            <a:r>
              <a:rPr lang="en-US" b="1" dirty="0" smtClean="0"/>
              <a:t>)</a:t>
            </a:r>
            <a:endParaRPr lang="en-US" dirty="0"/>
          </a:p>
        </p:txBody>
      </p:sp>
      <p:sp>
        <p:nvSpPr>
          <p:cNvPr id="3" name="Content Placeholder 2"/>
          <p:cNvSpPr>
            <a:spLocks noGrp="1"/>
          </p:cNvSpPr>
          <p:nvPr>
            <p:ph idx="1"/>
          </p:nvPr>
        </p:nvSpPr>
        <p:spPr/>
        <p:txBody>
          <a:bodyPr/>
          <a:lstStyle/>
          <a:p>
            <a:pPr lvl="0">
              <a:buFont typeface="Arial" panose="020B0604020202020204" pitchFamily="34" charset="0"/>
              <a:buChar char="•"/>
            </a:pPr>
            <a:r>
              <a:rPr lang="en-US" sz="2800" dirty="0"/>
              <a:t>In the United States Presidential election of 1800, sometimes referred to as the "Revolution of 1800," Vice President Thomas Jefferson defeated incumbent president John Adams. </a:t>
            </a:r>
          </a:p>
          <a:p>
            <a:pPr lvl="0">
              <a:buFont typeface="Arial" panose="020B0604020202020204" pitchFamily="34" charset="0"/>
              <a:buChar char="•"/>
            </a:pPr>
            <a:r>
              <a:rPr lang="en-US" sz="2800" dirty="0"/>
              <a:t>Central issues included the Sedition acts, by which Federalists were trying to stifle dissent, especially by Republican newspaper editors.  </a:t>
            </a:r>
          </a:p>
          <a:p>
            <a:pPr lvl="0">
              <a:buFont typeface="Arial" panose="020B0604020202020204" pitchFamily="34" charset="0"/>
              <a:buChar char="•"/>
            </a:pPr>
            <a:r>
              <a:rPr lang="en-US" sz="2800" dirty="0"/>
              <a:t>The Sedition Act and the Election helped usher in Thomas Jefferson and a generation of Republican Party rule.</a:t>
            </a:r>
          </a:p>
          <a:p>
            <a:endParaRPr lang="en-US" dirty="0"/>
          </a:p>
        </p:txBody>
      </p:sp>
    </p:spTree>
    <p:extLst>
      <p:ext uri="{BB962C8B-B14F-4D97-AF65-F5344CB8AC3E}">
        <p14:creationId xmlns:p14="http://schemas.microsoft.com/office/powerpoint/2010/main" val="265091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Primary Source Analysis</a:t>
            </a:r>
            <a:endParaRPr lang="en-US" dirty="0"/>
          </a:p>
        </p:txBody>
      </p:sp>
      <p:sp>
        <p:nvSpPr>
          <p:cNvPr id="3" name="Content Placeholder 2"/>
          <p:cNvSpPr>
            <a:spLocks noGrp="1"/>
          </p:cNvSpPr>
          <p:nvPr>
            <p:ph idx="1"/>
          </p:nvPr>
        </p:nvSpPr>
        <p:spPr>
          <a:xfrm>
            <a:off x="141891" y="1845733"/>
            <a:ext cx="11918730" cy="4712721"/>
          </a:xfrm>
        </p:spPr>
        <p:txBody>
          <a:bodyPr>
            <a:normAutofit/>
          </a:bodyPr>
          <a:lstStyle/>
          <a:p>
            <a:r>
              <a:rPr lang="en-US" sz="2800" dirty="0"/>
              <a:t>Article IV Section 3</a:t>
            </a:r>
            <a:r>
              <a:rPr lang="en-US" sz="2800" dirty="0" smtClean="0"/>
              <a:t>.</a:t>
            </a:r>
            <a:endParaRPr lang="en-US" sz="2800" dirty="0"/>
          </a:p>
          <a:p>
            <a:r>
              <a:rPr lang="en-US" sz="2800" dirty="0"/>
              <a:t>New states may be admitted by the Congress into this union; but no new states shall be formed or erected within the jurisdiction of any other state; nor any state be formed by the junction of two or more states, or parts of states, without the consent of the legislatures of the states concerned as well as of the Congress.</a:t>
            </a:r>
            <a:br>
              <a:rPr lang="en-US" sz="2800" dirty="0"/>
            </a:br>
            <a:r>
              <a:rPr lang="en-US" sz="2800" dirty="0"/>
              <a:t/>
            </a:r>
            <a:br>
              <a:rPr lang="en-US" sz="2800" dirty="0"/>
            </a:br>
            <a:r>
              <a:rPr lang="en-US" sz="2800" dirty="0"/>
              <a:t>The Congress shall have power to dispose of and make all needful rules and regulations respecting the territory or other property belonging to the United States; and nothing in this Constitution shall be so construed as to prejudice any claims of the United States, or of any particular </a:t>
            </a:r>
            <a:r>
              <a:rPr lang="en-US" sz="2800" dirty="0" smtClean="0"/>
              <a:t>state.</a:t>
            </a:r>
            <a:endParaRPr lang="en-US" sz="2800" dirty="0"/>
          </a:p>
          <a:p>
            <a:pPr lvl="1"/>
            <a:r>
              <a:rPr lang="en-US" sz="2600" dirty="0" smtClean="0"/>
              <a:t>Source</a:t>
            </a:r>
            <a:r>
              <a:rPr lang="en-US" sz="2600" dirty="0"/>
              <a:t>: The Constitution</a:t>
            </a:r>
          </a:p>
          <a:p>
            <a:endParaRPr lang="en-US" dirty="0"/>
          </a:p>
        </p:txBody>
      </p:sp>
    </p:spTree>
    <p:extLst>
      <p:ext uri="{BB962C8B-B14F-4D97-AF65-F5344CB8AC3E}">
        <p14:creationId xmlns:p14="http://schemas.microsoft.com/office/powerpoint/2010/main" val="3221109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t="3678" b="1839"/>
          <a:stretch/>
        </p:blipFill>
        <p:spPr>
          <a:xfrm>
            <a:off x="-1" y="0"/>
            <a:ext cx="6968359" cy="6858000"/>
          </a:xfr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0753" r="11823"/>
          <a:stretch/>
        </p:blipFill>
        <p:spPr>
          <a:xfrm>
            <a:off x="6968358" y="0"/>
            <a:ext cx="5223642" cy="6858000"/>
          </a:xfrm>
          <a:prstGeom prst="rect">
            <a:avLst/>
          </a:prstGeom>
        </p:spPr>
      </p:pic>
    </p:spTree>
    <p:extLst>
      <p:ext uri="{BB962C8B-B14F-4D97-AF65-F5344CB8AC3E}">
        <p14:creationId xmlns:p14="http://schemas.microsoft.com/office/powerpoint/2010/main" val="3062469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Louisiana Purchase (SSUSH6c</a:t>
            </a:r>
            <a:r>
              <a:rPr lang="en-US" b="1" dirty="0" smtClean="0"/>
              <a:t>)</a:t>
            </a:r>
            <a:endParaRPr lang="en-US" dirty="0"/>
          </a:p>
        </p:txBody>
      </p:sp>
      <p:sp>
        <p:nvSpPr>
          <p:cNvPr id="3" name="Content Placeholder 2"/>
          <p:cNvSpPr>
            <a:spLocks noGrp="1"/>
          </p:cNvSpPr>
          <p:nvPr>
            <p:ph idx="1"/>
          </p:nvPr>
        </p:nvSpPr>
        <p:spPr/>
        <p:txBody>
          <a:bodyPr/>
          <a:lstStyle/>
          <a:p>
            <a:pPr lvl="0">
              <a:buFont typeface="Arial" panose="020B0604020202020204" pitchFamily="34" charset="0"/>
              <a:buChar char="•"/>
            </a:pPr>
            <a:r>
              <a:rPr lang="en-US" sz="2800" dirty="0"/>
              <a:t>In the early 1800s, President Thomas Jefferson sent </a:t>
            </a:r>
            <a:r>
              <a:rPr lang="en-US" sz="2800" b="1" dirty="0"/>
              <a:t>James Monroe</a:t>
            </a:r>
            <a:r>
              <a:rPr lang="en-US" sz="2800" dirty="0"/>
              <a:t> to France to negotiate the purchase of the important port city of New Orleans. </a:t>
            </a:r>
          </a:p>
          <a:p>
            <a:pPr lvl="0">
              <a:buFont typeface="Arial" panose="020B0604020202020204" pitchFamily="34" charset="0"/>
              <a:buChar char="•"/>
            </a:pPr>
            <a:r>
              <a:rPr lang="en-US" sz="2800" dirty="0"/>
              <a:t>Although, Jefferson was unsure if the Constitution gave him the authority to purchase the Louisiana Territory. </a:t>
            </a:r>
          </a:p>
          <a:p>
            <a:pPr lvl="0">
              <a:buFont typeface="Arial" panose="020B0604020202020204" pitchFamily="34" charset="0"/>
              <a:buChar char="•"/>
            </a:pPr>
            <a:r>
              <a:rPr lang="en-US" sz="2800" dirty="0"/>
              <a:t>The </a:t>
            </a:r>
            <a:r>
              <a:rPr lang="en-US" sz="2800" b="1" dirty="0"/>
              <a:t>Louisiana Purchase</a:t>
            </a:r>
            <a:r>
              <a:rPr lang="en-US" sz="2800" dirty="0"/>
              <a:t> of 1803 was the United States' largest land purchase, roughly doubling the country's size.</a:t>
            </a:r>
          </a:p>
          <a:p>
            <a:endParaRPr lang="en-US" dirty="0"/>
          </a:p>
        </p:txBody>
      </p:sp>
    </p:spTree>
    <p:extLst>
      <p:ext uri="{BB962C8B-B14F-4D97-AF65-F5344CB8AC3E}">
        <p14:creationId xmlns:p14="http://schemas.microsoft.com/office/powerpoint/2010/main" val="282367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Louisiana Purchase (SSUSH6c</a:t>
            </a:r>
            <a:r>
              <a:rPr lang="en-US" b="1" dirty="0" smtClean="0"/>
              <a:t>)</a:t>
            </a:r>
            <a:endParaRPr lang="en-US" dirty="0"/>
          </a:p>
        </p:txBody>
      </p:sp>
      <p:sp>
        <p:nvSpPr>
          <p:cNvPr id="3" name="Content Placeholder 2"/>
          <p:cNvSpPr>
            <a:spLocks noGrp="1"/>
          </p:cNvSpPr>
          <p:nvPr>
            <p:ph idx="1"/>
          </p:nvPr>
        </p:nvSpPr>
        <p:spPr/>
        <p:txBody>
          <a:bodyPr/>
          <a:lstStyle/>
          <a:p>
            <a:pPr lvl="0">
              <a:buFont typeface="Arial" panose="020B0604020202020204" pitchFamily="34" charset="0"/>
              <a:buChar char="•"/>
            </a:pPr>
            <a:r>
              <a:rPr lang="en-US" sz="2800" dirty="0"/>
              <a:t>France and Napoleon controlled New Orleans and much of the land west of the Mississippi River.</a:t>
            </a:r>
          </a:p>
          <a:p>
            <a:pPr lvl="0">
              <a:buFont typeface="Arial" panose="020B0604020202020204" pitchFamily="34" charset="0"/>
              <a:buChar char="•"/>
            </a:pPr>
            <a:r>
              <a:rPr lang="en-US" sz="2800" dirty="0"/>
              <a:t>In 1803, </a:t>
            </a:r>
            <a:r>
              <a:rPr lang="en-US" sz="2800" b="1" dirty="0"/>
              <a:t>Napoleon</a:t>
            </a:r>
            <a:r>
              <a:rPr lang="en-US" sz="2800" dirty="0"/>
              <a:t> agreed to sell to the United States not only New Orleans but also the entire Louisiana Territory for $15 million. </a:t>
            </a:r>
            <a:endParaRPr lang="en-US" sz="2800" dirty="0" smtClean="0"/>
          </a:p>
          <a:p>
            <a:pPr>
              <a:buFont typeface="Arial" panose="020B0604020202020204" pitchFamily="34" charset="0"/>
              <a:buChar char="•"/>
            </a:pPr>
            <a:r>
              <a:rPr lang="en-US" sz="2800" dirty="0"/>
              <a:t>Thomas Jefferson sent the </a:t>
            </a:r>
            <a:r>
              <a:rPr lang="en-US" sz="2800" b="1" dirty="0"/>
              <a:t>Lewis and Clark Expedition</a:t>
            </a:r>
            <a:r>
              <a:rPr lang="en-US" sz="2800" dirty="0"/>
              <a:t> to explore the Louisiana Purchase and the western lands all the way to the Pacific Ocean. </a:t>
            </a:r>
          </a:p>
          <a:p>
            <a:pPr lvl="0">
              <a:buFont typeface="Arial" panose="020B0604020202020204" pitchFamily="34" charset="0"/>
              <a:buChar char="•"/>
            </a:pPr>
            <a:endParaRPr lang="en-US" sz="2800" dirty="0"/>
          </a:p>
          <a:p>
            <a:endParaRPr lang="en-US" dirty="0"/>
          </a:p>
        </p:txBody>
      </p:sp>
    </p:spTree>
    <p:extLst>
      <p:ext uri="{BB962C8B-B14F-4D97-AF65-F5344CB8AC3E}">
        <p14:creationId xmlns:p14="http://schemas.microsoft.com/office/powerpoint/2010/main" val="3801063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a:t>
            </a:r>
            <a:endParaRPr lang="en-US" dirty="0"/>
          </a:p>
        </p:txBody>
      </p:sp>
      <p:sp>
        <p:nvSpPr>
          <p:cNvPr id="3" name="Content Placeholder 2"/>
          <p:cNvSpPr>
            <a:spLocks noGrp="1"/>
          </p:cNvSpPr>
          <p:nvPr>
            <p:ph idx="1"/>
          </p:nvPr>
        </p:nvSpPr>
        <p:spPr/>
        <p:txBody>
          <a:bodyPr/>
          <a:lstStyle/>
          <a:p>
            <a:pPr marL="457200" lvl="0" indent="-457200">
              <a:buFont typeface="+mj-lt"/>
              <a:buAutoNum type="arabicPeriod"/>
            </a:pPr>
            <a:r>
              <a:rPr lang="en-US" sz="2800" dirty="0" smtClean="0"/>
              <a:t>List </a:t>
            </a:r>
            <a:r>
              <a:rPr lang="en-US" sz="2800" dirty="0"/>
              <a:t>a precedent that was established under Washington’s Presidency</a:t>
            </a:r>
          </a:p>
          <a:p>
            <a:pPr marL="457200" lvl="0" indent="-457200">
              <a:buFont typeface="+mj-lt"/>
              <a:buAutoNum type="arabicPeriod"/>
            </a:pPr>
            <a:r>
              <a:rPr lang="en-US" sz="2800" dirty="0"/>
              <a:t>Why was the Sedition Act created during the John Adam’s Presidency?</a:t>
            </a:r>
          </a:p>
          <a:p>
            <a:pPr marL="457200" lvl="0" indent="-457200">
              <a:buFont typeface="+mj-lt"/>
              <a:buAutoNum type="arabicPeriod"/>
            </a:pPr>
            <a:r>
              <a:rPr lang="en-US" sz="2800" dirty="0"/>
              <a:t>How did Adam’s Sedition Act influence the election of 1800?</a:t>
            </a:r>
          </a:p>
          <a:p>
            <a:pPr marL="457200" lvl="0" indent="-457200">
              <a:buFont typeface="+mj-lt"/>
              <a:buAutoNum type="arabicPeriod"/>
            </a:pPr>
            <a:r>
              <a:rPr lang="en-US" sz="2800" dirty="0"/>
              <a:t>Why did Thomas Jefferson think twice about the Louisiana Purchase?</a:t>
            </a:r>
          </a:p>
          <a:p>
            <a:pPr marL="457200" lvl="0" indent="-457200">
              <a:buFont typeface="+mj-lt"/>
              <a:buAutoNum type="arabicPeriod"/>
            </a:pPr>
            <a:r>
              <a:rPr lang="en-US" sz="2800" dirty="0"/>
              <a:t>How did the Louisiana Purchase benefit America?</a:t>
            </a:r>
          </a:p>
          <a:p>
            <a:endParaRPr lang="en-US" dirty="0"/>
          </a:p>
        </p:txBody>
      </p:sp>
    </p:spTree>
    <p:extLst>
      <p:ext uri="{BB962C8B-B14F-4D97-AF65-F5344CB8AC3E}">
        <p14:creationId xmlns:p14="http://schemas.microsoft.com/office/powerpoint/2010/main" val="2524023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james madison war of 181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453904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9049" y="0"/>
            <a:ext cx="7652951" cy="6858000"/>
          </a:xfrm>
          <a:prstGeom prst="rect">
            <a:avLst/>
          </a:prstGeom>
        </p:spPr>
      </p:pic>
    </p:spTree>
    <p:extLst>
      <p:ext uri="{BB962C8B-B14F-4D97-AF65-F5344CB8AC3E}">
        <p14:creationId xmlns:p14="http://schemas.microsoft.com/office/powerpoint/2010/main" val="3959178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james madison war of 181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481089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10896" y="0"/>
            <a:ext cx="7381103" cy="6858000"/>
          </a:xfrm>
          <a:prstGeom prst="rect">
            <a:avLst/>
          </a:prstGeom>
        </p:spPr>
      </p:pic>
    </p:spTree>
    <p:extLst>
      <p:ext uri="{BB962C8B-B14F-4D97-AF65-F5344CB8AC3E}">
        <p14:creationId xmlns:p14="http://schemas.microsoft.com/office/powerpoint/2010/main" val="3076782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a:t>
            </a:r>
            <a:endParaRPr lang="en-US" dirty="0"/>
          </a:p>
        </p:txBody>
      </p:sp>
      <p:sp>
        <p:nvSpPr>
          <p:cNvPr id="3" name="Content Placeholder 2"/>
          <p:cNvSpPr>
            <a:spLocks noGrp="1"/>
          </p:cNvSpPr>
          <p:nvPr>
            <p:ph idx="1"/>
          </p:nvPr>
        </p:nvSpPr>
        <p:spPr/>
        <p:txBody>
          <a:bodyPr/>
          <a:lstStyle/>
          <a:p>
            <a:r>
              <a:rPr lang="en-US" sz="2800" b="1" dirty="0"/>
              <a:t>SSUSH6 Analyze the challenges faced by the first five presidents and how they were resolved.</a:t>
            </a:r>
            <a:endParaRPr lang="en-US" sz="2800" dirty="0"/>
          </a:p>
          <a:p>
            <a:r>
              <a:rPr lang="en-US" sz="2800" b="1" dirty="0"/>
              <a:t>SSUSH7 Investigate political, economic, and social developments during the Age of Jackson.</a:t>
            </a:r>
            <a:endParaRPr lang="en-US" sz="2800" dirty="0"/>
          </a:p>
          <a:p>
            <a:endParaRPr lang="en-US" dirty="0"/>
          </a:p>
        </p:txBody>
      </p:sp>
    </p:spTree>
    <p:extLst>
      <p:ext uri="{BB962C8B-B14F-4D97-AF65-F5344CB8AC3E}">
        <p14:creationId xmlns:p14="http://schemas.microsoft.com/office/powerpoint/2010/main" val="2341281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james madison war of 181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402020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20208" y="8626"/>
            <a:ext cx="8171792" cy="6849374"/>
          </a:xfrm>
          <a:prstGeom prst="rect">
            <a:avLst/>
          </a:prstGeom>
        </p:spPr>
      </p:pic>
    </p:spTree>
    <p:extLst>
      <p:ext uri="{BB962C8B-B14F-4D97-AF65-F5344CB8AC3E}">
        <p14:creationId xmlns:p14="http://schemas.microsoft.com/office/powerpoint/2010/main" val="2678526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War of 1812 (SSUSH6d</a:t>
            </a:r>
            <a:r>
              <a:rPr lang="en-US" b="1" dirty="0" smtClean="0"/>
              <a:t>)</a:t>
            </a:r>
            <a:endParaRPr lang="en-US" dirty="0"/>
          </a:p>
        </p:txBody>
      </p:sp>
      <p:sp>
        <p:nvSpPr>
          <p:cNvPr id="3" name="Content Placeholder 2"/>
          <p:cNvSpPr>
            <a:spLocks noGrp="1"/>
          </p:cNvSpPr>
          <p:nvPr>
            <p:ph idx="1"/>
          </p:nvPr>
        </p:nvSpPr>
        <p:spPr>
          <a:xfrm>
            <a:off x="1097280" y="1845734"/>
            <a:ext cx="10411548" cy="4476238"/>
          </a:xfrm>
        </p:spPr>
        <p:txBody>
          <a:bodyPr>
            <a:normAutofit/>
          </a:bodyPr>
          <a:lstStyle/>
          <a:p>
            <a:pPr lvl="0">
              <a:buFont typeface="Arial" panose="020B0604020202020204" pitchFamily="34" charset="0"/>
              <a:buChar char="•"/>
            </a:pPr>
            <a:r>
              <a:rPr lang="en-US" sz="2800" dirty="0"/>
              <a:t>In 1812, </a:t>
            </a:r>
            <a:r>
              <a:rPr lang="en-US" sz="2800" dirty="0" smtClean="0"/>
              <a:t>James Madison and America </a:t>
            </a:r>
            <a:r>
              <a:rPr lang="en-US" sz="2800" dirty="0"/>
              <a:t>declared war on Great Britain.</a:t>
            </a:r>
          </a:p>
          <a:p>
            <a:pPr lvl="0">
              <a:buFont typeface="Arial" panose="020B0604020202020204" pitchFamily="34" charset="0"/>
              <a:buChar char="•"/>
            </a:pPr>
            <a:r>
              <a:rPr lang="en-US" sz="2800" dirty="0"/>
              <a:t>The three causes of the War of 1821</a:t>
            </a:r>
          </a:p>
          <a:p>
            <a:pPr lvl="1">
              <a:buFont typeface="Arial" panose="020B0604020202020204" pitchFamily="34" charset="0"/>
              <a:buChar char="•"/>
            </a:pPr>
            <a:r>
              <a:rPr lang="en-US" sz="2800" dirty="0"/>
              <a:t>Americans objected to Britain try to block trade in Northwest Territory</a:t>
            </a:r>
          </a:p>
          <a:p>
            <a:pPr lvl="1">
              <a:buFont typeface="Arial" panose="020B0604020202020204" pitchFamily="34" charset="0"/>
              <a:buChar char="•"/>
            </a:pPr>
            <a:r>
              <a:rPr lang="en-US" sz="2800" dirty="0"/>
              <a:t>The British policy of </a:t>
            </a:r>
            <a:r>
              <a:rPr lang="en-US" sz="2800" b="1" dirty="0"/>
              <a:t>impressment</a:t>
            </a:r>
            <a:r>
              <a:rPr lang="en-US" sz="2800" dirty="0"/>
              <a:t>. </a:t>
            </a:r>
          </a:p>
          <a:p>
            <a:pPr lvl="2">
              <a:buFont typeface="Arial" panose="020B0604020202020204" pitchFamily="34" charset="0"/>
              <a:buChar char="•"/>
            </a:pPr>
            <a:r>
              <a:rPr lang="en-US" sz="2800" dirty="0"/>
              <a:t>British</a:t>
            </a:r>
            <a:r>
              <a:rPr lang="en-US" sz="2800" b="1" dirty="0"/>
              <a:t> impressment</a:t>
            </a:r>
            <a:r>
              <a:rPr lang="en-US" sz="2800" dirty="0"/>
              <a:t> forced thousands of American sailors to serve in the British navy after their American ships were captured at sea. </a:t>
            </a:r>
          </a:p>
          <a:p>
            <a:pPr lvl="1">
              <a:buFont typeface="Arial" panose="020B0604020202020204" pitchFamily="34" charset="0"/>
              <a:buChar char="•"/>
            </a:pPr>
            <a:r>
              <a:rPr lang="en-US" sz="2800" dirty="0"/>
              <a:t>Americans wished to drive the British out of North America altogether by conquering Canada</a:t>
            </a:r>
          </a:p>
          <a:p>
            <a:pPr marL="0" indent="0">
              <a:buNone/>
            </a:pPr>
            <a:endParaRPr lang="en-US" dirty="0"/>
          </a:p>
        </p:txBody>
      </p:sp>
    </p:spTree>
    <p:extLst>
      <p:ext uri="{BB962C8B-B14F-4D97-AF65-F5344CB8AC3E}">
        <p14:creationId xmlns:p14="http://schemas.microsoft.com/office/powerpoint/2010/main" val="996837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9628" y="286603"/>
            <a:ext cx="5454868" cy="1450757"/>
          </a:xfrm>
        </p:spPr>
        <p:txBody>
          <a:bodyPr/>
          <a:lstStyle/>
          <a:p>
            <a:r>
              <a:rPr lang="en-US" b="1" dirty="0"/>
              <a:t>National Identity (SSUSH6d</a:t>
            </a:r>
            <a:r>
              <a:rPr lang="en-US" b="1" dirty="0" smtClean="0"/>
              <a:t>)</a:t>
            </a:r>
            <a:endParaRPr lang="en-US" dirty="0"/>
          </a:p>
        </p:txBody>
      </p:sp>
      <p:sp>
        <p:nvSpPr>
          <p:cNvPr id="3" name="Content Placeholder 2"/>
          <p:cNvSpPr>
            <a:spLocks noGrp="1"/>
          </p:cNvSpPr>
          <p:nvPr>
            <p:ph idx="1"/>
          </p:nvPr>
        </p:nvSpPr>
        <p:spPr>
          <a:xfrm>
            <a:off x="6479628" y="1845734"/>
            <a:ext cx="4676052" cy="4023360"/>
          </a:xfrm>
        </p:spPr>
        <p:txBody>
          <a:bodyPr/>
          <a:lstStyle/>
          <a:p>
            <a:pPr lvl="0">
              <a:buFont typeface="Arial" panose="020B0604020202020204" pitchFamily="34" charset="0"/>
              <a:buChar char="•"/>
            </a:pPr>
            <a:r>
              <a:rPr lang="en-US" sz="2800" dirty="0"/>
              <a:t>Perhaps most importantly, the War of 1812 helped produce a stronger sense of </a:t>
            </a:r>
            <a:r>
              <a:rPr lang="en-US" sz="2800" b="1" dirty="0"/>
              <a:t>nationalism </a:t>
            </a:r>
            <a:r>
              <a:rPr lang="en-US" sz="2800" dirty="0"/>
              <a:t>(pride in ones country) among US citizens. </a:t>
            </a:r>
          </a:p>
          <a:p>
            <a:pPr lvl="0">
              <a:buFont typeface="Arial" panose="020B0604020202020204" pitchFamily="34" charset="0"/>
              <a:buChar char="•"/>
            </a:pPr>
            <a:r>
              <a:rPr lang="en-US" sz="2800" dirty="0"/>
              <a:t>People felt a great deal of pride after standing up to the mighty British again.</a:t>
            </a:r>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5568065" cy="6858000"/>
          </a:xfrm>
          <a:prstGeom prst="rect">
            <a:avLst/>
          </a:prstGeom>
        </p:spPr>
      </p:pic>
    </p:spTree>
    <p:extLst>
      <p:ext uri="{BB962C8B-B14F-4D97-AF65-F5344CB8AC3E}">
        <p14:creationId xmlns:p14="http://schemas.microsoft.com/office/powerpoint/2010/main" val="4005135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rotWithShape="1">
          <a:blip r:embed="rId2">
            <a:extLst>
              <a:ext uri="{28A0092B-C50C-407E-A947-70E740481C1C}">
                <a14:useLocalDpi xmlns:a14="http://schemas.microsoft.com/office/drawing/2010/main" val="0"/>
              </a:ext>
            </a:extLst>
          </a:blip>
          <a:srcRect r="26114"/>
          <a:stretch/>
        </p:blipFill>
        <p:spPr>
          <a:xfrm>
            <a:off x="1" y="0"/>
            <a:ext cx="4840013" cy="6858000"/>
          </a:xfr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0015" y="0"/>
            <a:ext cx="7351986" cy="6858000"/>
          </a:xfrm>
          <a:prstGeom prst="rect">
            <a:avLst/>
          </a:prstGeom>
        </p:spPr>
      </p:pic>
    </p:spTree>
    <p:extLst>
      <p:ext uri="{BB962C8B-B14F-4D97-AF65-F5344CB8AC3E}">
        <p14:creationId xmlns:p14="http://schemas.microsoft.com/office/powerpoint/2010/main" val="405138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Monroe Doctrine (SSUSH6e</a:t>
            </a:r>
            <a:r>
              <a:rPr lang="en-US" b="1" dirty="0" smtClean="0"/>
              <a:t>)</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400" dirty="0" smtClean="0"/>
              <a:t>The Monroe Doctrine defined </a:t>
            </a:r>
            <a:r>
              <a:rPr lang="en-US" sz="2400" dirty="0"/>
              <a:t>U.S. foreign policy in the Americas (North and South America). </a:t>
            </a:r>
            <a:endParaRPr lang="en-US" sz="2400" dirty="0" smtClean="0"/>
          </a:p>
          <a:p>
            <a:pPr lvl="1">
              <a:buFont typeface="Arial" panose="020B0604020202020204" pitchFamily="34" charset="0"/>
              <a:buChar char="•"/>
            </a:pPr>
            <a:r>
              <a:rPr lang="en-US" sz="2400" dirty="0" smtClean="0"/>
              <a:t>Reasons for the Monroe Doctrine</a:t>
            </a:r>
          </a:p>
          <a:p>
            <a:pPr lvl="2">
              <a:buFont typeface="Arial" panose="020B0604020202020204" pitchFamily="34" charset="0"/>
              <a:buChar char="•"/>
            </a:pPr>
            <a:r>
              <a:rPr lang="en-US" sz="2400" dirty="0" smtClean="0"/>
              <a:t>U.S. concerned about the fall of the Spanish Empire in Mexico</a:t>
            </a:r>
          </a:p>
          <a:p>
            <a:pPr lvl="2">
              <a:buFont typeface="Arial" panose="020B0604020202020204" pitchFamily="34" charset="0"/>
              <a:buChar char="•"/>
            </a:pPr>
            <a:r>
              <a:rPr lang="en-US" sz="2400" dirty="0" smtClean="0"/>
              <a:t>British desire to spread into the Western Hemisphere</a:t>
            </a:r>
          </a:p>
          <a:p>
            <a:pPr lvl="0">
              <a:buFont typeface="Arial" panose="020B0604020202020204" pitchFamily="34" charset="0"/>
              <a:buChar char="•"/>
            </a:pPr>
            <a:r>
              <a:rPr lang="en-US" sz="2400" dirty="0"/>
              <a:t>The Monroe Doctrine announced that the United States would prevent European nations from interfering with independent American countries.</a:t>
            </a:r>
          </a:p>
          <a:p>
            <a:pPr lvl="0">
              <a:buFont typeface="Arial" panose="020B0604020202020204" pitchFamily="34" charset="0"/>
              <a:buChar char="•"/>
            </a:pPr>
            <a:r>
              <a:rPr lang="en-US" sz="2400" dirty="0"/>
              <a:t>Further, if European wars broke out in the America, the United States would view the wars as hostile actions against the United States. </a:t>
            </a:r>
          </a:p>
          <a:p>
            <a:pPr lvl="2">
              <a:buFont typeface="Arial" panose="020B0604020202020204" pitchFamily="34" charset="0"/>
              <a:buChar char="•"/>
            </a:pPr>
            <a:endParaRPr lang="en-US" dirty="0" smtClean="0"/>
          </a:p>
          <a:p>
            <a:pPr lvl="2">
              <a:buFont typeface="Arial" panose="020B0604020202020204" pitchFamily="34" charset="0"/>
              <a:buChar char="•"/>
            </a:pPr>
            <a:endParaRPr lang="en-US" dirty="0"/>
          </a:p>
        </p:txBody>
      </p:sp>
    </p:spTree>
    <p:extLst>
      <p:ext uri="{BB962C8B-B14F-4D97-AF65-F5344CB8AC3E}">
        <p14:creationId xmlns:p14="http://schemas.microsoft.com/office/powerpoint/2010/main" val="1593304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a:t>
            </a:r>
            <a:endParaRPr lang="en-US" dirty="0"/>
          </a:p>
        </p:txBody>
      </p:sp>
      <p:sp>
        <p:nvSpPr>
          <p:cNvPr id="3" name="Content Placeholder 2"/>
          <p:cNvSpPr>
            <a:spLocks noGrp="1"/>
          </p:cNvSpPr>
          <p:nvPr>
            <p:ph idx="1"/>
          </p:nvPr>
        </p:nvSpPr>
        <p:spPr/>
        <p:txBody>
          <a:bodyPr/>
          <a:lstStyle/>
          <a:p>
            <a:pPr marL="514350" lvl="0" indent="-514350">
              <a:buFont typeface="+mj-lt"/>
              <a:buAutoNum type="arabicPeriod"/>
            </a:pPr>
            <a:r>
              <a:rPr lang="en-US" sz="2800" dirty="0"/>
              <a:t>Why did James Madison declare war on Britain in the War of 1812?</a:t>
            </a:r>
          </a:p>
          <a:p>
            <a:pPr marL="514350" lvl="0" indent="-514350">
              <a:buFont typeface="+mj-lt"/>
              <a:buAutoNum type="arabicPeriod"/>
            </a:pPr>
            <a:r>
              <a:rPr lang="en-US" sz="2800" dirty="0"/>
              <a:t>Define: Impressment </a:t>
            </a:r>
          </a:p>
          <a:p>
            <a:pPr marL="514350" lvl="0" indent="-514350">
              <a:buFont typeface="+mj-lt"/>
              <a:buAutoNum type="arabicPeriod"/>
            </a:pPr>
            <a:r>
              <a:rPr lang="en-US" sz="2800" dirty="0"/>
              <a:t>How did the War of 1812 impact America?</a:t>
            </a:r>
          </a:p>
          <a:p>
            <a:pPr marL="514350" lvl="0" indent="-514350">
              <a:buFont typeface="+mj-lt"/>
              <a:buAutoNum type="arabicPeriod"/>
            </a:pPr>
            <a:r>
              <a:rPr lang="en-US" sz="2800" dirty="0"/>
              <a:t>What was the significance of James Monroe’s presidency?</a:t>
            </a:r>
          </a:p>
          <a:p>
            <a:pPr marL="514350" lvl="0" indent="-514350">
              <a:buFont typeface="+mj-lt"/>
              <a:buAutoNum type="arabicPeriod"/>
            </a:pPr>
            <a:r>
              <a:rPr lang="en-US" sz="2800" dirty="0"/>
              <a:t>What was the significance of the Monroe Doctrine?</a:t>
            </a:r>
          </a:p>
          <a:p>
            <a:endParaRPr lang="en-US" dirty="0"/>
          </a:p>
        </p:txBody>
      </p:sp>
    </p:spTree>
    <p:extLst>
      <p:ext uri="{BB962C8B-B14F-4D97-AF65-F5344CB8AC3E}">
        <p14:creationId xmlns:p14="http://schemas.microsoft.com/office/powerpoint/2010/main" val="3347484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27835" y="0"/>
            <a:ext cx="6264166" cy="685799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5927835" cy="6857999"/>
          </a:xfrm>
          <a:prstGeom prst="rect">
            <a:avLst/>
          </a:prstGeom>
        </p:spPr>
      </p:pic>
    </p:spTree>
    <p:extLst>
      <p:ext uri="{BB962C8B-B14F-4D97-AF65-F5344CB8AC3E}">
        <p14:creationId xmlns:p14="http://schemas.microsoft.com/office/powerpoint/2010/main" val="3814275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Jacksonian Democracy (SSUSH7a</a:t>
            </a:r>
            <a:r>
              <a:rPr lang="en-US" b="1" dirty="0" smtClean="0"/>
              <a:t>)</a:t>
            </a:r>
            <a:endParaRPr lang="en-US" dirty="0"/>
          </a:p>
        </p:txBody>
      </p:sp>
      <p:sp>
        <p:nvSpPr>
          <p:cNvPr id="3" name="Content Placeholder 2"/>
          <p:cNvSpPr>
            <a:spLocks noGrp="1"/>
          </p:cNvSpPr>
          <p:nvPr>
            <p:ph idx="1"/>
          </p:nvPr>
        </p:nvSpPr>
        <p:spPr/>
        <p:txBody>
          <a:bodyPr/>
          <a:lstStyle/>
          <a:p>
            <a:pPr lvl="0">
              <a:buFont typeface="Arial" panose="020B0604020202020204" pitchFamily="34" charset="0"/>
              <a:buChar char="•"/>
            </a:pPr>
            <a:r>
              <a:rPr lang="en-US" sz="2400" dirty="0"/>
              <a:t>President Andrew Jackson's brand of politics and the changes he inspired came to be called </a:t>
            </a:r>
            <a:r>
              <a:rPr lang="en-US" sz="2400" b="1" dirty="0"/>
              <a:t>Jacksonian Democracy</a:t>
            </a:r>
            <a:r>
              <a:rPr lang="en-US" sz="2400" dirty="0"/>
              <a:t>. </a:t>
            </a:r>
          </a:p>
          <a:p>
            <a:pPr lvl="0">
              <a:buFont typeface="Arial" panose="020B0604020202020204" pitchFamily="34" charset="0"/>
              <a:buChar char="•"/>
            </a:pPr>
            <a:r>
              <a:rPr lang="en-US" sz="2400" dirty="0"/>
              <a:t>Jackson believed strongly in western expansion and the rights of white, frontier settlers.   </a:t>
            </a:r>
          </a:p>
          <a:p>
            <a:endParaRPr lang="en-US" dirty="0"/>
          </a:p>
        </p:txBody>
      </p:sp>
    </p:spTree>
    <p:extLst>
      <p:ext uri="{BB962C8B-B14F-4D97-AF65-F5344CB8AC3E}">
        <p14:creationId xmlns:p14="http://schemas.microsoft.com/office/powerpoint/2010/main" val="3780635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59" y="1642437"/>
            <a:ext cx="5423338" cy="3623246"/>
          </a:xfrm>
        </p:spPr>
        <p:txBody>
          <a:bodyPr>
            <a:normAutofit fontScale="90000"/>
          </a:bodyPr>
          <a:lstStyle/>
          <a:p>
            <a:r>
              <a:rPr lang="en-US" dirty="0"/>
              <a:t>Why did Voter Turnout increase during Andrew Jacksons Presidency (Jacksonian Democracy)?</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817476" y="0"/>
            <a:ext cx="6374524" cy="6858000"/>
          </a:xfrm>
        </p:spPr>
      </p:pic>
    </p:spTree>
    <p:extLst>
      <p:ext uri="{BB962C8B-B14F-4D97-AF65-F5344CB8AC3E}">
        <p14:creationId xmlns:p14="http://schemas.microsoft.com/office/powerpoint/2010/main" val="3428874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Tree>
    <p:extLst>
      <p:ext uri="{BB962C8B-B14F-4D97-AF65-F5344CB8AC3E}">
        <p14:creationId xmlns:p14="http://schemas.microsoft.com/office/powerpoint/2010/main" val="1053044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3" name="Content Placeholder 2"/>
          <p:cNvSpPr>
            <a:spLocks noGrp="1"/>
          </p:cNvSpPr>
          <p:nvPr>
            <p:ph idx="1"/>
          </p:nvPr>
        </p:nvSpPr>
        <p:spPr>
          <a:xfrm>
            <a:off x="236483" y="1845734"/>
            <a:ext cx="11634951" cy="4413176"/>
          </a:xfrm>
        </p:spPr>
        <p:txBody>
          <a:bodyPr numCol="3">
            <a:normAutofit/>
          </a:bodyPr>
          <a:lstStyle/>
          <a:p>
            <a:pPr lvl="0">
              <a:buFont typeface="Arial" panose="020B0604020202020204" pitchFamily="34" charset="0"/>
              <a:buChar char="•"/>
            </a:pPr>
            <a:r>
              <a:rPr lang="en-US" dirty="0"/>
              <a:t>Whiskey Rebellion</a:t>
            </a:r>
          </a:p>
          <a:p>
            <a:pPr lvl="0">
              <a:buFont typeface="Arial" panose="020B0604020202020204" pitchFamily="34" charset="0"/>
              <a:buChar char="•"/>
            </a:pPr>
            <a:r>
              <a:rPr lang="en-US" dirty="0"/>
              <a:t>Farwell Address</a:t>
            </a:r>
          </a:p>
          <a:p>
            <a:pPr lvl="0">
              <a:buFont typeface="Arial" panose="020B0604020202020204" pitchFamily="34" charset="0"/>
              <a:buChar char="•"/>
            </a:pPr>
            <a:r>
              <a:rPr lang="en-US" dirty="0"/>
              <a:t>Seditions Acts</a:t>
            </a:r>
          </a:p>
          <a:p>
            <a:pPr lvl="0">
              <a:buFont typeface="Arial" panose="020B0604020202020204" pitchFamily="34" charset="0"/>
              <a:buChar char="•"/>
            </a:pPr>
            <a:r>
              <a:rPr lang="en-US" dirty="0"/>
              <a:t>Election of 1800</a:t>
            </a:r>
          </a:p>
          <a:p>
            <a:pPr lvl="0">
              <a:buFont typeface="Arial" panose="020B0604020202020204" pitchFamily="34" charset="0"/>
              <a:buChar char="•"/>
            </a:pPr>
            <a:r>
              <a:rPr lang="en-US" dirty="0"/>
              <a:t>Louisiana Purchase</a:t>
            </a:r>
          </a:p>
          <a:p>
            <a:pPr lvl="0">
              <a:buFont typeface="Arial" panose="020B0604020202020204" pitchFamily="34" charset="0"/>
              <a:buChar char="•"/>
            </a:pPr>
            <a:r>
              <a:rPr lang="en-US" dirty="0"/>
              <a:t>Lewis and Clark</a:t>
            </a:r>
          </a:p>
          <a:p>
            <a:pPr lvl="0">
              <a:buFont typeface="Arial" panose="020B0604020202020204" pitchFamily="34" charset="0"/>
              <a:buChar char="•"/>
            </a:pPr>
            <a:r>
              <a:rPr lang="en-US" dirty="0"/>
              <a:t>War of 1812</a:t>
            </a:r>
          </a:p>
          <a:p>
            <a:pPr lvl="0">
              <a:buFont typeface="Arial" panose="020B0604020202020204" pitchFamily="34" charset="0"/>
              <a:buChar char="•"/>
            </a:pPr>
            <a:r>
              <a:rPr lang="en-US" dirty="0"/>
              <a:t>Impressment</a:t>
            </a:r>
          </a:p>
          <a:p>
            <a:pPr lvl="0">
              <a:buFont typeface="Arial" panose="020B0604020202020204" pitchFamily="34" charset="0"/>
              <a:buChar char="•"/>
            </a:pPr>
            <a:r>
              <a:rPr lang="en-US" dirty="0"/>
              <a:t>Nationalism</a:t>
            </a:r>
          </a:p>
          <a:p>
            <a:pPr lvl="0">
              <a:buFont typeface="Arial" panose="020B0604020202020204" pitchFamily="34" charset="0"/>
              <a:buChar char="•"/>
            </a:pPr>
            <a:r>
              <a:rPr lang="en-US" dirty="0"/>
              <a:t>Monroe Doctrine</a:t>
            </a:r>
          </a:p>
          <a:p>
            <a:pPr lvl="0">
              <a:buFont typeface="Arial" panose="020B0604020202020204" pitchFamily="34" charset="0"/>
              <a:buChar char="•"/>
            </a:pPr>
            <a:r>
              <a:rPr lang="en-US" dirty="0"/>
              <a:t>Jacksonian Democracy </a:t>
            </a:r>
          </a:p>
          <a:p>
            <a:pPr lvl="0">
              <a:buFont typeface="Arial" panose="020B0604020202020204" pitchFamily="34" charset="0"/>
              <a:buChar char="•"/>
            </a:pPr>
            <a:r>
              <a:rPr lang="en-US" dirty="0"/>
              <a:t>Suffrage</a:t>
            </a:r>
          </a:p>
          <a:p>
            <a:pPr lvl="0">
              <a:buFont typeface="Arial" panose="020B0604020202020204" pitchFamily="34" charset="0"/>
              <a:buChar char="•"/>
            </a:pPr>
            <a:r>
              <a:rPr lang="en-US" dirty="0"/>
              <a:t>The Nullification Crisis</a:t>
            </a:r>
          </a:p>
          <a:p>
            <a:pPr lvl="0">
              <a:buFont typeface="Arial" panose="020B0604020202020204" pitchFamily="34" charset="0"/>
              <a:buChar char="•"/>
            </a:pPr>
            <a:r>
              <a:rPr lang="en-US" dirty="0"/>
              <a:t>Nullify</a:t>
            </a:r>
          </a:p>
          <a:p>
            <a:pPr lvl="0">
              <a:buFont typeface="Arial" panose="020B0604020202020204" pitchFamily="34" charset="0"/>
              <a:buChar char="•"/>
            </a:pPr>
            <a:r>
              <a:rPr lang="en-US" dirty="0"/>
              <a:t>Sectionalism</a:t>
            </a:r>
          </a:p>
          <a:p>
            <a:pPr lvl="0">
              <a:buFont typeface="Arial" panose="020B0604020202020204" pitchFamily="34" charset="0"/>
              <a:buChar char="•"/>
            </a:pPr>
            <a:r>
              <a:rPr lang="en-US" dirty="0"/>
              <a:t>States’ Rights</a:t>
            </a:r>
          </a:p>
          <a:p>
            <a:pPr lvl="0">
              <a:buFont typeface="Arial" panose="020B0604020202020204" pitchFamily="34" charset="0"/>
              <a:buChar char="•"/>
            </a:pPr>
            <a:r>
              <a:rPr lang="en-US" dirty="0"/>
              <a:t>The American System</a:t>
            </a:r>
          </a:p>
          <a:p>
            <a:pPr lvl="0">
              <a:buFont typeface="Arial" panose="020B0604020202020204" pitchFamily="34" charset="0"/>
              <a:buChar char="•"/>
            </a:pPr>
            <a:r>
              <a:rPr lang="en-US" dirty="0"/>
              <a:t>The Second Great Awakening</a:t>
            </a:r>
          </a:p>
          <a:p>
            <a:pPr lvl="0">
              <a:buFont typeface="Arial" panose="020B0604020202020204" pitchFamily="34" charset="0"/>
              <a:buChar char="•"/>
            </a:pPr>
            <a:r>
              <a:rPr lang="en-US" dirty="0"/>
              <a:t>Temperance Movement</a:t>
            </a:r>
          </a:p>
          <a:p>
            <a:pPr lvl="0">
              <a:buFont typeface="Arial" panose="020B0604020202020204" pitchFamily="34" charset="0"/>
              <a:buChar char="•"/>
            </a:pPr>
            <a:r>
              <a:rPr lang="en-US" dirty="0"/>
              <a:t>Women’s Movement</a:t>
            </a:r>
          </a:p>
          <a:p>
            <a:pPr lvl="0">
              <a:buFont typeface="Arial" panose="020B0604020202020204" pitchFamily="34" charset="0"/>
              <a:buChar char="•"/>
            </a:pPr>
            <a:r>
              <a:rPr lang="en-US" dirty="0"/>
              <a:t>Seneca Falls Conference</a:t>
            </a:r>
          </a:p>
          <a:p>
            <a:pPr lvl="0">
              <a:buFont typeface="Arial" panose="020B0604020202020204" pitchFamily="34" charset="0"/>
              <a:buChar char="•"/>
            </a:pPr>
            <a:r>
              <a:rPr lang="en-US" dirty="0"/>
              <a:t>The Abolitionist Movement</a:t>
            </a:r>
          </a:p>
          <a:p>
            <a:pPr lvl="0">
              <a:buFont typeface="Arial" panose="020B0604020202020204" pitchFamily="34" charset="0"/>
              <a:buChar char="•"/>
            </a:pPr>
            <a:r>
              <a:rPr lang="en-US" dirty="0"/>
              <a:t>Slave Rebellions</a:t>
            </a:r>
          </a:p>
          <a:p>
            <a:pPr lvl="0">
              <a:buFont typeface="Arial" panose="020B0604020202020204" pitchFamily="34" charset="0"/>
              <a:buChar char="•"/>
            </a:pPr>
            <a:r>
              <a:rPr lang="en-US" dirty="0"/>
              <a:t>Nat Turner’s Rebellion</a:t>
            </a:r>
          </a:p>
          <a:p>
            <a:endParaRPr lang="en-US" dirty="0"/>
          </a:p>
        </p:txBody>
      </p:sp>
    </p:spTree>
    <p:extLst>
      <p:ext uri="{BB962C8B-B14F-4D97-AF65-F5344CB8AC3E}">
        <p14:creationId xmlns:p14="http://schemas.microsoft.com/office/powerpoint/2010/main" val="2146787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5399630"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9630" y="0"/>
            <a:ext cx="6792370" cy="6858000"/>
          </a:xfrm>
          <a:prstGeom prst="rect">
            <a:avLst/>
          </a:prstGeom>
        </p:spPr>
      </p:pic>
    </p:spTree>
    <p:extLst>
      <p:ext uri="{BB962C8B-B14F-4D97-AF65-F5344CB8AC3E}">
        <p14:creationId xmlns:p14="http://schemas.microsoft.com/office/powerpoint/2010/main" val="3128768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57680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Jacksonian Democracy (SSUSH7a</a:t>
            </a:r>
            <a:r>
              <a:rPr lang="en-US" b="1" dirty="0" smtClean="0"/>
              <a:t>)</a:t>
            </a:r>
            <a:endParaRPr lang="en-US" dirty="0"/>
          </a:p>
        </p:txBody>
      </p:sp>
      <p:sp>
        <p:nvSpPr>
          <p:cNvPr id="3" name="Content Placeholder 2"/>
          <p:cNvSpPr>
            <a:spLocks noGrp="1"/>
          </p:cNvSpPr>
          <p:nvPr>
            <p:ph idx="1"/>
          </p:nvPr>
        </p:nvSpPr>
        <p:spPr/>
        <p:txBody>
          <a:bodyPr/>
          <a:lstStyle/>
          <a:p>
            <a:pPr lvl="0"/>
            <a:r>
              <a:rPr lang="en-US" sz="2800" dirty="0"/>
              <a:t>What was Jacksonian Democracy? </a:t>
            </a:r>
          </a:p>
          <a:p>
            <a:pPr lvl="1"/>
            <a:r>
              <a:rPr lang="en-US" sz="2800" b="1" dirty="0"/>
              <a:t>Nullification Crisis:</a:t>
            </a:r>
            <a:r>
              <a:rPr lang="en-US" sz="2800" dirty="0"/>
              <a:t> Wanted a stronger executive branch and a weaker Congress and state governments</a:t>
            </a:r>
          </a:p>
          <a:p>
            <a:pPr lvl="1"/>
            <a:r>
              <a:rPr lang="en-US" sz="2800" b="1" dirty="0"/>
              <a:t>Expansion of Suffrage:</a:t>
            </a:r>
            <a:r>
              <a:rPr lang="en-US" sz="2800" dirty="0"/>
              <a:t> Increased voter participation by allowing all adult white males, not just landowners, to vote.</a:t>
            </a:r>
          </a:p>
          <a:p>
            <a:pPr lvl="1"/>
            <a:r>
              <a:rPr lang="en-US" sz="2800" b="1" dirty="0"/>
              <a:t>The Indian Removal Act</a:t>
            </a:r>
            <a:r>
              <a:rPr lang="en-US" sz="2800" dirty="0"/>
              <a:t>: Under this policy, the US government forced Native Americans off lands it wanted for white settlement. (Trail of Tears)</a:t>
            </a:r>
          </a:p>
          <a:p>
            <a:endParaRPr lang="en-US" dirty="0"/>
          </a:p>
        </p:txBody>
      </p:sp>
    </p:spTree>
    <p:extLst>
      <p:ext uri="{BB962C8B-B14F-4D97-AF65-F5344CB8AC3E}">
        <p14:creationId xmlns:p14="http://schemas.microsoft.com/office/powerpoint/2010/main" val="18281593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Primary Source Analysis</a:t>
            </a:r>
            <a:endParaRPr lang="en-US" dirty="0"/>
          </a:p>
        </p:txBody>
      </p:sp>
      <p:sp>
        <p:nvSpPr>
          <p:cNvPr id="3" name="Content Placeholder 2"/>
          <p:cNvSpPr>
            <a:spLocks noGrp="1"/>
          </p:cNvSpPr>
          <p:nvPr>
            <p:ph idx="1"/>
          </p:nvPr>
        </p:nvSpPr>
        <p:spPr/>
        <p:txBody>
          <a:bodyPr/>
          <a:lstStyle/>
          <a:p>
            <a:r>
              <a:rPr lang="en-US" sz="3200" dirty="0"/>
              <a:t>… a convention, assembled in the State of South Carolina, have passed an ordinance, by which they declare the at the several acts and parts of acts of the Congress of the United States… are unauthorized by the Constitution of the United States… The ordinance is founded… on the strange position that any State may not only declare an act of Congress void, but prohibit its </a:t>
            </a:r>
            <a:r>
              <a:rPr lang="en-US" sz="3200" dirty="0" smtClean="0"/>
              <a:t>execution…</a:t>
            </a:r>
          </a:p>
          <a:p>
            <a:pPr lvl="1"/>
            <a:r>
              <a:rPr lang="en-US" sz="3200" dirty="0" smtClean="0"/>
              <a:t>Source</a:t>
            </a:r>
            <a:r>
              <a:rPr lang="en-US" sz="3200" dirty="0"/>
              <a:t>: Andrew Jackson</a:t>
            </a:r>
          </a:p>
          <a:p>
            <a:endParaRPr lang="en-US" dirty="0"/>
          </a:p>
        </p:txBody>
      </p:sp>
    </p:spTree>
    <p:extLst>
      <p:ext uri="{BB962C8B-B14F-4D97-AF65-F5344CB8AC3E}">
        <p14:creationId xmlns:p14="http://schemas.microsoft.com/office/powerpoint/2010/main" val="36378081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840014"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0014" y="0"/>
            <a:ext cx="7351986" cy="6858000"/>
          </a:xfrm>
          <a:prstGeom prst="rect">
            <a:avLst/>
          </a:prstGeom>
        </p:spPr>
      </p:pic>
    </p:spTree>
    <p:extLst>
      <p:ext uri="{BB962C8B-B14F-4D97-AF65-F5344CB8AC3E}">
        <p14:creationId xmlns:p14="http://schemas.microsoft.com/office/powerpoint/2010/main" val="34663283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6105525" cy="6858000"/>
          </a:xfr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05525" y="0"/>
            <a:ext cx="6086475" cy="6858000"/>
          </a:xfrm>
          <a:prstGeom prst="rect">
            <a:avLst/>
          </a:prstGeom>
        </p:spPr>
      </p:pic>
    </p:spTree>
    <p:extLst>
      <p:ext uri="{BB962C8B-B14F-4D97-AF65-F5344CB8AC3E}">
        <p14:creationId xmlns:p14="http://schemas.microsoft.com/office/powerpoint/2010/main" val="3355005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Nullification Crisis (SSUSH7a</a:t>
            </a:r>
            <a:r>
              <a:rPr lang="en-US" b="1" dirty="0" smtClean="0"/>
              <a:t>)</a:t>
            </a:r>
            <a:endParaRPr lang="en-US" dirty="0"/>
          </a:p>
        </p:txBody>
      </p:sp>
      <p:sp>
        <p:nvSpPr>
          <p:cNvPr id="3" name="Content Placeholder 2"/>
          <p:cNvSpPr>
            <a:spLocks noGrp="1"/>
          </p:cNvSpPr>
          <p:nvPr>
            <p:ph idx="1"/>
          </p:nvPr>
        </p:nvSpPr>
        <p:spPr/>
        <p:txBody>
          <a:bodyPr/>
          <a:lstStyle/>
          <a:p>
            <a:pPr lvl="0">
              <a:buFont typeface="Arial" panose="020B0604020202020204" pitchFamily="34" charset="0"/>
              <a:buChar char="•"/>
            </a:pPr>
            <a:r>
              <a:rPr lang="en-US" sz="2800" dirty="0"/>
              <a:t>The </a:t>
            </a:r>
            <a:r>
              <a:rPr lang="en-US" sz="2800" b="1" dirty="0"/>
              <a:t>Nullification Crisis</a:t>
            </a:r>
            <a:r>
              <a:rPr lang="en-US" sz="2800" dirty="0"/>
              <a:t>, resulted when Vice President John C. Calhoun and South Carolina sought to </a:t>
            </a:r>
            <a:r>
              <a:rPr lang="en-US" sz="2800" b="1" dirty="0"/>
              <a:t>nullify</a:t>
            </a:r>
            <a:r>
              <a:rPr lang="en-US" sz="2800" dirty="0"/>
              <a:t> (cancel) a high </a:t>
            </a:r>
            <a:r>
              <a:rPr lang="en-US" sz="2800" b="1" dirty="0"/>
              <a:t>tariff </a:t>
            </a:r>
            <a:r>
              <a:rPr lang="en-US" sz="2800" dirty="0"/>
              <a:t>(tax) Congress had passed on manufactured goods imported from Europe.</a:t>
            </a:r>
          </a:p>
          <a:p>
            <a:pPr lvl="0">
              <a:buFont typeface="Arial" panose="020B0604020202020204" pitchFamily="34" charset="0"/>
              <a:buChar char="•"/>
            </a:pPr>
            <a:r>
              <a:rPr lang="en-US" sz="2800" dirty="0"/>
              <a:t>The tariff and federal law helped northern manufacturers but hurt southern plantation owners, so legislators nullified the tariff in South Carolina. </a:t>
            </a:r>
          </a:p>
          <a:p>
            <a:endParaRPr lang="en-US" dirty="0"/>
          </a:p>
        </p:txBody>
      </p:sp>
    </p:spTree>
    <p:extLst>
      <p:ext uri="{BB962C8B-B14F-4D97-AF65-F5344CB8AC3E}">
        <p14:creationId xmlns:p14="http://schemas.microsoft.com/office/powerpoint/2010/main" val="22688440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543425" cy="6858000"/>
          </a:xfr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43425" y="0"/>
            <a:ext cx="7648575" cy="6858000"/>
          </a:xfrm>
          <a:prstGeom prst="rect">
            <a:avLst/>
          </a:prstGeom>
        </p:spPr>
      </p:pic>
    </p:spTree>
    <p:extLst>
      <p:ext uri="{BB962C8B-B14F-4D97-AF65-F5344CB8AC3E}">
        <p14:creationId xmlns:p14="http://schemas.microsoft.com/office/powerpoint/2010/main" val="37225258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Nullification Crisis (SSUSH7a)</a:t>
            </a:r>
            <a:endParaRPr lang="en-US" dirty="0"/>
          </a:p>
        </p:txBody>
      </p:sp>
      <p:sp>
        <p:nvSpPr>
          <p:cNvPr id="3" name="Content Placeholder 2"/>
          <p:cNvSpPr>
            <a:spLocks noGrp="1"/>
          </p:cNvSpPr>
          <p:nvPr>
            <p:ph idx="1"/>
          </p:nvPr>
        </p:nvSpPr>
        <p:spPr/>
        <p:txBody>
          <a:bodyPr/>
          <a:lstStyle/>
          <a:p>
            <a:pPr lvl="0">
              <a:buFont typeface="Arial" panose="020B0604020202020204" pitchFamily="34" charset="0"/>
              <a:buChar char="•"/>
            </a:pPr>
            <a:r>
              <a:rPr lang="en-US" sz="2800" dirty="0"/>
              <a:t>Calhoun’s had two arguments for the Nullification Crisis</a:t>
            </a:r>
          </a:p>
          <a:p>
            <a:pPr lvl="1">
              <a:buFont typeface="Arial" panose="020B0604020202020204" pitchFamily="34" charset="0"/>
              <a:buChar char="•"/>
            </a:pPr>
            <a:r>
              <a:rPr lang="en-US" sz="2800" b="1" dirty="0"/>
              <a:t>Sectionalism:</a:t>
            </a:r>
            <a:r>
              <a:rPr lang="en-US" sz="2800" dirty="0"/>
              <a:t> loyalty to a region (North vs. South) and not the entire United States.</a:t>
            </a:r>
          </a:p>
          <a:p>
            <a:pPr lvl="1">
              <a:buFont typeface="Arial" panose="020B0604020202020204" pitchFamily="34" charset="0"/>
              <a:buChar char="•"/>
            </a:pPr>
            <a:r>
              <a:rPr lang="en-US" sz="2800" b="1" dirty="0"/>
              <a:t>States’ rights:</a:t>
            </a:r>
            <a:r>
              <a:rPr lang="en-US" sz="2800" dirty="0"/>
              <a:t> the idea that states have certain rights and political powers separate from those held by the federal government</a:t>
            </a:r>
          </a:p>
          <a:p>
            <a:pPr lvl="0">
              <a:buFont typeface="Arial" panose="020B0604020202020204" pitchFamily="34" charset="0"/>
              <a:buChar char="•"/>
            </a:pPr>
            <a:r>
              <a:rPr lang="en-US" sz="2800" dirty="0"/>
              <a:t>Northerners believed sectionalism and states’ rights would destroy the Union and lead to a Civil War.</a:t>
            </a:r>
          </a:p>
          <a:p>
            <a:endParaRPr lang="en-US" dirty="0"/>
          </a:p>
        </p:txBody>
      </p:sp>
    </p:spTree>
    <p:extLst>
      <p:ext uri="{BB962C8B-B14F-4D97-AF65-F5344CB8AC3E}">
        <p14:creationId xmlns:p14="http://schemas.microsoft.com/office/powerpoint/2010/main" val="24205354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a:t>
            </a:r>
            <a:endParaRPr lang="en-US" dirty="0"/>
          </a:p>
        </p:txBody>
      </p:sp>
      <p:sp>
        <p:nvSpPr>
          <p:cNvPr id="3" name="Content Placeholder 2"/>
          <p:cNvSpPr>
            <a:spLocks noGrp="1"/>
          </p:cNvSpPr>
          <p:nvPr>
            <p:ph idx="1"/>
          </p:nvPr>
        </p:nvSpPr>
        <p:spPr>
          <a:xfrm>
            <a:off x="630621" y="1845734"/>
            <a:ext cx="10525059" cy="4492004"/>
          </a:xfrm>
        </p:spPr>
        <p:txBody>
          <a:bodyPr>
            <a:normAutofit/>
          </a:bodyPr>
          <a:lstStyle/>
          <a:p>
            <a:pPr marL="457200" lvl="0" indent="-457200">
              <a:buFont typeface="+mj-lt"/>
              <a:buAutoNum type="arabicPeriod"/>
            </a:pPr>
            <a:r>
              <a:rPr lang="en-US" sz="2400" dirty="0"/>
              <a:t>List 3 significant results of Andrew Jackson’s Presidency (JACKSONIAN DEMOCRACY)?</a:t>
            </a:r>
          </a:p>
          <a:p>
            <a:pPr marL="457200" lvl="0" indent="-457200">
              <a:buFont typeface="+mj-lt"/>
              <a:buAutoNum type="arabicPeriod"/>
            </a:pPr>
            <a:r>
              <a:rPr lang="en-US" sz="2400" dirty="0" smtClean="0"/>
              <a:t>How </a:t>
            </a:r>
            <a:r>
              <a:rPr lang="en-US" sz="2400" dirty="0"/>
              <a:t>did Jacksonian Democracy impact white males over 21 years old?</a:t>
            </a:r>
          </a:p>
          <a:p>
            <a:pPr marL="457200" lvl="0" indent="-457200">
              <a:buFont typeface="+mj-lt"/>
              <a:buAutoNum type="arabicPeriod"/>
            </a:pPr>
            <a:r>
              <a:rPr lang="en-US" sz="2400" dirty="0"/>
              <a:t>What Presidents was involved in the Nullification Crisis?</a:t>
            </a:r>
          </a:p>
          <a:p>
            <a:pPr marL="457200" lvl="0" indent="-457200">
              <a:buFont typeface="+mj-lt"/>
              <a:buAutoNum type="arabicPeriod"/>
            </a:pPr>
            <a:r>
              <a:rPr lang="en-US" sz="2400" dirty="0"/>
              <a:t>What South Carolina Senator was involved in the Nullification Crisis?</a:t>
            </a:r>
          </a:p>
          <a:p>
            <a:pPr marL="457200" lvl="0" indent="-457200">
              <a:buFont typeface="+mj-lt"/>
              <a:buAutoNum type="arabicPeriod"/>
            </a:pPr>
            <a:r>
              <a:rPr lang="en-US" sz="2400" dirty="0"/>
              <a:t>Define Nullify</a:t>
            </a:r>
          </a:p>
          <a:p>
            <a:pPr marL="457200" lvl="0" indent="-457200">
              <a:buFont typeface="+mj-lt"/>
              <a:buAutoNum type="arabicPeriod"/>
            </a:pPr>
            <a:r>
              <a:rPr lang="en-US" sz="2400" dirty="0"/>
              <a:t>Why did South Carolina want to nullify the tariffs of 1828 and 1832?</a:t>
            </a:r>
          </a:p>
          <a:p>
            <a:pPr marL="457200" lvl="0" indent="-457200">
              <a:buFont typeface="+mj-lt"/>
              <a:buAutoNum type="arabicPeriod"/>
            </a:pPr>
            <a:r>
              <a:rPr lang="en-US" sz="2400" dirty="0"/>
              <a:t>What was the result of the Nullification Crisis?</a:t>
            </a:r>
          </a:p>
          <a:p>
            <a:pPr marL="457200" lvl="0" indent="-457200">
              <a:buFont typeface="+mj-lt"/>
              <a:buAutoNum type="arabicPeriod"/>
            </a:pPr>
            <a:r>
              <a:rPr lang="en-US" sz="2400" dirty="0"/>
              <a:t>What was the significance of the Indian Removal Act?</a:t>
            </a:r>
          </a:p>
          <a:p>
            <a:endParaRPr lang="en-US" dirty="0"/>
          </a:p>
        </p:txBody>
      </p:sp>
    </p:spTree>
    <p:extLst>
      <p:ext uri="{BB962C8B-B14F-4D97-AF65-F5344CB8AC3E}">
        <p14:creationId xmlns:p14="http://schemas.microsoft.com/office/powerpoint/2010/main" val="2162231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Tree>
    <p:extLst>
      <p:ext uri="{BB962C8B-B14F-4D97-AF65-F5344CB8AC3E}">
        <p14:creationId xmlns:p14="http://schemas.microsoft.com/office/powerpoint/2010/main" val="37657447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these two politicians similar?</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139674" y="1862029"/>
            <a:ext cx="6891819" cy="402272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806" y="1862029"/>
            <a:ext cx="4130566" cy="4022725"/>
          </a:xfrm>
          <a:prstGeom prst="rect">
            <a:avLst/>
          </a:prstGeom>
        </p:spPr>
      </p:pic>
    </p:spTree>
    <p:extLst>
      <p:ext uri="{BB962C8B-B14F-4D97-AF65-F5344CB8AC3E}">
        <p14:creationId xmlns:p14="http://schemas.microsoft.com/office/powerpoint/2010/main" val="11050415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053466"/>
          </a:xfrm>
        </p:spPr>
        <p:txBody>
          <a:bodyPr/>
          <a:lstStyle/>
          <a:p>
            <a:r>
              <a:rPr lang="en-US" dirty="0" smtClean="0"/>
              <a:t>How can you make America Great Again?</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 y="1869235"/>
            <a:ext cx="5975131" cy="4988765"/>
          </a:xfrm>
        </p:spPr>
      </p:pic>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5130" y="1869234"/>
            <a:ext cx="6216870" cy="4988765"/>
          </a:xfrm>
          <a:prstGeom prst="rect">
            <a:avLst/>
          </a:prstGeom>
        </p:spPr>
      </p:pic>
    </p:spTree>
    <p:extLst>
      <p:ext uri="{BB962C8B-B14F-4D97-AF65-F5344CB8AC3E}">
        <p14:creationId xmlns:p14="http://schemas.microsoft.com/office/powerpoint/2010/main" val="6186437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5896303" cy="6858000"/>
          </a:xfrm>
        </p:spPr>
      </p:pic>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96302" y="0"/>
            <a:ext cx="6295697" cy="6849979"/>
          </a:xfrm>
          <a:prstGeom prst="rect">
            <a:avLst/>
          </a:prstGeom>
        </p:spPr>
      </p:pic>
    </p:spTree>
    <p:extLst>
      <p:ext uri="{BB962C8B-B14F-4D97-AF65-F5344CB8AC3E}">
        <p14:creationId xmlns:p14="http://schemas.microsoft.com/office/powerpoint/2010/main" val="32067169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053466"/>
          </a:xfrm>
        </p:spPr>
        <p:txBody>
          <a:bodyPr/>
          <a:lstStyle/>
          <a:p>
            <a:r>
              <a:rPr lang="en-US" dirty="0" smtClean="0"/>
              <a:t>How can you make America Great Again?</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798967"/>
            <a:ext cx="6180083" cy="50590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0082" y="1798966"/>
            <a:ext cx="6011917" cy="5059033"/>
          </a:xfrm>
          <a:prstGeom prst="rect">
            <a:avLst/>
          </a:prstGeom>
        </p:spPr>
      </p:pic>
    </p:spTree>
    <p:extLst>
      <p:ext uri="{BB962C8B-B14F-4D97-AF65-F5344CB8AC3E}">
        <p14:creationId xmlns:p14="http://schemas.microsoft.com/office/powerpoint/2010/main" val="40389708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Henry Clay and the American System (SSUSH7b</a:t>
            </a:r>
            <a:r>
              <a:rPr lang="en-US" b="1" dirty="0" smtClean="0"/>
              <a:t>)</a:t>
            </a:r>
            <a:endParaRPr lang="en-US" dirty="0"/>
          </a:p>
        </p:txBody>
      </p:sp>
      <p:sp>
        <p:nvSpPr>
          <p:cNvPr id="3" name="Content Placeholder 2"/>
          <p:cNvSpPr>
            <a:spLocks noGrp="1"/>
          </p:cNvSpPr>
          <p:nvPr>
            <p:ph idx="1"/>
          </p:nvPr>
        </p:nvSpPr>
        <p:spPr/>
        <p:txBody>
          <a:bodyPr/>
          <a:lstStyle/>
          <a:p>
            <a:pPr lvl="0">
              <a:buFont typeface="Arial" panose="020B0604020202020204" pitchFamily="34" charset="0"/>
              <a:buChar char="•"/>
            </a:pPr>
            <a:r>
              <a:rPr lang="en-US" sz="2800" dirty="0"/>
              <a:t>After the War of 1812, Americans felt good about themselves. </a:t>
            </a:r>
          </a:p>
          <a:p>
            <a:pPr lvl="0">
              <a:buFont typeface="Arial" panose="020B0604020202020204" pitchFamily="34" charset="0"/>
              <a:buChar char="•"/>
            </a:pPr>
            <a:r>
              <a:rPr lang="en-US" sz="2800" dirty="0"/>
              <a:t>But, Britain still supplied America with most of its good, this hurt American manufacturing </a:t>
            </a:r>
          </a:p>
          <a:p>
            <a:pPr lvl="0">
              <a:buFont typeface="Arial" panose="020B0604020202020204" pitchFamily="34" charset="0"/>
              <a:buChar char="•"/>
            </a:pPr>
            <a:r>
              <a:rPr lang="en-US" sz="2800" b="1" dirty="0"/>
              <a:t>Henry Clay</a:t>
            </a:r>
            <a:r>
              <a:rPr lang="en-US" sz="2800" dirty="0"/>
              <a:t>, a member of the United States House of Representatives, had a plan to aid American businesses. </a:t>
            </a:r>
          </a:p>
          <a:p>
            <a:endParaRPr lang="en-US" dirty="0"/>
          </a:p>
        </p:txBody>
      </p:sp>
    </p:spTree>
    <p:extLst>
      <p:ext uri="{BB962C8B-B14F-4D97-AF65-F5344CB8AC3E}">
        <p14:creationId xmlns:p14="http://schemas.microsoft.com/office/powerpoint/2010/main" val="42505562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Henry Clay and the American System (SSUSH7b</a:t>
            </a:r>
            <a:r>
              <a:rPr lang="en-US" b="1" dirty="0" smtClean="0"/>
              <a:t>)</a:t>
            </a:r>
            <a:endParaRPr lang="en-US" dirty="0"/>
          </a:p>
        </p:txBody>
      </p:sp>
      <p:sp>
        <p:nvSpPr>
          <p:cNvPr id="3" name="Content Placeholder 2"/>
          <p:cNvSpPr>
            <a:spLocks noGrp="1"/>
          </p:cNvSpPr>
          <p:nvPr>
            <p:ph idx="1"/>
          </p:nvPr>
        </p:nvSpPr>
        <p:spPr/>
        <p:txBody>
          <a:bodyPr>
            <a:normAutofit lnSpcReduction="10000"/>
          </a:bodyPr>
          <a:lstStyle/>
          <a:p>
            <a:pPr lvl="0">
              <a:buFont typeface="Arial" panose="020B0604020202020204" pitchFamily="34" charset="0"/>
              <a:buChar char="•"/>
            </a:pPr>
            <a:r>
              <a:rPr lang="en-US" sz="2800" dirty="0"/>
              <a:t>He called it the </a:t>
            </a:r>
            <a:r>
              <a:rPr lang="en-US" sz="2800" b="1" dirty="0"/>
              <a:t>American System</a:t>
            </a:r>
            <a:r>
              <a:rPr lang="en-US" sz="2800" dirty="0"/>
              <a:t>. It included the following:</a:t>
            </a:r>
          </a:p>
          <a:p>
            <a:pPr lvl="1">
              <a:buFont typeface="Arial" panose="020B0604020202020204" pitchFamily="34" charset="0"/>
              <a:buChar char="•"/>
            </a:pPr>
            <a:r>
              <a:rPr lang="en-US" sz="2800" b="1" dirty="0"/>
              <a:t>A tariff</a:t>
            </a:r>
            <a:r>
              <a:rPr lang="en-US" sz="2800" dirty="0"/>
              <a:t> – A tariff is a tax on imported goods. It made European goods more expensive and encouraged Americans to buy cheaper products made in America. The tariff also made the country money, which would be used to improve things.</a:t>
            </a:r>
          </a:p>
          <a:p>
            <a:pPr lvl="1">
              <a:buFont typeface="Arial" panose="020B0604020202020204" pitchFamily="34" charset="0"/>
              <a:buChar char="•"/>
            </a:pPr>
            <a:r>
              <a:rPr lang="en-US" sz="2800" b="1" dirty="0"/>
              <a:t>A National Bank</a:t>
            </a:r>
            <a:r>
              <a:rPr lang="en-US" sz="2800" dirty="0"/>
              <a:t> - The establishment of a national bank that would promote a single currency (money), making trade easier.</a:t>
            </a:r>
          </a:p>
          <a:p>
            <a:pPr lvl="1">
              <a:buFont typeface="Arial" panose="020B0604020202020204" pitchFamily="34" charset="0"/>
              <a:buChar char="•"/>
            </a:pPr>
            <a:r>
              <a:rPr lang="en-US" sz="2800" b="1" dirty="0"/>
              <a:t>Highways and Canals</a:t>
            </a:r>
            <a:r>
              <a:rPr lang="en-US" sz="2800" dirty="0"/>
              <a:t> –These roads and canals would make trade easier between merchants and farmers in the North, South, and West.</a:t>
            </a:r>
          </a:p>
          <a:p>
            <a:endParaRPr lang="en-US" dirty="0"/>
          </a:p>
        </p:txBody>
      </p:sp>
    </p:spTree>
    <p:extLst>
      <p:ext uri="{BB962C8B-B14F-4D97-AF65-F5344CB8AC3E}">
        <p14:creationId xmlns:p14="http://schemas.microsoft.com/office/powerpoint/2010/main" val="40040561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Henry Clay and the American System (SSUSH7b</a:t>
            </a:r>
            <a:r>
              <a:rPr lang="en-US" b="1" dirty="0" smtClean="0"/>
              <a:t>)</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Henry Clay hoped the American System would help the United States be able to become independent from Europe and Make America Great Again.</a:t>
            </a:r>
          </a:p>
          <a:p>
            <a:endParaRPr lang="en-US" dirty="0"/>
          </a:p>
        </p:txBody>
      </p:sp>
    </p:spTree>
    <p:extLst>
      <p:ext uri="{BB962C8B-B14F-4D97-AF65-F5344CB8AC3E}">
        <p14:creationId xmlns:p14="http://schemas.microsoft.com/office/powerpoint/2010/main" val="25992156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a:ext>
            </a:extLst>
          </a:blip>
          <a:srcRect l="13325" r="8188"/>
          <a:stretch/>
        </p:blipFill>
        <p:spPr>
          <a:xfrm>
            <a:off x="599090" y="0"/>
            <a:ext cx="10673255" cy="6858000"/>
          </a:xfrm>
        </p:spPr>
      </p:pic>
    </p:spTree>
    <p:extLst>
      <p:ext uri="{BB962C8B-B14F-4D97-AF65-F5344CB8AC3E}">
        <p14:creationId xmlns:p14="http://schemas.microsoft.com/office/powerpoint/2010/main" val="33218219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Influences of the Second Great Awakening (SSUSH7c</a:t>
            </a:r>
            <a:r>
              <a:rPr lang="en-US" b="1" dirty="0" smtClean="0"/>
              <a:t>)</a:t>
            </a:r>
            <a:endParaRPr lang="en-US" dirty="0"/>
          </a:p>
        </p:txBody>
      </p:sp>
      <p:sp>
        <p:nvSpPr>
          <p:cNvPr id="3" name="Content Placeholder 2"/>
          <p:cNvSpPr>
            <a:spLocks noGrp="1"/>
          </p:cNvSpPr>
          <p:nvPr>
            <p:ph idx="1"/>
          </p:nvPr>
        </p:nvSpPr>
        <p:spPr/>
        <p:txBody>
          <a:bodyPr/>
          <a:lstStyle/>
          <a:p>
            <a:pPr lvl="0">
              <a:buFont typeface="Arial" panose="020B0604020202020204" pitchFamily="34" charset="0"/>
              <a:buChar char="•"/>
            </a:pPr>
            <a:r>
              <a:rPr lang="en-US" sz="2800" dirty="0"/>
              <a:t>A number of social reform movements began during the 1800s. </a:t>
            </a:r>
          </a:p>
          <a:p>
            <a:pPr lvl="0">
              <a:buFont typeface="Arial" panose="020B0604020202020204" pitchFamily="34" charset="0"/>
              <a:buChar char="•"/>
            </a:pPr>
            <a:r>
              <a:rPr lang="en-US" sz="2800" dirty="0"/>
              <a:t>These movements were called the </a:t>
            </a:r>
            <a:r>
              <a:rPr lang="en-US" sz="2800" b="1" dirty="0"/>
              <a:t>Second Great Awakening</a:t>
            </a:r>
            <a:r>
              <a:rPr lang="en-US" sz="2800" dirty="0"/>
              <a:t>, which aimed to transform society in beneficial ways. </a:t>
            </a:r>
          </a:p>
          <a:p>
            <a:pPr lvl="0">
              <a:buFont typeface="Arial" panose="020B0604020202020204" pitchFamily="34" charset="0"/>
              <a:buChar char="•"/>
            </a:pPr>
            <a:r>
              <a:rPr lang="en-US" sz="2800" dirty="0"/>
              <a:t>The Great Awakening showed the impact people and reform groups can have on the federal government.</a:t>
            </a:r>
          </a:p>
          <a:p>
            <a:endParaRPr lang="en-US" dirty="0"/>
          </a:p>
        </p:txBody>
      </p:sp>
    </p:spTree>
    <p:extLst>
      <p:ext uri="{BB962C8B-B14F-4D97-AF65-F5344CB8AC3E}">
        <p14:creationId xmlns:p14="http://schemas.microsoft.com/office/powerpoint/2010/main" val="14466082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0248" y="1923393"/>
            <a:ext cx="4881004" cy="2159876"/>
          </a:xfrm>
        </p:spPr>
        <p:txBody>
          <a:bodyPr>
            <a:normAutofit fontScale="90000"/>
          </a:bodyPr>
          <a:lstStyle/>
          <a:p>
            <a:r>
              <a:rPr lang="en-US" dirty="0"/>
              <a:t>What is the Artist trying to summarize in this image?</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 y="0"/>
            <a:ext cx="6684579" cy="6858000"/>
          </a:xfrm>
        </p:spPr>
      </p:pic>
    </p:spTree>
    <p:extLst>
      <p:ext uri="{BB962C8B-B14F-4D97-AF65-F5344CB8AC3E}">
        <p14:creationId xmlns:p14="http://schemas.microsoft.com/office/powerpoint/2010/main" val="2087972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Primary Source Analysis</a:t>
            </a:r>
            <a:endParaRPr lang="en-US" dirty="0"/>
          </a:p>
        </p:txBody>
      </p:sp>
      <p:sp>
        <p:nvSpPr>
          <p:cNvPr id="3" name="Content Placeholder 2"/>
          <p:cNvSpPr>
            <a:spLocks noGrp="1"/>
          </p:cNvSpPr>
          <p:nvPr>
            <p:ph idx="1"/>
          </p:nvPr>
        </p:nvSpPr>
        <p:spPr>
          <a:xfrm>
            <a:off x="1097280" y="2364828"/>
            <a:ext cx="10058400" cy="3504266"/>
          </a:xfrm>
        </p:spPr>
        <p:txBody>
          <a:bodyPr>
            <a:normAutofit/>
          </a:bodyPr>
          <a:lstStyle/>
          <a:p>
            <a:pPr>
              <a:buFont typeface="Arial" panose="020B0604020202020204" pitchFamily="34" charset="0"/>
              <a:buChar char="•"/>
            </a:pPr>
            <a:r>
              <a:rPr lang="en-US" sz="3600" dirty="0"/>
              <a:t>I walk on untrodden ground. There is scarcely any part of my conduct which may not hereafter be drawn into </a:t>
            </a:r>
            <a:r>
              <a:rPr lang="en-US" sz="3600" dirty="0" smtClean="0"/>
              <a:t>precedent.</a:t>
            </a:r>
          </a:p>
          <a:p>
            <a:pPr lvl="1">
              <a:buFont typeface="Arial" panose="020B0604020202020204" pitchFamily="34" charset="0"/>
              <a:buChar char="•"/>
            </a:pPr>
            <a:r>
              <a:rPr lang="en-US" sz="3600" dirty="0" smtClean="0"/>
              <a:t>By George Washington</a:t>
            </a:r>
            <a:endParaRPr lang="en-US" sz="3600" dirty="0"/>
          </a:p>
        </p:txBody>
      </p:sp>
    </p:spTree>
    <p:extLst>
      <p:ext uri="{BB962C8B-B14F-4D97-AF65-F5344CB8AC3E}">
        <p14:creationId xmlns:p14="http://schemas.microsoft.com/office/powerpoint/2010/main" val="18381864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116" y="286603"/>
            <a:ext cx="5965671" cy="1450757"/>
          </a:xfrm>
        </p:spPr>
        <p:txBody>
          <a:bodyPr>
            <a:normAutofit/>
          </a:bodyPr>
          <a:lstStyle/>
          <a:p>
            <a:r>
              <a:rPr lang="en-US" b="1" dirty="0"/>
              <a:t>Influences of the Second Great </a:t>
            </a:r>
            <a:r>
              <a:rPr lang="en-US" b="1" dirty="0" smtClean="0"/>
              <a:t>Awakening</a:t>
            </a:r>
            <a:endParaRPr lang="en-US" dirty="0"/>
          </a:p>
        </p:txBody>
      </p:sp>
      <p:sp>
        <p:nvSpPr>
          <p:cNvPr id="3" name="Content Placeholder 2"/>
          <p:cNvSpPr>
            <a:spLocks noGrp="1"/>
          </p:cNvSpPr>
          <p:nvPr>
            <p:ph idx="1"/>
          </p:nvPr>
        </p:nvSpPr>
        <p:spPr>
          <a:xfrm>
            <a:off x="167115" y="1971857"/>
            <a:ext cx="5524237" cy="4318583"/>
          </a:xfrm>
        </p:spPr>
        <p:txBody>
          <a:bodyPr>
            <a:normAutofit/>
          </a:bodyPr>
          <a:lstStyle/>
          <a:p>
            <a:pPr lvl="1"/>
            <a:r>
              <a:rPr lang="en-US" sz="2800" b="1" dirty="0"/>
              <a:t>Temperance movement (SSUSH7c)</a:t>
            </a:r>
            <a:endParaRPr lang="en-US" sz="2800" dirty="0"/>
          </a:p>
          <a:p>
            <a:pPr lvl="2"/>
            <a:r>
              <a:rPr lang="en-US" sz="2800" dirty="0"/>
              <a:t>Issue: People should drink less alcohol, or alcohol should be outlawed altogether.</a:t>
            </a:r>
          </a:p>
          <a:p>
            <a:pPr lvl="2"/>
            <a:r>
              <a:rPr lang="en-US" sz="2800" dirty="0"/>
              <a:t>Impact: This movement increased the size of Protestant religious organizations. Women played an important role, which laid the foundation for the women’s movement.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2787" y="0"/>
            <a:ext cx="6059214" cy="6858000"/>
          </a:xfrm>
          <a:prstGeom prst="rect">
            <a:avLst/>
          </a:prstGeom>
        </p:spPr>
      </p:pic>
    </p:spTree>
    <p:extLst>
      <p:ext uri="{BB962C8B-B14F-4D97-AF65-F5344CB8AC3E}">
        <p14:creationId xmlns:p14="http://schemas.microsoft.com/office/powerpoint/2010/main" val="28389306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Influences of the Second Great Awakening (SSUSH7c</a:t>
            </a:r>
            <a:r>
              <a:rPr lang="en-US" b="1" dirty="0" smtClean="0"/>
              <a:t>)</a:t>
            </a:r>
            <a:endParaRPr lang="en-US" dirty="0"/>
          </a:p>
        </p:txBody>
      </p:sp>
      <p:sp>
        <p:nvSpPr>
          <p:cNvPr id="3" name="Content Placeholder 2"/>
          <p:cNvSpPr>
            <a:spLocks noGrp="1"/>
          </p:cNvSpPr>
          <p:nvPr>
            <p:ph idx="1"/>
          </p:nvPr>
        </p:nvSpPr>
        <p:spPr/>
        <p:txBody>
          <a:bodyPr/>
          <a:lstStyle/>
          <a:p>
            <a:pPr lvl="1"/>
            <a:r>
              <a:rPr lang="en-US" sz="2800" b="1" dirty="0"/>
              <a:t>Public school movement (SSUSH7c)</a:t>
            </a:r>
            <a:endParaRPr lang="en-US" sz="2800" dirty="0"/>
          </a:p>
          <a:p>
            <a:pPr lvl="2"/>
            <a:r>
              <a:rPr lang="en-US" sz="2800" dirty="0"/>
              <a:t>Issue: All children should be required to attend free schools supported by taxpayers and staffed by trained teachers.</a:t>
            </a:r>
          </a:p>
          <a:p>
            <a:pPr lvl="2"/>
            <a:r>
              <a:rPr lang="en-US" sz="2800" dirty="0"/>
              <a:t>Impact: This movement established education as a right for all children and as a state and local issue it improved the quality of schools by requiring trained teachers.</a:t>
            </a:r>
          </a:p>
          <a:p>
            <a:endParaRPr lang="en-US" dirty="0"/>
          </a:p>
        </p:txBody>
      </p:sp>
    </p:spTree>
    <p:extLst>
      <p:ext uri="{BB962C8B-B14F-4D97-AF65-F5344CB8AC3E}">
        <p14:creationId xmlns:p14="http://schemas.microsoft.com/office/powerpoint/2010/main" val="25553297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646" y="2131169"/>
            <a:ext cx="3632376" cy="2456597"/>
          </a:xfrm>
        </p:spPr>
        <p:txBody>
          <a:bodyPr>
            <a:normAutofit fontScale="90000"/>
          </a:bodyPr>
          <a:lstStyle/>
          <a:p>
            <a:r>
              <a:rPr lang="en-US" dirty="0"/>
              <a:t>What is the Artist trying to summarize with this Picture?</a:t>
            </a:r>
          </a:p>
        </p:txBody>
      </p:sp>
      <p:pic>
        <p:nvPicPr>
          <p:cNvPr id="4" name="Content Placeholder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831022" y="0"/>
            <a:ext cx="8360978" cy="6858000"/>
          </a:xfrm>
        </p:spPr>
      </p:pic>
    </p:spTree>
    <p:extLst>
      <p:ext uri="{BB962C8B-B14F-4D97-AF65-F5344CB8AC3E}">
        <p14:creationId xmlns:p14="http://schemas.microsoft.com/office/powerpoint/2010/main" val="28568670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Influences of the Second Great Awakening (SSUSH7c</a:t>
            </a:r>
            <a:r>
              <a:rPr lang="en-US" b="1" dirty="0" smtClean="0"/>
              <a:t>)</a:t>
            </a:r>
            <a:endParaRPr lang="en-US" dirty="0"/>
          </a:p>
        </p:txBody>
      </p:sp>
      <p:sp>
        <p:nvSpPr>
          <p:cNvPr id="3" name="Content Placeholder 2"/>
          <p:cNvSpPr>
            <a:spLocks noGrp="1"/>
          </p:cNvSpPr>
          <p:nvPr>
            <p:ph idx="1"/>
          </p:nvPr>
        </p:nvSpPr>
        <p:spPr>
          <a:xfrm>
            <a:off x="1097279" y="1845734"/>
            <a:ext cx="10837217" cy="4476238"/>
          </a:xfrm>
        </p:spPr>
        <p:txBody>
          <a:bodyPr>
            <a:normAutofit lnSpcReduction="10000"/>
          </a:bodyPr>
          <a:lstStyle/>
          <a:p>
            <a:pPr lvl="1"/>
            <a:r>
              <a:rPr lang="en-US" sz="2800" b="1" dirty="0"/>
              <a:t>Women’s Movement (SSUSH7c)</a:t>
            </a:r>
            <a:endParaRPr lang="en-US" sz="2800" dirty="0"/>
          </a:p>
          <a:p>
            <a:pPr lvl="2"/>
            <a:r>
              <a:rPr lang="en-US" sz="2800" dirty="0"/>
              <a:t>Women did not have the right to vote (</a:t>
            </a:r>
            <a:r>
              <a:rPr lang="en-US" sz="2800" b="1" dirty="0"/>
              <a:t>suffrage</a:t>
            </a:r>
            <a:r>
              <a:rPr lang="en-US" sz="2800" dirty="0"/>
              <a:t>) and often lacked legal custody of their own children in the early 1800s. </a:t>
            </a:r>
          </a:p>
          <a:p>
            <a:pPr lvl="2"/>
            <a:r>
              <a:rPr lang="en-US" sz="2800" b="1" dirty="0"/>
              <a:t>Elizabeth Cady</a:t>
            </a:r>
            <a:r>
              <a:rPr lang="en-US" sz="2800" dirty="0"/>
              <a:t> </a:t>
            </a:r>
            <a:r>
              <a:rPr lang="en-US" sz="2800" b="1" dirty="0"/>
              <a:t>Stanton</a:t>
            </a:r>
            <a:r>
              <a:rPr lang="en-US" sz="2800" dirty="0"/>
              <a:t> was an outspoken advocate for women’s full rights of citizenship, including voting rights and parental and custody rights. </a:t>
            </a:r>
          </a:p>
          <a:p>
            <a:pPr lvl="2"/>
            <a:r>
              <a:rPr lang="en-US" sz="2800" dirty="0"/>
              <a:t>In 1848, she organized the </a:t>
            </a:r>
            <a:r>
              <a:rPr lang="en-US" sz="2800" b="1" dirty="0"/>
              <a:t>Seneca Falls</a:t>
            </a:r>
            <a:r>
              <a:rPr lang="en-US" sz="2800" dirty="0"/>
              <a:t> </a:t>
            </a:r>
            <a:r>
              <a:rPr lang="en-US" sz="2800" b="1" dirty="0"/>
              <a:t>Conference</a:t>
            </a:r>
            <a:r>
              <a:rPr lang="en-US" sz="2800" dirty="0"/>
              <a:t>––America’s first women’s rights convention––in New York.</a:t>
            </a:r>
          </a:p>
          <a:p>
            <a:pPr lvl="2"/>
            <a:r>
              <a:rPr lang="en-US" sz="2800" dirty="0"/>
              <a:t>The Seneca Falls Conference marked the beginning of organized efforts by women in the United States to gain civil rights equal to those of men.</a:t>
            </a:r>
          </a:p>
          <a:p>
            <a:endParaRPr lang="en-US" dirty="0"/>
          </a:p>
        </p:txBody>
      </p:sp>
    </p:spTree>
    <p:extLst>
      <p:ext uri="{BB962C8B-B14F-4D97-AF65-F5344CB8AC3E}">
        <p14:creationId xmlns:p14="http://schemas.microsoft.com/office/powerpoint/2010/main" val="15299756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2208" y="1781503"/>
            <a:ext cx="3468414" cy="4398580"/>
          </a:xfrm>
        </p:spPr>
        <p:txBody>
          <a:bodyPr>
            <a:normAutofit/>
          </a:bodyPr>
          <a:lstStyle/>
          <a:p>
            <a:r>
              <a:rPr lang="en-US" dirty="0"/>
              <a:t>What is the </a:t>
            </a:r>
            <a:r>
              <a:rPr lang="en-US" dirty="0" smtClean="0"/>
              <a:t>artist </a:t>
            </a:r>
            <a:r>
              <a:rPr lang="en-US" dirty="0"/>
              <a:t>trying to summarize with the following image?</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0"/>
            <a:ext cx="8434552" cy="6858000"/>
          </a:xfrm>
        </p:spPr>
      </p:pic>
    </p:spTree>
    <p:extLst>
      <p:ext uri="{BB962C8B-B14F-4D97-AF65-F5344CB8AC3E}">
        <p14:creationId xmlns:p14="http://schemas.microsoft.com/office/powerpoint/2010/main" val="15677538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Nat Turner’s Rebellions (SSUSH7c</a:t>
            </a:r>
            <a:r>
              <a:rPr lang="en-US" b="1" dirty="0" smtClean="0"/>
              <a:t>)</a:t>
            </a:r>
            <a:endParaRPr lang="en-US" dirty="0"/>
          </a:p>
        </p:txBody>
      </p:sp>
      <p:sp>
        <p:nvSpPr>
          <p:cNvPr id="3" name="Content Placeholder 2"/>
          <p:cNvSpPr>
            <a:spLocks noGrp="1"/>
          </p:cNvSpPr>
          <p:nvPr>
            <p:ph idx="1"/>
          </p:nvPr>
        </p:nvSpPr>
        <p:spPr/>
        <p:txBody>
          <a:bodyPr/>
          <a:lstStyle/>
          <a:p>
            <a:pPr lvl="0">
              <a:buFont typeface="Arial" panose="020B0604020202020204" pitchFamily="34" charset="0"/>
              <a:buChar char="•"/>
            </a:pPr>
            <a:r>
              <a:rPr lang="en-US" sz="2800" dirty="0"/>
              <a:t>African American preacher </a:t>
            </a:r>
            <a:r>
              <a:rPr lang="en-US" sz="2800" b="1" dirty="0"/>
              <a:t>Nat Turner</a:t>
            </a:r>
            <a:r>
              <a:rPr lang="en-US" sz="2800" dirty="0"/>
              <a:t> believed his mission was to free his people from slavery. </a:t>
            </a:r>
          </a:p>
          <a:p>
            <a:pPr lvl="0">
              <a:buFont typeface="Arial" panose="020B0604020202020204" pitchFamily="34" charset="0"/>
              <a:buChar char="•"/>
            </a:pPr>
            <a:r>
              <a:rPr lang="en-US" sz="2800" dirty="0"/>
              <a:t>Turner led a violent slave rebellion on four Virginia plantations and they killed 60 whites.</a:t>
            </a:r>
          </a:p>
          <a:p>
            <a:pPr lvl="0">
              <a:buFont typeface="Arial" panose="020B0604020202020204" pitchFamily="34" charset="0"/>
              <a:buChar char="•"/>
            </a:pPr>
            <a:r>
              <a:rPr lang="en-US" sz="2800" dirty="0"/>
              <a:t>Turner was captured, tried, and executed. </a:t>
            </a:r>
          </a:p>
          <a:p>
            <a:pPr lvl="0">
              <a:buFont typeface="Arial" panose="020B0604020202020204" pitchFamily="34" charset="0"/>
              <a:buChar char="•"/>
            </a:pPr>
            <a:r>
              <a:rPr lang="en-US" sz="2800" dirty="0"/>
              <a:t>To stop such slave uprisings, white leaders passed new laws limit the rights of slaves.</a:t>
            </a:r>
          </a:p>
          <a:p>
            <a:endParaRPr lang="en-US" dirty="0"/>
          </a:p>
        </p:txBody>
      </p:sp>
    </p:spTree>
    <p:extLst>
      <p:ext uri="{BB962C8B-B14F-4D97-AF65-F5344CB8AC3E}">
        <p14:creationId xmlns:p14="http://schemas.microsoft.com/office/powerpoint/2010/main" val="41450086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Which of the following would you listen to, about the issue of slavery?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1923393"/>
            <a:ext cx="3986253" cy="4934607"/>
          </a:xfrm>
          <a:prstGeom prst="rect">
            <a:avLst/>
          </a:prstGeom>
        </p:spPr>
      </p:pic>
      <p:pic>
        <p:nvPicPr>
          <p:cNvPr id="5"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6253" y="1923393"/>
            <a:ext cx="4069925" cy="493460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6178" y="1923393"/>
            <a:ext cx="4135821" cy="4934607"/>
          </a:xfrm>
          <a:prstGeom prst="rect">
            <a:avLst/>
          </a:prstGeom>
        </p:spPr>
      </p:pic>
    </p:spTree>
    <p:extLst>
      <p:ext uri="{BB962C8B-B14F-4D97-AF65-F5344CB8AC3E}">
        <p14:creationId xmlns:p14="http://schemas.microsoft.com/office/powerpoint/2010/main" val="37011082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Rise of the Abolitionist Movement (SSUSH7c</a:t>
            </a:r>
            <a:r>
              <a:rPr lang="en-US" b="1" dirty="0" smtClean="0"/>
              <a:t>)</a:t>
            </a:r>
            <a:endParaRPr lang="en-US" dirty="0"/>
          </a:p>
        </p:txBody>
      </p:sp>
      <p:sp>
        <p:nvSpPr>
          <p:cNvPr id="3" name="Content Placeholder 2"/>
          <p:cNvSpPr>
            <a:spLocks noGrp="1"/>
          </p:cNvSpPr>
          <p:nvPr>
            <p:ph idx="1"/>
          </p:nvPr>
        </p:nvSpPr>
        <p:spPr/>
        <p:txBody>
          <a:bodyPr/>
          <a:lstStyle/>
          <a:p>
            <a:pPr lvl="0"/>
            <a:r>
              <a:rPr lang="en-US" sz="2800" b="1" dirty="0"/>
              <a:t>Abolitionist movement</a:t>
            </a:r>
            <a:endParaRPr lang="en-US" sz="2800" dirty="0"/>
          </a:p>
          <a:p>
            <a:pPr lvl="1"/>
            <a:r>
              <a:rPr lang="en-US" sz="2800" dirty="0"/>
              <a:t>Issue: Slavery should be abolished and it should not be allowed in new states.</a:t>
            </a:r>
          </a:p>
          <a:p>
            <a:pPr lvl="1"/>
            <a:r>
              <a:rPr lang="en-US" sz="2800" dirty="0"/>
              <a:t>Impact: This movement made slavery and its expansion an important political issue. </a:t>
            </a:r>
          </a:p>
          <a:p>
            <a:pPr lvl="0"/>
            <a:r>
              <a:rPr lang="en-US" sz="2800" dirty="0"/>
              <a:t>The significance of slavery grew in American politics as a result of slave rebellions and the rise of the abolitionist movements.</a:t>
            </a:r>
          </a:p>
          <a:p>
            <a:endParaRPr lang="en-US" dirty="0"/>
          </a:p>
        </p:txBody>
      </p:sp>
    </p:spTree>
    <p:extLst>
      <p:ext uri="{BB962C8B-B14F-4D97-AF65-F5344CB8AC3E}">
        <p14:creationId xmlns:p14="http://schemas.microsoft.com/office/powerpoint/2010/main" val="16698554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a:t>
            </a:r>
            <a:endParaRPr lang="en-US" dirty="0"/>
          </a:p>
        </p:txBody>
      </p:sp>
      <p:sp>
        <p:nvSpPr>
          <p:cNvPr id="3" name="Content Placeholder 2"/>
          <p:cNvSpPr>
            <a:spLocks noGrp="1"/>
          </p:cNvSpPr>
          <p:nvPr>
            <p:ph idx="1"/>
          </p:nvPr>
        </p:nvSpPr>
        <p:spPr>
          <a:xfrm>
            <a:off x="378372" y="1845733"/>
            <a:ext cx="10777308" cy="4460473"/>
          </a:xfrm>
        </p:spPr>
        <p:txBody>
          <a:bodyPr>
            <a:normAutofit/>
          </a:bodyPr>
          <a:lstStyle/>
          <a:p>
            <a:pPr marL="457200" lvl="0" indent="-457200">
              <a:buFont typeface="+mj-lt"/>
              <a:buAutoNum type="arabicPeriod"/>
            </a:pPr>
            <a:r>
              <a:rPr lang="en-US" sz="2400" dirty="0"/>
              <a:t>List three items include in Henry Clay’s American System.</a:t>
            </a:r>
          </a:p>
          <a:p>
            <a:pPr marL="457200" lvl="0" indent="-457200">
              <a:buFont typeface="+mj-lt"/>
              <a:buAutoNum type="arabicPeriod"/>
            </a:pPr>
            <a:r>
              <a:rPr lang="en-US" sz="2400" dirty="0"/>
              <a:t>What was the industrial and economic purpose of the American System?</a:t>
            </a:r>
          </a:p>
          <a:p>
            <a:pPr marL="457200" lvl="0" indent="-457200">
              <a:buFont typeface="+mj-lt"/>
              <a:buAutoNum type="arabicPeriod"/>
            </a:pPr>
            <a:r>
              <a:rPr lang="en-US" sz="2400" dirty="0"/>
              <a:t>What was the significance of the Second Great Awakening?</a:t>
            </a:r>
          </a:p>
          <a:p>
            <a:pPr marL="457200" lvl="0" indent="-457200">
              <a:buFont typeface="+mj-lt"/>
              <a:buAutoNum type="arabicPeriod"/>
            </a:pPr>
            <a:r>
              <a:rPr lang="en-US" sz="2400" dirty="0"/>
              <a:t>List for reform movements included in the Second Great Awakening?</a:t>
            </a:r>
          </a:p>
          <a:p>
            <a:pPr marL="457200" lvl="0" indent="-457200">
              <a:buFont typeface="+mj-lt"/>
              <a:buAutoNum type="arabicPeriod"/>
            </a:pPr>
            <a:r>
              <a:rPr lang="en-US" sz="2400" dirty="0"/>
              <a:t>What was the importance of the temperance movement?</a:t>
            </a:r>
          </a:p>
          <a:p>
            <a:pPr marL="457200" lvl="0" indent="-457200">
              <a:buFont typeface="+mj-lt"/>
              <a:buAutoNum type="arabicPeriod"/>
            </a:pPr>
            <a:r>
              <a:rPr lang="en-US" sz="2400" dirty="0" smtClean="0"/>
              <a:t>What </a:t>
            </a:r>
            <a:r>
              <a:rPr lang="en-US" sz="2400" dirty="0"/>
              <a:t>was the purpose of the Seneca Falls Conference?</a:t>
            </a:r>
          </a:p>
          <a:p>
            <a:pPr marL="457200" lvl="0" indent="-457200">
              <a:buFont typeface="+mj-lt"/>
              <a:buAutoNum type="arabicPeriod"/>
            </a:pPr>
            <a:r>
              <a:rPr lang="en-US" sz="2400" dirty="0"/>
              <a:t>Why did slavery become an import political issue in America?</a:t>
            </a:r>
          </a:p>
          <a:p>
            <a:pPr marL="457200" lvl="0" indent="-457200">
              <a:buFont typeface="+mj-lt"/>
              <a:buAutoNum type="arabicPeriod"/>
            </a:pPr>
            <a:r>
              <a:rPr lang="en-US" sz="2400" dirty="0"/>
              <a:t>Define: Abolitionism</a:t>
            </a:r>
          </a:p>
          <a:p>
            <a:endParaRPr lang="en-US" dirty="0"/>
          </a:p>
        </p:txBody>
      </p:sp>
    </p:spTree>
    <p:extLst>
      <p:ext uri="{BB962C8B-B14F-4D97-AF65-F5344CB8AC3E}">
        <p14:creationId xmlns:p14="http://schemas.microsoft.com/office/powerpoint/2010/main" val="2192134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890" y="286603"/>
            <a:ext cx="6463862" cy="1450757"/>
          </a:xfrm>
        </p:spPr>
        <p:txBody>
          <a:bodyPr/>
          <a:lstStyle/>
          <a:p>
            <a:r>
              <a:rPr lang="en-US" b="1" dirty="0"/>
              <a:t>P</a:t>
            </a:r>
            <a:r>
              <a:rPr lang="en-US" b="1" dirty="0" smtClean="0"/>
              <a:t>recedents </a:t>
            </a:r>
            <a:r>
              <a:rPr lang="en-US" b="1" dirty="0"/>
              <a:t>(SSUSH6a</a:t>
            </a:r>
            <a:r>
              <a:rPr lang="en-US" b="1" dirty="0" smtClean="0"/>
              <a:t>)</a:t>
            </a:r>
            <a:endParaRPr lang="en-US" dirty="0"/>
          </a:p>
        </p:txBody>
      </p:sp>
      <p:sp>
        <p:nvSpPr>
          <p:cNvPr id="3" name="Content Placeholder 2"/>
          <p:cNvSpPr>
            <a:spLocks noGrp="1"/>
          </p:cNvSpPr>
          <p:nvPr>
            <p:ph idx="1"/>
          </p:nvPr>
        </p:nvSpPr>
        <p:spPr>
          <a:xfrm>
            <a:off x="141891" y="1845733"/>
            <a:ext cx="7425558" cy="4838845"/>
          </a:xfrm>
        </p:spPr>
        <p:txBody>
          <a:bodyPr>
            <a:normAutofit/>
          </a:bodyPr>
          <a:lstStyle/>
          <a:p>
            <a:pPr lvl="0">
              <a:buFont typeface="Arial" panose="020B0604020202020204" pitchFamily="34" charset="0"/>
              <a:buChar char="•"/>
            </a:pPr>
            <a:r>
              <a:rPr lang="en-US" sz="2800" dirty="0"/>
              <a:t>During</a:t>
            </a:r>
            <a:r>
              <a:rPr lang="en-US" sz="2800" b="1" dirty="0"/>
              <a:t> George Washington</a:t>
            </a:r>
            <a:r>
              <a:rPr lang="en-US" sz="2800" dirty="0"/>
              <a:t> time as the President of the United States, he set many precedents that would shape the role of the President of the United State. </a:t>
            </a:r>
          </a:p>
          <a:p>
            <a:pPr lvl="0">
              <a:buFont typeface="Arial" panose="020B0604020202020204" pitchFamily="34" charset="0"/>
              <a:buChar char="•"/>
            </a:pPr>
            <a:r>
              <a:rPr lang="en-US" sz="2800" dirty="0"/>
              <a:t>Here are example of a couple of his presidents: </a:t>
            </a:r>
          </a:p>
          <a:p>
            <a:pPr lvl="1"/>
            <a:r>
              <a:rPr lang="en-US" sz="2800" dirty="0"/>
              <a:t>Set the rule for two term limits for president</a:t>
            </a:r>
          </a:p>
          <a:p>
            <a:pPr lvl="1"/>
            <a:r>
              <a:rPr lang="en-US" sz="2800" dirty="0"/>
              <a:t>Initiated the Farwell Address for presidents</a:t>
            </a:r>
          </a:p>
          <a:p>
            <a:pPr lvl="1"/>
            <a:r>
              <a:rPr lang="en-US" sz="2800" dirty="0"/>
              <a:t>Create the cabinet for the executive branch</a:t>
            </a:r>
          </a:p>
          <a:p>
            <a:pPr lvl="1"/>
            <a:r>
              <a:rPr lang="en-US" sz="2800" dirty="0"/>
              <a:t>Use military force as commander in </a:t>
            </a:r>
            <a:r>
              <a:rPr lang="en-US" sz="2800" dirty="0" smtClean="0"/>
              <a:t>chief (WHISKEY REBELLION)</a:t>
            </a:r>
            <a:endParaRPr lang="en-US" sz="2800"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567449" y="0"/>
            <a:ext cx="4624551" cy="6858000"/>
          </a:xfrm>
          <a:prstGeom prst="rect">
            <a:avLst/>
          </a:prstGeom>
        </p:spPr>
      </p:pic>
    </p:spTree>
    <p:extLst>
      <p:ext uri="{BB962C8B-B14F-4D97-AF65-F5344CB8AC3E}">
        <p14:creationId xmlns:p14="http://schemas.microsoft.com/office/powerpoint/2010/main" val="611336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Farewell Address (SSUSH6a</a:t>
            </a:r>
            <a:r>
              <a:rPr lang="en-US" b="1" dirty="0" smtClean="0"/>
              <a:t>)</a:t>
            </a:r>
            <a:endParaRPr lang="en-US" dirty="0"/>
          </a:p>
        </p:txBody>
      </p:sp>
      <p:sp>
        <p:nvSpPr>
          <p:cNvPr id="3" name="Content Placeholder 2"/>
          <p:cNvSpPr>
            <a:spLocks noGrp="1"/>
          </p:cNvSpPr>
          <p:nvPr>
            <p:ph idx="1"/>
          </p:nvPr>
        </p:nvSpPr>
        <p:spPr/>
        <p:txBody>
          <a:bodyPr/>
          <a:lstStyle/>
          <a:p>
            <a:pPr lvl="0">
              <a:buFont typeface="Arial" panose="020B0604020202020204" pitchFamily="34" charset="0"/>
              <a:buChar char="•"/>
            </a:pPr>
            <a:r>
              <a:rPr lang="en-US" sz="2800" dirty="0"/>
              <a:t>Washington was the most influential and popular figure in the United States. </a:t>
            </a:r>
          </a:p>
          <a:p>
            <a:pPr lvl="0">
              <a:buFont typeface="Arial" panose="020B0604020202020204" pitchFamily="34" charset="0"/>
              <a:buChar char="•"/>
            </a:pPr>
            <a:r>
              <a:rPr lang="en-US" sz="2800" dirty="0"/>
              <a:t>During </a:t>
            </a:r>
            <a:r>
              <a:rPr lang="en-US" sz="2800" b="1" dirty="0"/>
              <a:t>Washington’s Farwell Address</a:t>
            </a:r>
            <a:r>
              <a:rPr lang="en-US" sz="2800" dirty="0"/>
              <a:t>, he warned citizens about two future political issues</a:t>
            </a:r>
          </a:p>
          <a:p>
            <a:pPr lvl="1"/>
            <a:r>
              <a:rPr lang="en-US" sz="2800" dirty="0"/>
              <a:t>He favored nonintervention (Isolationism or Neutrality) in European affairs. He avoided siding with France against Great Britain on political issues.</a:t>
            </a:r>
          </a:p>
          <a:p>
            <a:pPr lvl="1"/>
            <a:r>
              <a:rPr lang="en-US" sz="2800" dirty="0"/>
              <a:t>He warned about the dangers of political parties (</a:t>
            </a:r>
            <a:r>
              <a:rPr lang="en-US" sz="2800" b="1" dirty="0"/>
              <a:t>factions</a:t>
            </a:r>
            <a:r>
              <a:rPr lang="en-US" sz="2800" dirty="0"/>
              <a:t>). Example: Federalist vs. anti-Federalist.</a:t>
            </a:r>
          </a:p>
          <a:p>
            <a:endParaRPr lang="en-US" dirty="0"/>
          </a:p>
        </p:txBody>
      </p:sp>
    </p:spTree>
    <p:extLst>
      <p:ext uri="{BB962C8B-B14F-4D97-AF65-F5344CB8AC3E}">
        <p14:creationId xmlns:p14="http://schemas.microsoft.com/office/powerpoint/2010/main" val="1602121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John Adams"/>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 y="0"/>
            <a:ext cx="493460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4606" y="0"/>
            <a:ext cx="7257394" cy="6858000"/>
          </a:xfrm>
          <a:prstGeom prst="rect">
            <a:avLst/>
          </a:prstGeom>
        </p:spPr>
      </p:pic>
    </p:spTree>
    <p:extLst>
      <p:ext uri="{BB962C8B-B14F-4D97-AF65-F5344CB8AC3E}">
        <p14:creationId xmlns:p14="http://schemas.microsoft.com/office/powerpoint/2010/main" val="4292838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Sedition Act (SSUSH6b</a:t>
            </a:r>
            <a:r>
              <a:rPr lang="en-US" b="1" dirty="0" smtClean="0"/>
              <a:t>)</a:t>
            </a:r>
            <a:endParaRPr lang="en-US" dirty="0"/>
          </a:p>
        </p:txBody>
      </p:sp>
      <p:sp>
        <p:nvSpPr>
          <p:cNvPr id="3" name="Content Placeholder 2"/>
          <p:cNvSpPr>
            <a:spLocks noGrp="1"/>
          </p:cNvSpPr>
          <p:nvPr>
            <p:ph idx="1"/>
          </p:nvPr>
        </p:nvSpPr>
        <p:spPr>
          <a:xfrm>
            <a:off x="1097279" y="1845733"/>
            <a:ext cx="10837217" cy="4460473"/>
          </a:xfrm>
        </p:spPr>
        <p:txBody>
          <a:bodyPr>
            <a:normAutofit/>
          </a:bodyPr>
          <a:lstStyle/>
          <a:p>
            <a:pPr lvl="0">
              <a:buFont typeface="Arial" panose="020B0604020202020204" pitchFamily="34" charset="0"/>
              <a:buChar char="•"/>
            </a:pPr>
            <a:r>
              <a:rPr lang="en-US" sz="2800" dirty="0"/>
              <a:t>Like Washington, John Adams set examples that influenced future presidents as well as the course of American history and continued the disagreement between Federalist (Adams) and anti-Federalist (Jefferson)</a:t>
            </a:r>
          </a:p>
          <a:p>
            <a:pPr lvl="0">
              <a:buFont typeface="Arial" panose="020B0604020202020204" pitchFamily="34" charset="0"/>
              <a:buChar char="•"/>
            </a:pPr>
            <a:r>
              <a:rPr lang="en-US" sz="2800" dirty="0"/>
              <a:t>During Adams Presidency, Congress and Adams passed the </a:t>
            </a:r>
            <a:r>
              <a:rPr lang="en-US" sz="2800" b="1" dirty="0"/>
              <a:t>Alien and Sedition Acts</a:t>
            </a:r>
            <a:r>
              <a:rPr lang="en-US" sz="2800" dirty="0"/>
              <a:t>. </a:t>
            </a:r>
          </a:p>
          <a:p>
            <a:pPr lvl="1"/>
            <a:r>
              <a:rPr lang="en-US" sz="2800" b="1" dirty="0"/>
              <a:t>The Alien Act: </a:t>
            </a:r>
            <a:r>
              <a:rPr lang="en-US" sz="2800" dirty="0"/>
              <a:t>increased citizenship requirements so that Jefferson could not receive support from the immigrant community.</a:t>
            </a:r>
          </a:p>
          <a:p>
            <a:pPr lvl="1"/>
            <a:r>
              <a:rPr lang="en-US" sz="2800" b="1" dirty="0"/>
              <a:t>The Sedition Act:</a:t>
            </a:r>
            <a:r>
              <a:rPr lang="en-US" sz="2800" dirty="0"/>
              <a:t> tried to stop the anti-Federalist criticism with attempts to limit the speech and press rights of Jefferson’s followers.</a:t>
            </a:r>
          </a:p>
          <a:p>
            <a:endParaRPr lang="en-US" dirty="0"/>
          </a:p>
        </p:txBody>
      </p:sp>
    </p:spTree>
    <p:extLst>
      <p:ext uri="{BB962C8B-B14F-4D97-AF65-F5344CB8AC3E}">
        <p14:creationId xmlns:p14="http://schemas.microsoft.com/office/powerpoint/2010/main" val="26520466"/>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docProps/app.xml><?xml version="1.0" encoding="utf-8"?>
<Properties xmlns="http://schemas.openxmlformats.org/officeDocument/2006/extended-properties" xmlns:vt="http://schemas.openxmlformats.org/officeDocument/2006/docPropsVTypes">
  <Template>Retrospect</Template>
  <TotalTime>3144</TotalTime>
  <Words>2128</Words>
  <Application>Microsoft Office PowerPoint</Application>
  <PresentationFormat>Widescreen</PresentationFormat>
  <Paragraphs>182</Paragraphs>
  <Slides>58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58</vt:i4>
      </vt:variant>
    </vt:vector>
  </HeadingPairs>
  <TitlesOfParts>
    <vt:vector size="62" baseType="lpstr">
      <vt:lpstr>Arial</vt:lpstr>
      <vt:lpstr>Calibri</vt:lpstr>
      <vt:lpstr>Calibri Light</vt:lpstr>
      <vt:lpstr>Retrospect</vt:lpstr>
      <vt:lpstr>Creating A Nation</vt:lpstr>
      <vt:lpstr>Standards</vt:lpstr>
      <vt:lpstr>Key Concepts</vt:lpstr>
      <vt:lpstr>PowerPoint Presentation</vt:lpstr>
      <vt:lpstr>Primary Source Analysis</vt:lpstr>
      <vt:lpstr>Precedents (SSUSH6a)</vt:lpstr>
      <vt:lpstr>Farewell Address (SSUSH6a)</vt:lpstr>
      <vt:lpstr>PowerPoint Presentation</vt:lpstr>
      <vt:lpstr>Sedition Act (SSUSH6b)</vt:lpstr>
      <vt:lpstr>Sedition Act (SSUSH6b)</vt:lpstr>
      <vt:lpstr>PowerPoint Presentation</vt:lpstr>
      <vt:lpstr>Election of 1800 (SSUSH6b)</vt:lpstr>
      <vt:lpstr>Primary Source Analysis</vt:lpstr>
      <vt:lpstr>PowerPoint Presentation</vt:lpstr>
      <vt:lpstr>Louisiana Purchase (SSUSH6c)</vt:lpstr>
      <vt:lpstr>Louisiana Purchase (SSUSH6c)</vt:lpstr>
      <vt:lpstr>Review Questions</vt:lpstr>
      <vt:lpstr>PowerPoint Presentation</vt:lpstr>
      <vt:lpstr>PowerPoint Presentation</vt:lpstr>
      <vt:lpstr>PowerPoint Presentation</vt:lpstr>
      <vt:lpstr>War of 1812 (SSUSH6d)</vt:lpstr>
      <vt:lpstr>National Identity (SSUSH6d)</vt:lpstr>
      <vt:lpstr>PowerPoint Presentation</vt:lpstr>
      <vt:lpstr>Monroe Doctrine (SSUSH6e)</vt:lpstr>
      <vt:lpstr>Review Questions</vt:lpstr>
      <vt:lpstr>PowerPoint Presentation</vt:lpstr>
      <vt:lpstr>Jacksonian Democracy (SSUSH7a)</vt:lpstr>
      <vt:lpstr>Why did Voter Turnout increase during Andrew Jacksons Presidency (Jacksonian Democracy)?</vt:lpstr>
      <vt:lpstr>PowerPoint Presentation</vt:lpstr>
      <vt:lpstr>PowerPoint Presentation</vt:lpstr>
      <vt:lpstr>PowerPoint Presentation</vt:lpstr>
      <vt:lpstr>Jacksonian Democracy (SSUSH7a)</vt:lpstr>
      <vt:lpstr>Primary Source Analysis</vt:lpstr>
      <vt:lpstr>PowerPoint Presentation</vt:lpstr>
      <vt:lpstr>PowerPoint Presentation</vt:lpstr>
      <vt:lpstr>The Nullification Crisis (SSUSH7a)</vt:lpstr>
      <vt:lpstr>PowerPoint Presentation</vt:lpstr>
      <vt:lpstr>The Nullification Crisis (SSUSH7a)</vt:lpstr>
      <vt:lpstr>Review Questions</vt:lpstr>
      <vt:lpstr>How are these two politicians similar?</vt:lpstr>
      <vt:lpstr>How can you make America Great Again?</vt:lpstr>
      <vt:lpstr>PowerPoint Presentation</vt:lpstr>
      <vt:lpstr>How can you make America Great Again?</vt:lpstr>
      <vt:lpstr>Henry Clay and the American System (SSUSH7b)</vt:lpstr>
      <vt:lpstr>Henry Clay and the American System (SSUSH7b)</vt:lpstr>
      <vt:lpstr>Henry Clay and the American System (SSUSH7b)</vt:lpstr>
      <vt:lpstr>PowerPoint Presentation</vt:lpstr>
      <vt:lpstr>Influences of the Second Great Awakening (SSUSH7c)</vt:lpstr>
      <vt:lpstr>What is the Artist trying to summarize in this image?</vt:lpstr>
      <vt:lpstr>Influences of the Second Great Awakening</vt:lpstr>
      <vt:lpstr>Influences of the Second Great Awakening (SSUSH7c)</vt:lpstr>
      <vt:lpstr>What is the Artist trying to summarize with this Picture?</vt:lpstr>
      <vt:lpstr>Influences of the Second Great Awakening (SSUSH7c)</vt:lpstr>
      <vt:lpstr>What is the artist trying to summarize with the following image?</vt:lpstr>
      <vt:lpstr>Nat Turner’s Rebellions (SSUSH7c)</vt:lpstr>
      <vt:lpstr>Which of the following would you listen to, about the issue of slavery?</vt:lpstr>
      <vt:lpstr>Rise of the Abolitionist Movement (SSUSH7c)</vt:lpstr>
      <vt:lpstr>Review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Nation</dc:title>
  <dc:creator>Brock</dc:creator>
  <cp:lastModifiedBy>Benjamin Willis</cp:lastModifiedBy>
  <cp:revision>20</cp:revision>
  <dcterms:created xsi:type="dcterms:W3CDTF">2017-07-21T14:09:17Z</dcterms:created>
  <dcterms:modified xsi:type="dcterms:W3CDTF">2018-04-27T13:32:29Z</dcterms:modified>
</cp:coreProperties>
</file>