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0" r:id="rId7"/>
    <p:sldId id="261" r:id="rId8"/>
    <p:sldId id="262" r:id="rId9"/>
    <p:sldId id="279" r:id="rId10"/>
    <p:sldId id="290" r:id="rId11"/>
    <p:sldId id="280" r:id="rId12"/>
    <p:sldId id="281" r:id="rId13"/>
    <p:sldId id="282" r:id="rId14"/>
    <p:sldId id="283" r:id="rId15"/>
    <p:sldId id="284" r:id="rId16"/>
    <p:sldId id="289" r:id="rId17"/>
    <p:sldId id="285" r:id="rId18"/>
    <p:sldId id="286" r:id="rId19"/>
    <p:sldId id="287" r:id="rId20"/>
    <p:sldId id="28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3" d="100"/>
          <a:sy n="63" d="100"/>
        </p:scale>
        <p:origin x="84" y="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672A-4AAC-4B3E-9151-413AD9827D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81F848-2918-4019-A5EB-3E5EF22690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706716-12A1-41D0-ACB3-C9271EB1BBB3}"/>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5" name="Footer Placeholder 4">
            <a:extLst>
              <a:ext uri="{FF2B5EF4-FFF2-40B4-BE49-F238E27FC236}">
                <a16:creationId xmlns:a16="http://schemas.microsoft.com/office/drawing/2014/main" id="{254E0D44-AACC-4743-91A0-7F5D44217E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38988-E83C-4BE5-9C9D-F40E51CA8E5D}"/>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165561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EDA4-D4E6-46C5-AFA1-7C9F6EE6EE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C2512C-8756-48A4-8490-3F12642829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A3096-27A5-4F8C-8F97-1F3CAE44E27A}"/>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5" name="Footer Placeholder 4">
            <a:extLst>
              <a:ext uri="{FF2B5EF4-FFF2-40B4-BE49-F238E27FC236}">
                <a16:creationId xmlns:a16="http://schemas.microsoft.com/office/drawing/2014/main" id="{5A3D2C55-06D0-49A4-BD45-85AB71DE3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D2842-CE89-4E0B-8597-ADB75E2990E1}"/>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234013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5A5354-927F-4DFD-9484-C9699FD929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569388-C401-4B87-A00B-88C0B995AB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FB0A3-D7C0-4F02-B80E-CE9721729ABA}"/>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5" name="Footer Placeholder 4">
            <a:extLst>
              <a:ext uri="{FF2B5EF4-FFF2-40B4-BE49-F238E27FC236}">
                <a16:creationId xmlns:a16="http://schemas.microsoft.com/office/drawing/2014/main" id="{34ED1119-69AC-4D63-9ABD-146A074CE5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05AC90-A65C-4B9E-B54E-503B6D80F10B}"/>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575415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A0B0E-B035-413F-A909-89861EB067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24312C-373D-49A8-BA2E-CB85DC09EA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50C92B-2824-4C0F-8902-47BC6E035A4B}"/>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5" name="Footer Placeholder 4">
            <a:extLst>
              <a:ext uri="{FF2B5EF4-FFF2-40B4-BE49-F238E27FC236}">
                <a16:creationId xmlns:a16="http://schemas.microsoft.com/office/drawing/2014/main" id="{7141A54F-B452-4D21-833F-1FFEEC18E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80FAF-AD43-4088-990B-31F605C80AFF}"/>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334770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7C7B-C26E-4EBD-BC8E-AE3DCA0C59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08B9DF-85DC-4DAC-8DA9-06750CC4CC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146850-D4C9-4CC8-88CC-4F67E41BD397}"/>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5" name="Footer Placeholder 4">
            <a:extLst>
              <a:ext uri="{FF2B5EF4-FFF2-40B4-BE49-F238E27FC236}">
                <a16:creationId xmlns:a16="http://schemas.microsoft.com/office/drawing/2014/main" id="{173525A3-E9F3-4B68-87EE-01595275C0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3655F-7020-4DFA-A658-C4B93E1A2C69}"/>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418770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7A39E-F5FA-4F68-9013-6C7403BE53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51044A-BB1F-40B3-9DA9-5F9C43F7C4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3D252A-1415-4720-9406-799C913E65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DA86F1-C433-4A91-9BC6-71C140213A0E}"/>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6" name="Footer Placeholder 5">
            <a:extLst>
              <a:ext uri="{FF2B5EF4-FFF2-40B4-BE49-F238E27FC236}">
                <a16:creationId xmlns:a16="http://schemas.microsoft.com/office/drawing/2014/main" id="{36D36455-AA5F-42AC-BE4C-879501AE66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1A9172-12F5-418D-9153-7C1ED3528E6C}"/>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412054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1A345-4BCA-4A49-93D0-F7815DD99B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950A98-D44A-4BF1-8D45-EA1CF95787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DBA88E-CB20-4A32-A16B-E0434D30A2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8B6912-9FC8-4F90-B73B-19DF801363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829D66-EE58-4429-AD89-B4A2DC6273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8068E0-3FC9-4540-8970-D3B635BB1A26}"/>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8" name="Footer Placeholder 7">
            <a:extLst>
              <a:ext uri="{FF2B5EF4-FFF2-40B4-BE49-F238E27FC236}">
                <a16:creationId xmlns:a16="http://schemas.microsoft.com/office/drawing/2014/main" id="{CE09DE00-CC34-4AFB-8CA1-0D78FAD307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CBE58B-4734-4EFA-AAC7-BFFFBD9C6343}"/>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193341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F28A5-FDE4-40B4-A518-B2EAB5AB67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88DD73-56CE-4A92-B543-7DA7D92C0253}"/>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4" name="Footer Placeholder 3">
            <a:extLst>
              <a:ext uri="{FF2B5EF4-FFF2-40B4-BE49-F238E27FC236}">
                <a16:creationId xmlns:a16="http://schemas.microsoft.com/office/drawing/2014/main" id="{37A69FD7-8744-4D89-BD6E-B7EF187339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6531F-514D-466C-A805-9EDBDBEBD9FA}"/>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291417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6AA7F-912E-409B-99A1-09DF60F074A8}"/>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3" name="Footer Placeholder 2">
            <a:extLst>
              <a:ext uri="{FF2B5EF4-FFF2-40B4-BE49-F238E27FC236}">
                <a16:creationId xmlns:a16="http://schemas.microsoft.com/office/drawing/2014/main" id="{11929F71-C13E-45E3-BAC1-AA7E56AC5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AF5C4B-686F-48A2-AAFF-71D6B1B13E19}"/>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83792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7C51-52C6-4010-A7B0-A023D9C3B0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69A826-89CF-475C-852A-3DC05001E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80B922-419E-4A33-8E7A-1D92432D9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36FD73-0587-4C54-94C1-F0F5CAE52654}"/>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6" name="Footer Placeholder 5">
            <a:extLst>
              <a:ext uri="{FF2B5EF4-FFF2-40B4-BE49-F238E27FC236}">
                <a16:creationId xmlns:a16="http://schemas.microsoft.com/office/drawing/2014/main" id="{F165B98B-5C08-4E89-B453-C50EB32007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8D52AF-D6BB-4E2B-BE9A-AEFDECB3E2B1}"/>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268916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1530-81AF-4B0D-B127-D183948F47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9AC01D-5F28-468C-AB5E-9D26B4352F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D216F3-F320-4BE6-A955-D695901FC9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73F9A5-CC90-4336-90CB-1AE072D5C05A}"/>
              </a:ext>
            </a:extLst>
          </p:cNvPr>
          <p:cNvSpPr>
            <a:spLocks noGrp="1"/>
          </p:cNvSpPr>
          <p:nvPr>
            <p:ph type="dt" sz="half" idx="10"/>
          </p:nvPr>
        </p:nvSpPr>
        <p:spPr/>
        <p:txBody>
          <a:bodyPr/>
          <a:lstStyle/>
          <a:p>
            <a:fld id="{08F4AC4D-576E-4935-8F34-C25FAE5FF480}" type="datetimeFigureOut">
              <a:rPr lang="en-US" smtClean="0"/>
              <a:t>11/19/2020</a:t>
            </a:fld>
            <a:endParaRPr lang="en-US"/>
          </a:p>
        </p:txBody>
      </p:sp>
      <p:sp>
        <p:nvSpPr>
          <p:cNvPr id="6" name="Footer Placeholder 5">
            <a:extLst>
              <a:ext uri="{FF2B5EF4-FFF2-40B4-BE49-F238E27FC236}">
                <a16:creationId xmlns:a16="http://schemas.microsoft.com/office/drawing/2014/main" id="{5D4C3AED-8FE6-4784-A0EC-5DB47AA757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E7245-89AF-4FD4-99A4-0972676427A6}"/>
              </a:ext>
            </a:extLst>
          </p:cNvPr>
          <p:cNvSpPr>
            <a:spLocks noGrp="1"/>
          </p:cNvSpPr>
          <p:nvPr>
            <p:ph type="sldNum" sz="quarter" idx="12"/>
          </p:nvPr>
        </p:nvSpPr>
        <p:spPr/>
        <p:txBody>
          <a:bodyPr/>
          <a:lstStyle/>
          <a:p>
            <a:fld id="{CE151DB8-72C4-475D-906F-6EBD24403972}" type="slidenum">
              <a:rPr lang="en-US" smtClean="0"/>
              <a:t>‹#›</a:t>
            </a:fld>
            <a:endParaRPr lang="en-US"/>
          </a:p>
        </p:txBody>
      </p:sp>
    </p:spTree>
    <p:extLst>
      <p:ext uri="{BB962C8B-B14F-4D97-AF65-F5344CB8AC3E}">
        <p14:creationId xmlns:p14="http://schemas.microsoft.com/office/powerpoint/2010/main" val="294165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FDA43A-C03A-43DD-B61C-DE51A53682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F0E6D5-7767-45B9-842E-E02F1D0588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6982B-587C-4C7B-A9B9-E177A99AF1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4AC4D-576E-4935-8F34-C25FAE5FF480}" type="datetimeFigureOut">
              <a:rPr lang="en-US" smtClean="0"/>
              <a:t>11/19/2020</a:t>
            </a:fld>
            <a:endParaRPr lang="en-US"/>
          </a:p>
        </p:txBody>
      </p:sp>
      <p:sp>
        <p:nvSpPr>
          <p:cNvPr id="5" name="Footer Placeholder 4">
            <a:extLst>
              <a:ext uri="{FF2B5EF4-FFF2-40B4-BE49-F238E27FC236}">
                <a16:creationId xmlns:a16="http://schemas.microsoft.com/office/drawing/2014/main" id="{00669B67-EF85-43DB-8849-D82776F88C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79461D-C1EC-49BF-A2B2-1637C9C1CB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51DB8-72C4-475D-906F-6EBD24403972}" type="slidenum">
              <a:rPr lang="en-US" smtClean="0"/>
              <a:t>‹#›</a:t>
            </a:fld>
            <a:endParaRPr lang="en-US"/>
          </a:p>
        </p:txBody>
      </p:sp>
    </p:spTree>
    <p:extLst>
      <p:ext uri="{BB962C8B-B14F-4D97-AF65-F5344CB8AC3E}">
        <p14:creationId xmlns:p14="http://schemas.microsoft.com/office/powerpoint/2010/main" val="3775927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52D73-5B53-4F0F-9044-89CCF789EEAA}"/>
              </a:ext>
            </a:extLst>
          </p:cNvPr>
          <p:cNvSpPr>
            <a:spLocks noGrp="1"/>
          </p:cNvSpPr>
          <p:nvPr>
            <p:ph type="ctrTitle"/>
          </p:nvPr>
        </p:nvSpPr>
        <p:spPr/>
        <p:txBody>
          <a:bodyPr/>
          <a:lstStyle/>
          <a:p>
            <a:r>
              <a:rPr lang="en-US" dirty="0"/>
              <a:t>DBQ Workshop #2</a:t>
            </a:r>
          </a:p>
        </p:txBody>
      </p:sp>
      <p:sp>
        <p:nvSpPr>
          <p:cNvPr id="3" name="Subtitle 2">
            <a:extLst>
              <a:ext uri="{FF2B5EF4-FFF2-40B4-BE49-F238E27FC236}">
                <a16:creationId xmlns:a16="http://schemas.microsoft.com/office/drawing/2014/main" id="{501D23C5-4470-4BFB-AC2D-3BD295F3D36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05447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24E6BA2-8F42-4EDE-ADB4-67E2A2CDDCB7}"/>
              </a:ext>
            </a:extLst>
          </p:cNvPr>
          <p:cNvPicPr>
            <a:picLocks noChangeAspect="1"/>
          </p:cNvPicPr>
          <p:nvPr/>
        </p:nvPicPr>
        <p:blipFill>
          <a:blip r:embed="rId2"/>
          <a:stretch>
            <a:fillRect/>
          </a:stretch>
        </p:blipFill>
        <p:spPr>
          <a:xfrm>
            <a:off x="182879" y="2293943"/>
            <a:ext cx="11826241" cy="1135057"/>
          </a:xfrm>
          <a:prstGeom prst="rect">
            <a:avLst/>
          </a:prstGeom>
        </p:spPr>
      </p:pic>
    </p:spTree>
    <p:extLst>
      <p:ext uri="{BB962C8B-B14F-4D97-AF65-F5344CB8AC3E}">
        <p14:creationId xmlns:p14="http://schemas.microsoft.com/office/powerpoint/2010/main" val="1991880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54F60E8-503E-4734-98E4-7329CD32B371}"/>
              </a:ext>
            </a:extLst>
          </p:cNvPr>
          <p:cNvPicPr>
            <a:picLocks noChangeAspect="1"/>
          </p:cNvPicPr>
          <p:nvPr/>
        </p:nvPicPr>
        <p:blipFill>
          <a:blip r:embed="rId2"/>
          <a:stretch>
            <a:fillRect/>
          </a:stretch>
        </p:blipFill>
        <p:spPr>
          <a:xfrm>
            <a:off x="701040" y="7683"/>
            <a:ext cx="10769600" cy="6829745"/>
          </a:xfrm>
          <a:prstGeom prst="rect">
            <a:avLst/>
          </a:prstGeom>
        </p:spPr>
      </p:pic>
    </p:spTree>
    <p:extLst>
      <p:ext uri="{BB962C8B-B14F-4D97-AF65-F5344CB8AC3E}">
        <p14:creationId xmlns:p14="http://schemas.microsoft.com/office/powerpoint/2010/main" val="3209547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91EDD6-DCD7-4861-9604-A4381B52EA4C}"/>
              </a:ext>
            </a:extLst>
          </p:cNvPr>
          <p:cNvPicPr>
            <a:picLocks noChangeAspect="1"/>
          </p:cNvPicPr>
          <p:nvPr/>
        </p:nvPicPr>
        <p:blipFill>
          <a:blip r:embed="rId2"/>
          <a:stretch>
            <a:fillRect/>
          </a:stretch>
        </p:blipFill>
        <p:spPr>
          <a:xfrm>
            <a:off x="75430" y="2123440"/>
            <a:ext cx="12087993" cy="2621279"/>
          </a:xfrm>
          <a:prstGeom prst="rect">
            <a:avLst/>
          </a:prstGeom>
        </p:spPr>
      </p:pic>
    </p:spTree>
    <p:extLst>
      <p:ext uri="{BB962C8B-B14F-4D97-AF65-F5344CB8AC3E}">
        <p14:creationId xmlns:p14="http://schemas.microsoft.com/office/powerpoint/2010/main" val="2114630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8429806-29BE-4B88-8373-6D9549864397}"/>
              </a:ext>
            </a:extLst>
          </p:cNvPr>
          <p:cNvPicPr>
            <a:picLocks noChangeAspect="1"/>
          </p:cNvPicPr>
          <p:nvPr/>
        </p:nvPicPr>
        <p:blipFill>
          <a:blip r:embed="rId2"/>
          <a:stretch>
            <a:fillRect/>
          </a:stretch>
        </p:blipFill>
        <p:spPr>
          <a:xfrm>
            <a:off x="54261" y="2255520"/>
            <a:ext cx="12083478" cy="2346960"/>
          </a:xfrm>
          <a:prstGeom prst="rect">
            <a:avLst/>
          </a:prstGeom>
        </p:spPr>
      </p:pic>
    </p:spTree>
    <p:extLst>
      <p:ext uri="{BB962C8B-B14F-4D97-AF65-F5344CB8AC3E}">
        <p14:creationId xmlns:p14="http://schemas.microsoft.com/office/powerpoint/2010/main" val="14543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2E22609-EF9A-4F5E-9079-B39753308FEB}"/>
              </a:ext>
            </a:extLst>
          </p:cNvPr>
          <p:cNvPicPr>
            <a:picLocks noChangeAspect="1"/>
          </p:cNvPicPr>
          <p:nvPr/>
        </p:nvPicPr>
        <p:blipFill>
          <a:blip r:embed="rId2"/>
          <a:stretch>
            <a:fillRect/>
          </a:stretch>
        </p:blipFill>
        <p:spPr>
          <a:xfrm>
            <a:off x="-23802" y="2092960"/>
            <a:ext cx="12193065" cy="2661920"/>
          </a:xfrm>
          <a:prstGeom prst="rect">
            <a:avLst/>
          </a:prstGeom>
        </p:spPr>
      </p:pic>
    </p:spTree>
    <p:extLst>
      <p:ext uri="{BB962C8B-B14F-4D97-AF65-F5344CB8AC3E}">
        <p14:creationId xmlns:p14="http://schemas.microsoft.com/office/powerpoint/2010/main" val="2963747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4AC42F-996B-42D4-8B25-B507B3320750}"/>
              </a:ext>
            </a:extLst>
          </p:cNvPr>
          <p:cNvPicPr>
            <a:picLocks noChangeAspect="1"/>
          </p:cNvPicPr>
          <p:nvPr/>
        </p:nvPicPr>
        <p:blipFill>
          <a:blip r:embed="rId2"/>
          <a:stretch>
            <a:fillRect/>
          </a:stretch>
        </p:blipFill>
        <p:spPr>
          <a:xfrm>
            <a:off x="0" y="1973941"/>
            <a:ext cx="12204152" cy="2913019"/>
          </a:xfrm>
          <a:prstGeom prst="rect">
            <a:avLst/>
          </a:prstGeom>
        </p:spPr>
      </p:pic>
    </p:spTree>
    <p:extLst>
      <p:ext uri="{BB962C8B-B14F-4D97-AF65-F5344CB8AC3E}">
        <p14:creationId xmlns:p14="http://schemas.microsoft.com/office/powerpoint/2010/main" val="3329547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AEEC58F-C083-4F64-85DA-8DBD5AEB8991}"/>
              </a:ext>
            </a:extLst>
          </p:cNvPr>
          <p:cNvPicPr>
            <a:picLocks noChangeAspect="1"/>
          </p:cNvPicPr>
          <p:nvPr/>
        </p:nvPicPr>
        <p:blipFill>
          <a:blip r:embed="rId2"/>
          <a:stretch>
            <a:fillRect/>
          </a:stretch>
        </p:blipFill>
        <p:spPr>
          <a:xfrm>
            <a:off x="1" y="1932083"/>
            <a:ext cx="12198854" cy="2995517"/>
          </a:xfrm>
          <a:prstGeom prst="rect">
            <a:avLst/>
          </a:prstGeom>
        </p:spPr>
      </p:pic>
    </p:spTree>
    <p:extLst>
      <p:ext uri="{BB962C8B-B14F-4D97-AF65-F5344CB8AC3E}">
        <p14:creationId xmlns:p14="http://schemas.microsoft.com/office/powerpoint/2010/main" val="1221459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A295803-3774-4E8D-A45D-589809119D1A}"/>
              </a:ext>
            </a:extLst>
          </p:cNvPr>
          <p:cNvPicPr>
            <a:picLocks noChangeAspect="1"/>
          </p:cNvPicPr>
          <p:nvPr/>
        </p:nvPicPr>
        <p:blipFill>
          <a:blip r:embed="rId2"/>
          <a:stretch>
            <a:fillRect/>
          </a:stretch>
        </p:blipFill>
        <p:spPr>
          <a:xfrm>
            <a:off x="0" y="498763"/>
            <a:ext cx="12182781" cy="4114800"/>
          </a:xfrm>
          <a:prstGeom prst="rect">
            <a:avLst/>
          </a:prstGeom>
        </p:spPr>
      </p:pic>
      <p:sp>
        <p:nvSpPr>
          <p:cNvPr id="3" name="TextBox 2">
            <a:extLst>
              <a:ext uri="{FF2B5EF4-FFF2-40B4-BE49-F238E27FC236}">
                <a16:creationId xmlns:a16="http://schemas.microsoft.com/office/drawing/2014/main" id="{2795A7AB-6755-48C8-8268-328A57F43815}"/>
              </a:ext>
            </a:extLst>
          </p:cNvPr>
          <p:cNvSpPr txBox="1"/>
          <p:nvPr/>
        </p:nvSpPr>
        <p:spPr>
          <a:xfrm>
            <a:off x="0" y="4932218"/>
            <a:ext cx="12192000" cy="1200329"/>
          </a:xfrm>
          <a:prstGeom prst="rect">
            <a:avLst/>
          </a:prstGeom>
          <a:noFill/>
        </p:spPr>
        <p:txBody>
          <a:bodyPr wrap="square" rtlCol="0">
            <a:spAutoFit/>
          </a:bodyPr>
          <a:lstStyle/>
          <a:p>
            <a:r>
              <a:rPr lang="en-US" sz="2400" b="1" dirty="0"/>
              <a:t>The “act” referenced in this court case is the Child Labor Act of 1916.  This federal law prohibited the sale of goods created by child labor in interstate commerce.  In the case of </a:t>
            </a:r>
            <a:r>
              <a:rPr lang="en-US" sz="2400" b="1" i="1" dirty="0"/>
              <a:t>Hammer v. Dagenhart</a:t>
            </a:r>
            <a:r>
              <a:rPr lang="en-US" sz="2400" b="1" dirty="0"/>
              <a:t>, the Child Labor Act was overturned. </a:t>
            </a:r>
            <a:endParaRPr lang="en-US" sz="2400" b="1" i="1" dirty="0"/>
          </a:p>
        </p:txBody>
      </p:sp>
    </p:spTree>
    <p:extLst>
      <p:ext uri="{BB962C8B-B14F-4D97-AF65-F5344CB8AC3E}">
        <p14:creationId xmlns:p14="http://schemas.microsoft.com/office/powerpoint/2010/main" val="2205443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015AD88-88D8-47AB-9215-2FD9E7F68555}"/>
              </a:ext>
            </a:extLst>
          </p:cNvPr>
          <p:cNvPicPr>
            <a:picLocks noChangeAspect="1"/>
          </p:cNvPicPr>
          <p:nvPr/>
        </p:nvPicPr>
        <p:blipFill>
          <a:blip r:embed="rId2"/>
          <a:stretch>
            <a:fillRect/>
          </a:stretch>
        </p:blipFill>
        <p:spPr>
          <a:xfrm>
            <a:off x="2661920" y="-1323"/>
            <a:ext cx="6878319" cy="6870793"/>
          </a:xfrm>
          <a:prstGeom prst="rect">
            <a:avLst/>
          </a:prstGeom>
        </p:spPr>
      </p:pic>
    </p:spTree>
    <p:extLst>
      <p:ext uri="{BB962C8B-B14F-4D97-AF65-F5344CB8AC3E}">
        <p14:creationId xmlns:p14="http://schemas.microsoft.com/office/powerpoint/2010/main" val="1124697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6E4896D-2408-47BA-BB0E-1ED6CD840276}"/>
              </a:ext>
            </a:extLst>
          </p:cNvPr>
          <p:cNvPicPr>
            <a:picLocks noChangeAspect="1"/>
          </p:cNvPicPr>
          <p:nvPr/>
        </p:nvPicPr>
        <p:blipFill>
          <a:blip r:embed="rId2"/>
          <a:stretch>
            <a:fillRect/>
          </a:stretch>
        </p:blipFill>
        <p:spPr>
          <a:xfrm>
            <a:off x="-18707" y="1981200"/>
            <a:ext cx="12186504" cy="2885440"/>
          </a:xfrm>
          <a:prstGeom prst="rect">
            <a:avLst/>
          </a:prstGeom>
        </p:spPr>
      </p:pic>
    </p:spTree>
    <p:extLst>
      <p:ext uri="{BB962C8B-B14F-4D97-AF65-F5344CB8AC3E}">
        <p14:creationId xmlns:p14="http://schemas.microsoft.com/office/powerpoint/2010/main" val="2067414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4EFF8-142D-4EE5-AD75-90C12221AB2B}"/>
              </a:ext>
            </a:extLst>
          </p:cNvPr>
          <p:cNvSpPr>
            <a:spLocks noGrp="1"/>
          </p:cNvSpPr>
          <p:nvPr>
            <p:ph type="title"/>
          </p:nvPr>
        </p:nvSpPr>
        <p:spPr/>
        <p:txBody>
          <a:bodyPr/>
          <a:lstStyle/>
          <a:p>
            <a:r>
              <a:rPr lang="en-US" dirty="0"/>
              <a:t>Contextualization (1 point) </a:t>
            </a:r>
          </a:p>
        </p:txBody>
      </p:sp>
      <p:pic>
        <p:nvPicPr>
          <p:cNvPr id="4" name="Content Placeholder 3">
            <a:extLst>
              <a:ext uri="{FF2B5EF4-FFF2-40B4-BE49-F238E27FC236}">
                <a16:creationId xmlns:a16="http://schemas.microsoft.com/office/drawing/2014/main" id="{62AE6D76-F4B2-4E9A-BE97-A91E35E1894E}"/>
              </a:ext>
            </a:extLst>
          </p:cNvPr>
          <p:cNvPicPr>
            <a:picLocks noGrp="1" noChangeAspect="1"/>
          </p:cNvPicPr>
          <p:nvPr>
            <p:ph idx="1"/>
          </p:nvPr>
        </p:nvPicPr>
        <p:blipFill>
          <a:blip r:embed="rId2"/>
          <a:stretch>
            <a:fillRect/>
          </a:stretch>
        </p:blipFill>
        <p:spPr>
          <a:xfrm>
            <a:off x="49916" y="1850993"/>
            <a:ext cx="12092168" cy="1578007"/>
          </a:xfrm>
          <a:prstGeom prst="rect">
            <a:avLst/>
          </a:prstGeom>
        </p:spPr>
      </p:pic>
      <p:sp>
        <p:nvSpPr>
          <p:cNvPr id="5" name="TextBox 4">
            <a:extLst>
              <a:ext uri="{FF2B5EF4-FFF2-40B4-BE49-F238E27FC236}">
                <a16:creationId xmlns:a16="http://schemas.microsoft.com/office/drawing/2014/main" id="{97FB2FD0-4EB2-4181-B5E4-7291C09933DF}"/>
              </a:ext>
            </a:extLst>
          </p:cNvPr>
          <p:cNvSpPr txBox="1"/>
          <p:nvPr/>
        </p:nvSpPr>
        <p:spPr>
          <a:xfrm>
            <a:off x="49916" y="3638550"/>
            <a:ext cx="12092168"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Contextualization provides the reader with useful background information that will not be found in the body of the paper </a:t>
            </a:r>
          </a:p>
          <a:p>
            <a:pPr marL="285750" indent="-285750">
              <a:buFont typeface="Arial" panose="020B0604020202020204" pitchFamily="34" charset="0"/>
              <a:buChar char="•"/>
            </a:pPr>
            <a:r>
              <a:rPr lang="en-US" sz="2800" dirty="0"/>
              <a:t>Don’t jump straight into your thesis!  You need to begin your essay by providing some historical background/context to help the reader understand the topic of the paper</a:t>
            </a:r>
          </a:p>
          <a:p>
            <a:pPr marL="285750" indent="-285750">
              <a:buFont typeface="Arial" panose="020B0604020202020204" pitchFamily="34" charset="0"/>
              <a:buChar char="•"/>
            </a:pPr>
            <a:r>
              <a:rPr lang="en-US" sz="2800" dirty="0"/>
              <a:t>The bulk of your introduction paragraph will be contextualization</a:t>
            </a:r>
          </a:p>
          <a:p>
            <a:pPr marL="285750" indent="-285750">
              <a:buFont typeface="Arial" panose="020B0604020202020204" pitchFamily="34" charset="0"/>
              <a:buChar char="•"/>
            </a:pPr>
            <a:r>
              <a:rPr lang="en-US" sz="2800" dirty="0"/>
              <a:t>The conclusion of your introduction will be your thesis </a:t>
            </a:r>
          </a:p>
        </p:txBody>
      </p:sp>
    </p:spTree>
    <p:extLst>
      <p:ext uri="{BB962C8B-B14F-4D97-AF65-F5344CB8AC3E}">
        <p14:creationId xmlns:p14="http://schemas.microsoft.com/office/powerpoint/2010/main" val="4042261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0589A2F-9FC8-47AA-9939-0F96A3186086}"/>
              </a:ext>
            </a:extLst>
          </p:cNvPr>
          <p:cNvPicPr>
            <a:picLocks noChangeAspect="1"/>
          </p:cNvPicPr>
          <p:nvPr/>
        </p:nvPicPr>
        <p:blipFill>
          <a:blip r:embed="rId2"/>
          <a:stretch>
            <a:fillRect/>
          </a:stretch>
        </p:blipFill>
        <p:spPr>
          <a:xfrm>
            <a:off x="0" y="1133728"/>
            <a:ext cx="12207849" cy="4596512"/>
          </a:xfrm>
          <a:prstGeom prst="rect">
            <a:avLst/>
          </a:prstGeom>
        </p:spPr>
      </p:pic>
    </p:spTree>
    <p:extLst>
      <p:ext uri="{BB962C8B-B14F-4D97-AF65-F5344CB8AC3E}">
        <p14:creationId xmlns:p14="http://schemas.microsoft.com/office/powerpoint/2010/main" val="216891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C7550-578D-434A-AE39-8A91DF6E1503}"/>
              </a:ext>
            </a:extLst>
          </p:cNvPr>
          <p:cNvSpPr>
            <a:spLocks noGrp="1"/>
          </p:cNvSpPr>
          <p:nvPr>
            <p:ph type="title"/>
          </p:nvPr>
        </p:nvSpPr>
        <p:spPr/>
        <p:txBody>
          <a:bodyPr/>
          <a:lstStyle/>
          <a:p>
            <a:r>
              <a:rPr lang="en-US" dirty="0"/>
              <a:t>Thesis (1 point)</a:t>
            </a:r>
          </a:p>
        </p:txBody>
      </p:sp>
      <p:pic>
        <p:nvPicPr>
          <p:cNvPr id="4" name="Content Placeholder 3">
            <a:extLst>
              <a:ext uri="{FF2B5EF4-FFF2-40B4-BE49-F238E27FC236}">
                <a16:creationId xmlns:a16="http://schemas.microsoft.com/office/drawing/2014/main" id="{828E5939-CF28-4543-8ED4-E3E5E352A032}"/>
              </a:ext>
            </a:extLst>
          </p:cNvPr>
          <p:cNvPicPr>
            <a:picLocks noGrp="1" noChangeAspect="1"/>
          </p:cNvPicPr>
          <p:nvPr>
            <p:ph idx="1"/>
          </p:nvPr>
        </p:nvPicPr>
        <p:blipFill>
          <a:blip r:embed="rId2"/>
          <a:stretch>
            <a:fillRect/>
          </a:stretch>
        </p:blipFill>
        <p:spPr>
          <a:xfrm>
            <a:off x="221368" y="1454785"/>
            <a:ext cx="11970632" cy="1502631"/>
          </a:xfrm>
          <a:prstGeom prst="rect">
            <a:avLst/>
          </a:prstGeom>
        </p:spPr>
      </p:pic>
      <p:sp>
        <p:nvSpPr>
          <p:cNvPr id="6" name="TextBox 5">
            <a:extLst>
              <a:ext uri="{FF2B5EF4-FFF2-40B4-BE49-F238E27FC236}">
                <a16:creationId xmlns:a16="http://schemas.microsoft.com/office/drawing/2014/main" id="{540EB476-B914-46D1-B163-8EA88B3DFB58}"/>
              </a:ext>
            </a:extLst>
          </p:cNvPr>
          <p:cNvSpPr txBox="1"/>
          <p:nvPr/>
        </p:nvSpPr>
        <p:spPr>
          <a:xfrm>
            <a:off x="110684" y="3033810"/>
            <a:ext cx="11970631" cy="3970318"/>
          </a:xfrm>
          <a:prstGeom prst="rect">
            <a:avLst/>
          </a:prstGeom>
          <a:noFill/>
        </p:spPr>
        <p:txBody>
          <a:bodyPr wrap="square" rtlCol="0">
            <a:spAutoFit/>
          </a:bodyPr>
          <a:lstStyle/>
          <a:p>
            <a:pPr marL="285750" indent="-285750">
              <a:buFont typeface="Arial" panose="020B0604020202020204" pitchFamily="34" charset="0"/>
              <a:buChar char="•"/>
            </a:pPr>
            <a:r>
              <a:rPr lang="en-US" dirty="0"/>
              <a:t>Your thesis is your answer to the essay prompt (i.e. your argument)</a:t>
            </a:r>
          </a:p>
          <a:p>
            <a:pPr marL="285750" indent="-285750">
              <a:buFont typeface="Arial" panose="020B0604020202020204" pitchFamily="34" charset="0"/>
              <a:buChar char="•"/>
            </a:pPr>
            <a:r>
              <a:rPr lang="en-US" dirty="0"/>
              <a:t>Your thesis must be:</a:t>
            </a:r>
          </a:p>
          <a:p>
            <a:pPr marL="742950" lvl="1" indent="-285750">
              <a:buFont typeface="Arial" panose="020B0604020202020204" pitchFamily="34" charset="0"/>
              <a:buChar char="•"/>
            </a:pPr>
            <a:r>
              <a:rPr lang="en-US" dirty="0"/>
              <a:t>Historically defensible = must be an argument you can actually defend/support with evidence</a:t>
            </a:r>
          </a:p>
          <a:p>
            <a:pPr marL="742950" lvl="1" indent="-285750">
              <a:buFont typeface="Arial" panose="020B0604020202020204" pitchFamily="34" charset="0"/>
              <a:buChar char="•"/>
            </a:pPr>
            <a:r>
              <a:rPr lang="en-US" dirty="0"/>
              <a:t>Must have a line of reasoning = Must preview multiple points that you will explore in the paper</a:t>
            </a:r>
          </a:p>
          <a:p>
            <a:pPr marL="1200150" lvl="2" indent="-285750">
              <a:buFont typeface="Arial" panose="020B0604020202020204" pitchFamily="34" charset="0"/>
              <a:buChar char="•"/>
            </a:pPr>
            <a:r>
              <a:rPr lang="en-US" i="1" dirty="0"/>
              <a:t>X because A, B, and C     </a:t>
            </a:r>
            <a:r>
              <a:rPr lang="en-US" b="1" i="1" dirty="0"/>
              <a:t>OR     </a:t>
            </a:r>
            <a:r>
              <a:rPr lang="en-US" i="1" dirty="0"/>
              <a:t>A, B, and C, therefore X</a:t>
            </a:r>
          </a:p>
          <a:p>
            <a:pPr marL="1200150" lvl="2" indent="-285750">
              <a:buFont typeface="Arial" panose="020B0604020202020204" pitchFamily="34" charset="0"/>
              <a:buChar char="•"/>
            </a:pPr>
            <a:r>
              <a:rPr lang="en-US" i="1" dirty="0"/>
              <a:t>X is your argument and A,B, and C are the specific points you will make in your paper to demonstrate why your argument is correct</a:t>
            </a:r>
          </a:p>
          <a:p>
            <a:pPr marL="1200150" lvl="2" indent="-285750">
              <a:buFont typeface="Arial" panose="020B0604020202020204" pitchFamily="34" charset="0"/>
              <a:buChar char="•"/>
            </a:pPr>
            <a:r>
              <a:rPr lang="en-US" i="1" dirty="0"/>
              <a:t>Although X, A,B, and C, therefore Y</a:t>
            </a:r>
          </a:p>
          <a:p>
            <a:pPr marL="285750" indent="-285750">
              <a:buFont typeface="Arial" panose="020B0604020202020204" pitchFamily="34" charset="0"/>
              <a:buChar char="•"/>
            </a:pPr>
            <a:r>
              <a:rPr lang="en-US" b="1" dirty="0"/>
              <a:t>Think of the thesis as a road map for your paper: You are quickly stating the points you will argue in the body paragraphs </a:t>
            </a:r>
          </a:p>
          <a:p>
            <a:pPr marL="285750" indent="-285750">
              <a:buFont typeface="Arial" panose="020B0604020202020204" pitchFamily="34" charset="0"/>
              <a:buChar char="•"/>
            </a:pPr>
            <a:r>
              <a:rPr lang="en-US" dirty="0"/>
              <a:t>Your thesis can not be a restatement of the prompt</a:t>
            </a:r>
          </a:p>
          <a:p>
            <a:pPr marL="285750" indent="-285750">
              <a:buFont typeface="Arial" panose="020B0604020202020204" pitchFamily="34" charset="0"/>
              <a:buChar char="•"/>
            </a:pPr>
            <a:r>
              <a:rPr lang="en-US" dirty="0"/>
              <a:t>Must be one or more sentences</a:t>
            </a:r>
          </a:p>
          <a:p>
            <a:pPr marL="285750" indent="-285750">
              <a:buFont typeface="Arial" panose="020B0604020202020204" pitchFamily="34" charset="0"/>
              <a:buChar char="•"/>
            </a:pPr>
            <a:r>
              <a:rPr lang="en-US" dirty="0"/>
              <a:t>Must be in the introduction or conclusion of the paper</a:t>
            </a:r>
          </a:p>
          <a:p>
            <a:pPr marL="285750" indent="-285750">
              <a:buFont typeface="Arial" panose="020B0604020202020204" pitchFamily="34" charset="0"/>
              <a:buChar char="•"/>
            </a:pPr>
            <a:r>
              <a:rPr lang="en-US" dirty="0"/>
              <a:t>If your thesis is bad, your paper will likely be bad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4976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2E508-19E6-4237-B7ED-927AC8E0A638}"/>
              </a:ext>
            </a:extLst>
          </p:cNvPr>
          <p:cNvSpPr>
            <a:spLocks noGrp="1"/>
          </p:cNvSpPr>
          <p:nvPr>
            <p:ph type="title"/>
          </p:nvPr>
        </p:nvSpPr>
        <p:spPr/>
        <p:txBody>
          <a:bodyPr/>
          <a:lstStyle/>
          <a:p>
            <a:r>
              <a:rPr lang="en-US" dirty="0"/>
              <a:t>Using the Documents (1  or 2 points)</a:t>
            </a:r>
          </a:p>
        </p:txBody>
      </p:sp>
      <p:pic>
        <p:nvPicPr>
          <p:cNvPr id="4" name="Content Placeholder 3">
            <a:extLst>
              <a:ext uri="{FF2B5EF4-FFF2-40B4-BE49-F238E27FC236}">
                <a16:creationId xmlns:a16="http://schemas.microsoft.com/office/drawing/2014/main" id="{B14884D8-60D3-42E8-A670-9A9902FC480D}"/>
              </a:ext>
            </a:extLst>
          </p:cNvPr>
          <p:cNvPicPr>
            <a:picLocks noGrp="1" noChangeAspect="1"/>
          </p:cNvPicPr>
          <p:nvPr>
            <p:ph idx="1"/>
          </p:nvPr>
        </p:nvPicPr>
        <p:blipFill>
          <a:blip r:embed="rId2"/>
          <a:stretch>
            <a:fillRect/>
          </a:stretch>
        </p:blipFill>
        <p:spPr>
          <a:xfrm>
            <a:off x="-2752725" y="1431489"/>
            <a:ext cx="12065386" cy="2853127"/>
          </a:xfrm>
          <a:prstGeom prst="rect">
            <a:avLst/>
          </a:prstGeom>
        </p:spPr>
      </p:pic>
      <p:sp>
        <p:nvSpPr>
          <p:cNvPr id="5" name="TextBox 4">
            <a:extLst>
              <a:ext uri="{FF2B5EF4-FFF2-40B4-BE49-F238E27FC236}">
                <a16:creationId xmlns:a16="http://schemas.microsoft.com/office/drawing/2014/main" id="{02F03E89-3C09-4F55-A3E2-9F32B557121D}"/>
              </a:ext>
            </a:extLst>
          </p:cNvPr>
          <p:cNvSpPr txBox="1"/>
          <p:nvPr/>
        </p:nvSpPr>
        <p:spPr>
          <a:xfrm>
            <a:off x="81280" y="4521200"/>
            <a:ext cx="11988800"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a:t>Your goal is to </a:t>
            </a:r>
            <a:r>
              <a:rPr lang="en-US" b="1" u="sng" dirty="0"/>
              <a:t>explain the content of six documents </a:t>
            </a:r>
            <a:r>
              <a:rPr lang="en-US" b="1" dirty="0"/>
              <a:t>and </a:t>
            </a:r>
            <a:r>
              <a:rPr lang="en-US" b="1" u="sng" dirty="0"/>
              <a:t>show how the content of each document is relevant to your argument</a:t>
            </a:r>
          </a:p>
          <a:p>
            <a:pPr marL="285750" indent="-285750">
              <a:buFont typeface="Arial" panose="020B0604020202020204" pitchFamily="34" charset="0"/>
              <a:buChar char="•"/>
            </a:pPr>
            <a:r>
              <a:rPr lang="en-US" dirty="0"/>
              <a:t>You don’t need to quote the documents and I would advise against doing so</a:t>
            </a:r>
          </a:p>
          <a:p>
            <a:pPr marL="742950" lvl="1" indent="-285750">
              <a:buFont typeface="Arial" panose="020B0604020202020204" pitchFamily="34" charset="0"/>
              <a:buChar char="•"/>
            </a:pPr>
            <a:r>
              <a:rPr lang="en-US" dirty="0"/>
              <a:t>It’s a waste of time and the readers already know what’s in the documents </a:t>
            </a:r>
          </a:p>
          <a:p>
            <a:pPr marL="285750" indent="-285750">
              <a:buFont typeface="Arial" panose="020B0604020202020204" pitchFamily="34" charset="0"/>
              <a:buChar char="•"/>
            </a:pPr>
            <a:r>
              <a:rPr lang="en-US" dirty="0"/>
              <a:t>Whenever you use information from a document to support your argument, you must clearly reference the document </a:t>
            </a:r>
          </a:p>
          <a:p>
            <a:pPr marL="742950" lvl="1" indent="-285750">
              <a:buFont typeface="Arial" panose="020B0604020202020204" pitchFamily="34" charset="0"/>
              <a:buChar char="•"/>
            </a:pPr>
            <a:r>
              <a:rPr lang="en-US" dirty="0"/>
              <a:t>Start the sentence by mentioning the title of the document and/or author </a:t>
            </a:r>
          </a:p>
          <a:p>
            <a:pPr marL="742950" lvl="1" indent="-285750">
              <a:buFont typeface="Arial" panose="020B0604020202020204" pitchFamily="34" charset="0"/>
              <a:buChar char="•"/>
            </a:pPr>
            <a:r>
              <a:rPr lang="en-US" dirty="0"/>
              <a:t>End the sentence with an in text citation</a:t>
            </a:r>
          </a:p>
          <a:p>
            <a:pPr marL="285750" indent="-285750">
              <a:buFont typeface="Arial" panose="020B0604020202020204" pitchFamily="34" charset="0"/>
              <a:buChar char="•"/>
            </a:pPr>
            <a:endParaRPr lang="en-US" b="1" dirty="0"/>
          </a:p>
        </p:txBody>
      </p:sp>
    </p:spTree>
    <p:extLst>
      <p:ext uri="{BB962C8B-B14F-4D97-AF65-F5344CB8AC3E}">
        <p14:creationId xmlns:p14="http://schemas.microsoft.com/office/powerpoint/2010/main" val="3578155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04CFF-4EDF-48CA-B9D8-3FCA209F4925}"/>
              </a:ext>
            </a:extLst>
          </p:cNvPr>
          <p:cNvSpPr>
            <a:spLocks noGrp="1"/>
          </p:cNvSpPr>
          <p:nvPr>
            <p:ph type="title"/>
          </p:nvPr>
        </p:nvSpPr>
        <p:spPr/>
        <p:txBody>
          <a:bodyPr/>
          <a:lstStyle/>
          <a:p>
            <a:r>
              <a:rPr lang="en-US" dirty="0"/>
              <a:t>How to reference a document in your essay</a:t>
            </a:r>
          </a:p>
        </p:txBody>
      </p:sp>
      <p:sp>
        <p:nvSpPr>
          <p:cNvPr id="3" name="Content Placeholder 2">
            <a:extLst>
              <a:ext uri="{FF2B5EF4-FFF2-40B4-BE49-F238E27FC236}">
                <a16:creationId xmlns:a16="http://schemas.microsoft.com/office/drawing/2014/main" id="{04A67BCB-2B45-4BFE-A972-D47D540A573F}"/>
              </a:ext>
            </a:extLst>
          </p:cNvPr>
          <p:cNvSpPr>
            <a:spLocks noGrp="1"/>
          </p:cNvSpPr>
          <p:nvPr>
            <p:ph idx="1"/>
          </p:nvPr>
        </p:nvSpPr>
        <p:spPr/>
        <p:txBody>
          <a:bodyPr/>
          <a:lstStyle/>
          <a:p>
            <a:pPr marL="0" indent="0">
              <a:buNone/>
            </a:pPr>
            <a:r>
              <a:rPr lang="en-US" dirty="0">
                <a:highlight>
                  <a:srgbClr val="FFFF00"/>
                </a:highlight>
              </a:rPr>
              <a:t>In an address to the Ottawa, Huron, and Potawatomie tribes, Chief Pontiac </a:t>
            </a:r>
            <a:r>
              <a:rPr lang="en-US" dirty="0"/>
              <a:t>paints the British as a threat to the Native American way of life and urges those in attendance to ally together and drive the Europeans out of the Ohio River Valley. </a:t>
            </a:r>
            <a:r>
              <a:rPr lang="en-US" dirty="0">
                <a:highlight>
                  <a:srgbClr val="FFFF00"/>
                </a:highlight>
              </a:rPr>
              <a:t>(Document # 1)</a:t>
            </a:r>
          </a:p>
          <a:p>
            <a:pPr marL="0" indent="0">
              <a:buNone/>
            </a:pPr>
            <a:endParaRPr lang="en-US" dirty="0"/>
          </a:p>
          <a:p>
            <a:pPr marL="0" indent="0">
              <a:buNone/>
            </a:pPr>
            <a:endParaRPr lang="en-US" dirty="0"/>
          </a:p>
          <a:p>
            <a:pPr marL="0" indent="0">
              <a:buNone/>
            </a:pPr>
            <a:r>
              <a:rPr lang="en-US" i="1" dirty="0"/>
              <a:t>*Always provide an in text citation at the end of any sentence that references a document out of consideration for the reader. </a:t>
            </a:r>
          </a:p>
        </p:txBody>
      </p:sp>
    </p:spTree>
    <p:extLst>
      <p:ext uri="{BB962C8B-B14F-4D97-AF65-F5344CB8AC3E}">
        <p14:creationId xmlns:p14="http://schemas.microsoft.com/office/powerpoint/2010/main" val="383158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16D5E-B417-478E-80DB-1549D59EA96B}"/>
              </a:ext>
            </a:extLst>
          </p:cNvPr>
          <p:cNvSpPr>
            <a:spLocks noGrp="1"/>
          </p:cNvSpPr>
          <p:nvPr>
            <p:ph type="title"/>
          </p:nvPr>
        </p:nvSpPr>
        <p:spPr/>
        <p:txBody>
          <a:bodyPr/>
          <a:lstStyle/>
          <a:p>
            <a:r>
              <a:rPr lang="en-US" dirty="0"/>
              <a:t>Sourcing the Documents (1 point) </a:t>
            </a:r>
          </a:p>
        </p:txBody>
      </p:sp>
      <p:pic>
        <p:nvPicPr>
          <p:cNvPr id="4" name="Content Placeholder 3">
            <a:extLst>
              <a:ext uri="{FF2B5EF4-FFF2-40B4-BE49-F238E27FC236}">
                <a16:creationId xmlns:a16="http://schemas.microsoft.com/office/drawing/2014/main" id="{8A710270-EC5D-40CE-9CA4-176236A88F02}"/>
              </a:ext>
            </a:extLst>
          </p:cNvPr>
          <p:cNvPicPr>
            <a:picLocks noGrp="1" noChangeAspect="1"/>
          </p:cNvPicPr>
          <p:nvPr>
            <p:ph idx="1"/>
          </p:nvPr>
        </p:nvPicPr>
        <p:blipFill>
          <a:blip r:embed="rId2"/>
          <a:stretch>
            <a:fillRect/>
          </a:stretch>
        </p:blipFill>
        <p:spPr>
          <a:xfrm>
            <a:off x="47745" y="1690688"/>
            <a:ext cx="12096509" cy="1574304"/>
          </a:xfrm>
          <a:prstGeom prst="rect">
            <a:avLst/>
          </a:prstGeom>
        </p:spPr>
      </p:pic>
      <p:sp>
        <p:nvSpPr>
          <p:cNvPr id="6" name="TextBox 5">
            <a:extLst>
              <a:ext uri="{FF2B5EF4-FFF2-40B4-BE49-F238E27FC236}">
                <a16:creationId xmlns:a16="http://schemas.microsoft.com/office/drawing/2014/main" id="{BD655E81-32DA-43EC-AD2C-6810144A0AD6}"/>
              </a:ext>
            </a:extLst>
          </p:cNvPr>
          <p:cNvSpPr txBox="1"/>
          <p:nvPr/>
        </p:nvSpPr>
        <p:spPr>
          <a:xfrm>
            <a:off x="142875" y="3495675"/>
            <a:ext cx="11896725" cy="3323987"/>
          </a:xfrm>
          <a:prstGeom prst="rect">
            <a:avLst/>
          </a:prstGeom>
          <a:noFill/>
        </p:spPr>
        <p:txBody>
          <a:bodyPr wrap="square" rtlCol="0">
            <a:spAutoFit/>
          </a:bodyPr>
          <a:lstStyle/>
          <a:p>
            <a:pPr marL="285750" indent="-285750">
              <a:buFont typeface="Arial" panose="020B0604020202020204" pitchFamily="34" charset="0"/>
              <a:buChar char="•"/>
            </a:pPr>
            <a:r>
              <a:rPr lang="en-US" sz="2400" dirty="0"/>
              <a:t>For at least three of the six documents you use, you must also explain how the historical context, intended audience, purpose, or POV is relevant to your argument</a:t>
            </a:r>
          </a:p>
          <a:p>
            <a:pPr marL="742950" lvl="1" indent="-285750">
              <a:buFont typeface="Arial" panose="020B0604020202020204" pitchFamily="34" charset="0"/>
              <a:buChar char="•"/>
            </a:pPr>
            <a:r>
              <a:rPr lang="en-US" sz="2400" b="1" dirty="0"/>
              <a:t>Historical Context: </a:t>
            </a:r>
            <a:r>
              <a:rPr lang="en-US" sz="2400" dirty="0"/>
              <a:t>what was happening at the time this document was produced that would help us understand it?</a:t>
            </a:r>
          </a:p>
          <a:p>
            <a:pPr marL="742950" lvl="1" indent="-285750">
              <a:buFont typeface="Arial" panose="020B0604020202020204" pitchFamily="34" charset="0"/>
              <a:buChar char="•"/>
            </a:pPr>
            <a:r>
              <a:rPr lang="en-US" sz="2400" b="1" dirty="0"/>
              <a:t>Intended Audience: </a:t>
            </a:r>
            <a:r>
              <a:rPr lang="en-US" sz="2400" dirty="0"/>
              <a:t>who was this document intended for? Why is that relevant? </a:t>
            </a:r>
          </a:p>
          <a:p>
            <a:pPr marL="742950" lvl="1" indent="-285750">
              <a:buFont typeface="Arial" panose="020B0604020202020204" pitchFamily="34" charset="0"/>
              <a:buChar char="•"/>
            </a:pPr>
            <a:r>
              <a:rPr lang="en-US" sz="2400" b="1" dirty="0"/>
              <a:t>Purpose: </a:t>
            </a:r>
            <a:r>
              <a:rPr lang="en-US" sz="2400" dirty="0"/>
              <a:t>What was the author’s purpose in creating this document? How might that be relevant?</a:t>
            </a:r>
          </a:p>
          <a:p>
            <a:pPr marL="742950" lvl="1" indent="-285750">
              <a:buFont typeface="Arial" panose="020B0604020202020204" pitchFamily="34" charset="0"/>
              <a:buChar char="•"/>
            </a:pPr>
            <a:r>
              <a:rPr lang="en-US" sz="2400" b="1" dirty="0"/>
              <a:t>POV:</a:t>
            </a:r>
            <a:r>
              <a:rPr lang="en-US" sz="2400" dirty="0"/>
              <a:t> Who is the author? How might that influence the content of the document? </a:t>
            </a:r>
          </a:p>
          <a:p>
            <a:endParaRPr lang="en-US" b="1" dirty="0"/>
          </a:p>
        </p:txBody>
      </p:sp>
    </p:spTree>
    <p:extLst>
      <p:ext uri="{BB962C8B-B14F-4D97-AF65-F5344CB8AC3E}">
        <p14:creationId xmlns:p14="http://schemas.microsoft.com/office/powerpoint/2010/main" val="1943992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E199D-B4E8-40B5-B4FB-D902087522C1}"/>
              </a:ext>
            </a:extLst>
          </p:cNvPr>
          <p:cNvSpPr>
            <a:spLocks noGrp="1"/>
          </p:cNvSpPr>
          <p:nvPr>
            <p:ph type="title"/>
          </p:nvPr>
        </p:nvSpPr>
        <p:spPr/>
        <p:txBody>
          <a:bodyPr/>
          <a:lstStyle/>
          <a:p>
            <a:r>
              <a:rPr lang="en-US" dirty="0"/>
              <a:t>Outside Information (1 point) </a:t>
            </a:r>
          </a:p>
        </p:txBody>
      </p:sp>
      <p:pic>
        <p:nvPicPr>
          <p:cNvPr id="4" name="Content Placeholder 3">
            <a:extLst>
              <a:ext uri="{FF2B5EF4-FFF2-40B4-BE49-F238E27FC236}">
                <a16:creationId xmlns:a16="http://schemas.microsoft.com/office/drawing/2014/main" id="{14B0FD6F-80E0-4F0F-AE7F-D77FD6B5E6F7}"/>
              </a:ext>
            </a:extLst>
          </p:cNvPr>
          <p:cNvPicPr>
            <a:picLocks noGrp="1" noChangeAspect="1"/>
          </p:cNvPicPr>
          <p:nvPr>
            <p:ph idx="1"/>
          </p:nvPr>
        </p:nvPicPr>
        <p:blipFill>
          <a:blip r:embed="rId2"/>
          <a:stretch>
            <a:fillRect/>
          </a:stretch>
        </p:blipFill>
        <p:spPr>
          <a:xfrm>
            <a:off x="-2770022" y="1548863"/>
            <a:ext cx="12163793" cy="1994437"/>
          </a:xfrm>
          <a:prstGeom prst="rect">
            <a:avLst/>
          </a:prstGeom>
        </p:spPr>
      </p:pic>
      <p:sp>
        <p:nvSpPr>
          <p:cNvPr id="5" name="TextBox 4">
            <a:extLst>
              <a:ext uri="{FF2B5EF4-FFF2-40B4-BE49-F238E27FC236}">
                <a16:creationId xmlns:a16="http://schemas.microsoft.com/office/drawing/2014/main" id="{BB65D577-A3F7-47E3-B6B9-755942BC7E0D}"/>
              </a:ext>
            </a:extLst>
          </p:cNvPr>
          <p:cNvSpPr txBox="1"/>
          <p:nvPr/>
        </p:nvSpPr>
        <p:spPr>
          <a:xfrm>
            <a:off x="91440" y="3728720"/>
            <a:ext cx="11998960"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You need to incorporate evidence from outside of the documents to support your thesis</a:t>
            </a:r>
          </a:p>
          <a:p>
            <a:pPr marL="285750" indent="-285750">
              <a:buFont typeface="Arial" panose="020B0604020202020204" pitchFamily="34" charset="0"/>
              <a:buChar char="•"/>
            </a:pPr>
            <a:r>
              <a:rPr lang="en-US" sz="2400" dirty="0"/>
              <a:t>This must me information that is not included in the 7 documents provided</a:t>
            </a:r>
          </a:p>
          <a:p>
            <a:pPr marL="285750" indent="-285750">
              <a:buFont typeface="Arial" panose="020B0604020202020204" pitchFamily="34" charset="0"/>
              <a:buChar char="•"/>
            </a:pPr>
            <a:r>
              <a:rPr lang="en-US" sz="2400" dirty="0"/>
              <a:t>You can’t simply name drop!  You must explain how that outside information supports your argument</a:t>
            </a:r>
          </a:p>
          <a:p>
            <a:pPr marL="742950" lvl="1" indent="-285750">
              <a:buFont typeface="Arial" panose="020B0604020202020204" pitchFamily="34" charset="0"/>
              <a:buChar char="•"/>
            </a:pPr>
            <a:r>
              <a:rPr lang="en-US" sz="2400" dirty="0"/>
              <a:t>What is it and why is it relevant to your argument?</a:t>
            </a:r>
          </a:p>
          <a:p>
            <a:pPr marL="285750" indent="-285750">
              <a:buFont typeface="Arial" panose="020B0604020202020204" pitchFamily="34" charset="0"/>
              <a:buChar char="•"/>
            </a:pPr>
            <a:r>
              <a:rPr lang="en-US" sz="2400" dirty="0"/>
              <a:t>You must incorporate at least 1 piece of relevant outside information into your argument in order to receive a point for utilizing evidence beyond the documents</a:t>
            </a:r>
          </a:p>
          <a:p>
            <a:pPr marL="742950" lvl="1" indent="-285750">
              <a:buFont typeface="Arial" panose="020B0604020202020204" pitchFamily="34" charset="0"/>
              <a:buChar char="•"/>
            </a:pPr>
            <a:r>
              <a:rPr lang="en-US" sz="2400" dirty="0"/>
              <a:t>I’d use at least two, just to be safe</a:t>
            </a:r>
          </a:p>
        </p:txBody>
      </p:sp>
    </p:spTree>
    <p:extLst>
      <p:ext uri="{BB962C8B-B14F-4D97-AF65-F5344CB8AC3E}">
        <p14:creationId xmlns:p14="http://schemas.microsoft.com/office/powerpoint/2010/main" val="3772821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51219-C733-4F6A-8D4F-7FCD1A5F6B50}"/>
              </a:ext>
            </a:extLst>
          </p:cNvPr>
          <p:cNvSpPr>
            <a:spLocks noGrp="1"/>
          </p:cNvSpPr>
          <p:nvPr>
            <p:ph type="title"/>
          </p:nvPr>
        </p:nvSpPr>
        <p:spPr/>
        <p:txBody>
          <a:bodyPr/>
          <a:lstStyle/>
          <a:p>
            <a:r>
              <a:rPr lang="en-US" dirty="0"/>
              <a:t>Complexity (1 point) </a:t>
            </a:r>
          </a:p>
        </p:txBody>
      </p:sp>
      <p:sp>
        <p:nvSpPr>
          <p:cNvPr id="3" name="Content Placeholder 2">
            <a:extLst>
              <a:ext uri="{FF2B5EF4-FFF2-40B4-BE49-F238E27FC236}">
                <a16:creationId xmlns:a16="http://schemas.microsoft.com/office/drawing/2014/main" id="{C8200DBA-4D13-49DA-8187-CFCA1E528451}"/>
              </a:ext>
            </a:extLst>
          </p:cNvPr>
          <p:cNvSpPr>
            <a:spLocks noGrp="1"/>
          </p:cNvSpPr>
          <p:nvPr>
            <p:ph idx="1"/>
          </p:nvPr>
        </p:nvSpPr>
        <p:spPr>
          <a:xfrm>
            <a:off x="838200" y="1825624"/>
            <a:ext cx="10515600" cy="4798695"/>
          </a:xfrm>
        </p:spPr>
        <p:txBody>
          <a:bodyPr>
            <a:normAutofit fontScale="92500" lnSpcReduction="20000"/>
          </a:bodyPr>
          <a:lstStyle/>
          <a:p>
            <a:r>
              <a:rPr lang="en-US" dirty="0"/>
              <a:t>The hardest point to earn on the DBQ is called the “Complexity Point”</a:t>
            </a:r>
          </a:p>
          <a:p>
            <a:r>
              <a:rPr lang="en-US" dirty="0"/>
              <a:t>You earn this point by writing a truly exceptional essay</a:t>
            </a:r>
          </a:p>
          <a:p>
            <a:r>
              <a:rPr lang="en-US" dirty="0"/>
              <a:t>Some ways you can earn this point…</a:t>
            </a:r>
          </a:p>
          <a:p>
            <a:pPr lvl="1"/>
            <a:r>
              <a:rPr lang="en-US" dirty="0"/>
              <a:t>Demonstrate understanding of nuance</a:t>
            </a:r>
          </a:p>
          <a:p>
            <a:pPr lvl="1"/>
            <a:r>
              <a:rPr lang="en-US" dirty="0"/>
              <a:t>Make deep historical connections</a:t>
            </a:r>
          </a:p>
          <a:p>
            <a:pPr lvl="1"/>
            <a:r>
              <a:rPr lang="en-US" dirty="0"/>
              <a:t>Put documents in conversation, noting corroboration and contradiction </a:t>
            </a:r>
          </a:p>
          <a:p>
            <a:pPr lvl="1"/>
            <a:r>
              <a:rPr lang="en-US" dirty="0"/>
              <a:t>Connect across time and place</a:t>
            </a:r>
          </a:p>
          <a:p>
            <a:pPr lvl="1"/>
            <a:r>
              <a:rPr lang="en-US" dirty="0"/>
              <a:t>Put forward alternative viewpoints</a:t>
            </a:r>
          </a:p>
          <a:p>
            <a:r>
              <a:rPr lang="en-US" dirty="0"/>
              <a:t>A good starting point, if you want to attempt this point: </a:t>
            </a:r>
            <a:r>
              <a:rPr lang="en-US" i="1" dirty="0"/>
              <a:t>Although X, A,B, and C, therefore, Y.</a:t>
            </a:r>
          </a:p>
          <a:p>
            <a:pPr lvl="1"/>
            <a:r>
              <a:rPr lang="en-US" i="1" dirty="0"/>
              <a:t>X would be the strongest counterpoint to your argument</a:t>
            </a:r>
          </a:p>
          <a:p>
            <a:pPr lvl="1"/>
            <a:r>
              <a:rPr lang="en-US" dirty="0"/>
              <a:t>In your essay, you would need to qualify your argument (i.e. consider the shortcomings/limitations of your argument and give some consideration to alternate opinions/interpretations </a:t>
            </a:r>
          </a:p>
          <a:p>
            <a:endParaRPr lang="en-US" dirty="0"/>
          </a:p>
        </p:txBody>
      </p:sp>
    </p:spTree>
    <p:extLst>
      <p:ext uri="{BB962C8B-B14F-4D97-AF65-F5344CB8AC3E}">
        <p14:creationId xmlns:p14="http://schemas.microsoft.com/office/powerpoint/2010/main" val="2398021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5BE4043-2C30-49DB-9A91-F36D06DAC728}"/>
              </a:ext>
            </a:extLst>
          </p:cNvPr>
          <p:cNvGraphicFramePr>
            <a:graphicFrameLocks noGrp="1"/>
          </p:cNvGraphicFramePr>
          <p:nvPr>
            <p:extLst>
              <p:ext uri="{D42A27DB-BD31-4B8C-83A1-F6EECF244321}">
                <p14:modId xmlns:p14="http://schemas.microsoft.com/office/powerpoint/2010/main" val="615385489"/>
              </p:ext>
            </p:extLst>
          </p:nvPr>
        </p:nvGraphicFramePr>
        <p:xfrm>
          <a:off x="1054865" y="99558"/>
          <a:ext cx="10082270" cy="6658884"/>
        </p:xfrm>
        <a:graphic>
          <a:graphicData uri="http://schemas.openxmlformats.org/drawingml/2006/table">
            <a:tbl>
              <a:tblPr firstRow="1" bandRow="1">
                <a:tableStyleId>{5C22544A-7EE6-4342-B048-85BDC9FD1C3A}</a:tableStyleId>
              </a:tblPr>
              <a:tblGrid>
                <a:gridCol w="2826324">
                  <a:extLst>
                    <a:ext uri="{9D8B030D-6E8A-4147-A177-3AD203B41FA5}">
                      <a16:colId xmlns:a16="http://schemas.microsoft.com/office/drawing/2014/main" val="984007658"/>
                    </a:ext>
                  </a:extLst>
                </a:gridCol>
                <a:gridCol w="7255946">
                  <a:extLst>
                    <a:ext uri="{9D8B030D-6E8A-4147-A177-3AD203B41FA5}">
                      <a16:colId xmlns:a16="http://schemas.microsoft.com/office/drawing/2014/main" val="1696568982"/>
                    </a:ext>
                  </a:extLst>
                </a:gridCol>
              </a:tblGrid>
              <a:tr h="1560630">
                <a:tc>
                  <a:txBody>
                    <a:bodyPr/>
                    <a:lstStyle/>
                    <a:p>
                      <a:r>
                        <a:rPr lang="en-US" b="0" dirty="0">
                          <a:solidFill>
                            <a:schemeClr val="tx1"/>
                          </a:solidFill>
                        </a:rPr>
                        <a:t>Introduction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b="0" dirty="0">
                          <a:solidFill>
                            <a:schemeClr val="tx1"/>
                          </a:solidFill>
                        </a:rPr>
                        <a:t>Begin this paragraph by providing historical background for prompt/thesis = Contextualization</a:t>
                      </a:r>
                    </a:p>
                    <a:p>
                      <a:pPr marL="285750" indent="-285750">
                        <a:buFont typeface="Arial" panose="020B0604020202020204" pitchFamily="34" charset="0"/>
                        <a:buChar char="•"/>
                      </a:pPr>
                      <a:r>
                        <a:rPr lang="en-US" b="0" dirty="0">
                          <a:solidFill>
                            <a:schemeClr val="tx1"/>
                          </a:solidFill>
                        </a:rPr>
                        <a:t>Conclude this paragraph with your thesis statement </a:t>
                      </a:r>
                    </a:p>
                    <a:p>
                      <a:pPr marL="742950" lvl="1" indent="-285750">
                        <a:buFont typeface="Arial" panose="020B0604020202020204" pitchFamily="34" charset="0"/>
                        <a:buChar char="•"/>
                      </a:pPr>
                      <a:r>
                        <a:rPr lang="en-US" b="0" dirty="0">
                          <a:solidFill>
                            <a:schemeClr val="tx1"/>
                          </a:solidFill>
                        </a:rPr>
                        <a:t>One to two sentences explaining your argument </a:t>
                      </a:r>
                    </a:p>
                    <a:p>
                      <a:pPr marL="742950" lvl="1" indent="-285750">
                        <a:buFont typeface="Arial" panose="020B0604020202020204" pitchFamily="34" charset="0"/>
                        <a:buChar char="•"/>
                      </a:pPr>
                      <a:r>
                        <a:rPr lang="en-US" b="0" i="1" dirty="0">
                          <a:solidFill>
                            <a:schemeClr val="tx1"/>
                          </a:solidFill>
                        </a:rPr>
                        <a:t>X because A, B, and C      </a:t>
                      </a:r>
                      <a:r>
                        <a:rPr lang="en-US" b="1" i="0" dirty="0">
                          <a:solidFill>
                            <a:schemeClr val="tx1"/>
                          </a:solidFill>
                        </a:rPr>
                        <a:t>OR </a:t>
                      </a:r>
                      <a:r>
                        <a:rPr lang="en-US" b="0" i="1" dirty="0">
                          <a:solidFill>
                            <a:schemeClr val="tx1"/>
                          </a:solidFill>
                        </a:rPr>
                        <a:t>    A,B, and C, therefore, X</a:t>
                      </a:r>
                    </a:p>
                    <a:p>
                      <a:pPr marL="742950" lvl="1" indent="-285750">
                        <a:buFont typeface="Arial" panose="020B0604020202020204" pitchFamily="34" charset="0"/>
                        <a:buChar char="•"/>
                      </a:pPr>
                      <a:r>
                        <a:rPr lang="en-US" b="0" i="1" dirty="0">
                          <a:solidFill>
                            <a:schemeClr val="tx1"/>
                          </a:solidFill>
                        </a:rPr>
                        <a:t>Although X… A, B, and C, therefore Y</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8274042"/>
                  </a:ext>
                </a:extLst>
              </a:tr>
              <a:tr h="1314215">
                <a:tc>
                  <a:txBody>
                    <a:bodyPr/>
                    <a:lstStyle/>
                    <a:p>
                      <a:r>
                        <a:rPr lang="en-US" dirty="0"/>
                        <a:t>Body Paragraph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dirty="0"/>
                        <a:t>Start this paragraph with a topic sentence (i.e. introduce what you are going to discuss in this paragraph)</a:t>
                      </a:r>
                    </a:p>
                    <a:p>
                      <a:pPr marL="285750" indent="-285750">
                        <a:buFont typeface="Arial" panose="020B0604020202020204" pitchFamily="34" charset="0"/>
                        <a:buChar char="•"/>
                      </a:pPr>
                      <a:r>
                        <a:rPr lang="en-US" dirty="0"/>
                        <a:t>This paragraph should focus on part A of your thesis</a:t>
                      </a:r>
                    </a:p>
                    <a:p>
                      <a:pPr marL="742950" lvl="1" indent="-285750">
                        <a:buFont typeface="Arial" panose="020B0604020202020204" pitchFamily="34" charset="0"/>
                        <a:buChar char="•"/>
                      </a:pPr>
                      <a:r>
                        <a:rPr lang="en-US" i="1" dirty="0"/>
                        <a:t>“British taxation policy was undoubtedly one of the major causes of the American Revolution…”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7430007"/>
                  </a:ext>
                </a:extLst>
              </a:tr>
              <a:tr h="997722">
                <a:tc>
                  <a:txBody>
                    <a:bodyPr/>
                    <a:lstStyle/>
                    <a:p>
                      <a:r>
                        <a:rPr lang="en-US" dirty="0"/>
                        <a:t>Body Paragraph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dirty="0"/>
                        <a:t>Start this paragraph with a topic sentence (i.e. introduce what you are going to discuss in this paragraph)</a:t>
                      </a:r>
                    </a:p>
                    <a:p>
                      <a:pPr marL="285750" indent="-285750">
                        <a:buFont typeface="Arial" panose="020B0604020202020204" pitchFamily="34" charset="0"/>
                        <a:buChar char="•"/>
                      </a:pPr>
                      <a:r>
                        <a:rPr lang="en-US" dirty="0"/>
                        <a:t>This paragraph should focus on part B of your thesis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3609287"/>
                  </a:ext>
                </a:extLst>
              </a:tr>
              <a:tr h="1067800">
                <a:tc>
                  <a:txBody>
                    <a:bodyPr/>
                    <a:lstStyle/>
                    <a:p>
                      <a:r>
                        <a:rPr lang="en-US" dirty="0"/>
                        <a:t>Body Paragraph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dirty="0"/>
                        <a:t>Start this paragraph with a topic sentence (i.e. introduce what you are going to discuss in this paragraph)</a:t>
                      </a:r>
                    </a:p>
                    <a:p>
                      <a:pPr marL="285750" indent="-285750">
                        <a:buFont typeface="Arial" panose="020B0604020202020204" pitchFamily="34" charset="0"/>
                        <a:buChar char="•"/>
                      </a:pPr>
                      <a:r>
                        <a:rPr lang="en-US" dirty="0"/>
                        <a:t>This paragraph should focus on part C of your thesis</a:t>
                      </a:r>
                    </a:p>
                    <a:p>
                      <a:pPr marL="285750" indent="-285750">
                        <a:buFont typeface="Arial" panose="020B0604020202020204" pitchFamily="34" charset="0"/>
                        <a:buChar char="•"/>
                      </a:pP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35993188"/>
                  </a:ext>
                </a:extLst>
              </a:tr>
              <a:tr h="997722">
                <a:tc>
                  <a:txBody>
                    <a:bodyPr/>
                    <a:lstStyle/>
                    <a:p>
                      <a:r>
                        <a:rPr lang="en-US" dirty="0"/>
                        <a:t>Conclusion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dirty="0"/>
                        <a:t>Quickly summarize what your thesis and major arguments were</a:t>
                      </a:r>
                    </a:p>
                    <a:p>
                      <a:pPr marL="285750" indent="-285750">
                        <a:buFont typeface="Arial" panose="020B0604020202020204" pitchFamily="34" charset="0"/>
                        <a:buChar char="•"/>
                      </a:pPr>
                      <a:r>
                        <a:rPr lang="en-US" dirty="0"/>
                        <a:t>Don’t introduce anything new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1892700"/>
                  </a:ext>
                </a:extLst>
              </a:tr>
            </a:tbl>
          </a:graphicData>
        </a:graphic>
      </p:graphicFrame>
    </p:spTree>
    <p:extLst>
      <p:ext uri="{BB962C8B-B14F-4D97-AF65-F5344CB8AC3E}">
        <p14:creationId xmlns:p14="http://schemas.microsoft.com/office/powerpoint/2010/main" val="663967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1026</Words>
  <Application>Microsoft Office PowerPoint</Application>
  <PresentationFormat>Widescreen</PresentationFormat>
  <Paragraphs>76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DBQ Workshop #2</vt:lpstr>
      <vt:lpstr>Contextualization (1 point) </vt:lpstr>
      <vt:lpstr>Thesis (1 point)</vt:lpstr>
      <vt:lpstr>Using the Documents (1  or 2 points)</vt:lpstr>
      <vt:lpstr>How to reference a document in your essay</vt:lpstr>
      <vt:lpstr>Sourcing the Documents (1 point) </vt:lpstr>
      <vt:lpstr>Outside Information (1 point) </vt:lpstr>
      <vt:lpstr>Complexity (1 point)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Willis</dc:creator>
  <cp:lastModifiedBy>Benjamin Willis</cp:lastModifiedBy>
  <cp:revision>7</cp:revision>
  <dcterms:created xsi:type="dcterms:W3CDTF">2020-11-19T14:53:23Z</dcterms:created>
  <dcterms:modified xsi:type="dcterms:W3CDTF">2020-11-19T16:18:05Z</dcterms:modified>
</cp:coreProperties>
</file>