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5" r:id="rId3"/>
    <p:sldId id="380" r:id="rId4"/>
    <p:sldId id="257" r:id="rId5"/>
    <p:sldId id="258" r:id="rId6"/>
    <p:sldId id="278" r:id="rId7"/>
    <p:sldId id="277" r:id="rId8"/>
    <p:sldId id="381" r:id="rId9"/>
    <p:sldId id="382" r:id="rId10"/>
    <p:sldId id="383" r:id="rId11"/>
    <p:sldId id="384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8" r:id="rId59"/>
    <p:sldId id="307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4" r:id="rId113"/>
    <p:sldId id="365" r:id="rId114"/>
    <p:sldId id="366" r:id="rId115"/>
    <p:sldId id="367" r:id="rId116"/>
    <p:sldId id="372" r:id="rId117"/>
    <p:sldId id="368" r:id="rId118"/>
    <p:sldId id="369" r:id="rId119"/>
    <p:sldId id="370" r:id="rId120"/>
    <p:sldId id="371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C047A-AD33-4568-A75F-C1B81A5D93C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03D4F-5477-476A-AC90-D6118AD69A14}">
      <dgm:prSet phldrT="[Text]"/>
      <dgm:spPr/>
      <dgm:t>
        <a:bodyPr/>
        <a:lstStyle/>
        <a:p>
          <a:r>
            <a:rPr lang="en-US" dirty="0" smtClean="0"/>
            <a:t>Weak Federal Government </a:t>
          </a:r>
          <a:endParaRPr lang="en-US" dirty="0"/>
        </a:p>
      </dgm:t>
    </dgm:pt>
    <dgm:pt modelId="{0674445F-D963-4B84-B0D6-89F055C17616}" type="parTrans" cxnId="{1D5C4DFB-D28E-444A-A774-51F444939C70}">
      <dgm:prSet/>
      <dgm:spPr/>
      <dgm:t>
        <a:bodyPr/>
        <a:lstStyle/>
        <a:p>
          <a:endParaRPr lang="en-US"/>
        </a:p>
      </dgm:t>
    </dgm:pt>
    <dgm:pt modelId="{A8C33A33-C4D5-4B2F-98FC-B006B13E34B2}" type="sibTrans" cxnId="{1D5C4DFB-D28E-444A-A774-51F444939C70}">
      <dgm:prSet/>
      <dgm:spPr/>
      <dgm:t>
        <a:bodyPr/>
        <a:lstStyle/>
        <a:p>
          <a:endParaRPr lang="en-US"/>
        </a:p>
      </dgm:t>
    </dgm:pt>
    <dgm:pt modelId="{6EE7A39C-7DCE-42D0-B41E-38F7E95183C5}">
      <dgm:prSet phldrT="[Text]"/>
      <dgm:spPr/>
      <dgm:t>
        <a:bodyPr/>
        <a:lstStyle/>
        <a:p>
          <a:r>
            <a:rPr lang="en-US" dirty="0" smtClean="0"/>
            <a:t>Strong Federal Government</a:t>
          </a:r>
          <a:endParaRPr lang="en-US" dirty="0"/>
        </a:p>
      </dgm:t>
    </dgm:pt>
    <dgm:pt modelId="{3E6B218A-23F6-4A66-824D-7ECFF5DF48DA}" type="parTrans" cxnId="{83FE31CC-B9D9-428F-8889-B87AE7396151}">
      <dgm:prSet/>
      <dgm:spPr/>
      <dgm:t>
        <a:bodyPr/>
        <a:lstStyle/>
        <a:p>
          <a:endParaRPr lang="en-US"/>
        </a:p>
      </dgm:t>
    </dgm:pt>
    <dgm:pt modelId="{7F159D31-57E2-48B5-A42E-AF64DED9A7FD}" type="sibTrans" cxnId="{83FE31CC-B9D9-428F-8889-B87AE7396151}">
      <dgm:prSet/>
      <dgm:spPr/>
      <dgm:t>
        <a:bodyPr/>
        <a:lstStyle/>
        <a:p>
          <a:endParaRPr lang="en-US"/>
        </a:p>
      </dgm:t>
    </dgm:pt>
    <dgm:pt modelId="{FDF2994E-D760-4B7B-BD61-E1E2A111C556}" type="pres">
      <dgm:prSet presAssocID="{9B3C047A-AD33-4568-A75F-C1B81A5D93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0DA10-EED3-4B28-94E9-24CAB457A5BB}" type="pres">
      <dgm:prSet presAssocID="{9B3C047A-AD33-4568-A75F-C1B81A5D93C7}" presName="ribbon" presStyleLbl="node1" presStyleIdx="0" presStyleCnt="1"/>
      <dgm:spPr/>
      <dgm:t>
        <a:bodyPr/>
        <a:lstStyle/>
        <a:p>
          <a:endParaRPr lang="en-US"/>
        </a:p>
      </dgm:t>
    </dgm:pt>
    <dgm:pt modelId="{EBEEB859-CF36-4844-939C-5D0EE24F8AB9}" type="pres">
      <dgm:prSet presAssocID="{9B3C047A-AD33-4568-A75F-C1B81A5D93C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63958-86B2-4480-8BF1-9D53AFF74BC2}" type="pres">
      <dgm:prSet presAssocID="{9B3C047A-AD33-4568-A75F-C1B81A5D93C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C4DFB-D28E-444A-A774-51F444939C70}" srcId="{9B3C047A-AD33-4568-A75F-C1B81A5D93C7}" destId="{36703D4F-5477-476A-AC90-D6118AD69A14}" srcOrd="0" destOrd="0" parTransId="{0674445F-D963-4B84-B0D6-89F055C17616}" sibTransId="{A8C33A33-C4D5-4B2F-98FC-B006B13E34B2}"/>
    <dgm:cxn modelId="{83FE31CC-B9D9-428F-8889-B87AE7396151}" srcId="{9B3C047A-AD33-4568-A75F-C1B81A5D93C7}" destId="{6EE7A39C-7DCE-42D0-B41E-38F7E95183C5}" srcOrd="1" destOrd="0" parTransId="{3E6B218A-23F6-4A66-824D-7ECFF5DF48DA}" sibTransId="{7F159D31-57E2-48B5-A42E-AF64DED9A7FD}"/>
    <dgm:cxn modelId="{B34B0E28-9CC8-448D-9044-3E1B2D6449A3}" type="presOf" srcId="{36703D4F-5477-476A-AC90-D6118AD69A14}" destId="{EBEEB859-CF36-4844-939C-5D0EE24F8AB9}" srcOrd="0" destOrd="0" presId="urn:microsoft.com/office/officeart/2005/8/layout/arrow6"/>
    <dgm:cxn modelId="{D5BD4DCE-849C-4E0D-BC52-F9D70467BDF6}" type="presOf" srcId="{6EE7A39C-7DCE-42D0-B41E-38F7E95183C5}" destId="{86963958-86B2-4480-8BF1-9D53AFF74BC2}" srcOrd="0" destOrd="0" presId="urn:microsoft.com/office/officeart/2005/8/layout/arrow6"/>
    <dgm:cxn modelId="{30667554-DD61-4D68-B6A1-D7B8B181947F}" type="presOf" srcId="{9B3C047A-AD33-4568-A75F-C1B81A5D93C7}" destId="{FDF2994E-D760-4B7B-BD61-E1E2A111C556}" srcOrd="0" destOrd="0" presId="urn:microsoft.com/office/officeart/2005/8/layout/arrow6"/>
    <dgm:cxn modelId="{B6A8E2A3-665A-4BBF-893B-FA666C656DF4}" type="presParOf" srcId="{FDF2994E-D760-4B7B-BD61-E1E2A111C556}" destId="{25C0DA10-EED3-4B28-94E9-24CAB457A5BB}" srcOrd="0" destOrd="0" presId="urn:microsoft.com/office/officeart/2005/8/layout/arrow6"/>
    <dgm:cxn modelId="{546BC10B-D68A-44B2-8C84-44CA9C322BDF}" type="presParOf" srcId="{FDF2994E-D760-4B7B-BD61-E1E2A111C556}" destId="{EBEEB859-CF36-4844-939C-5D0EE24F8AB9}" srcOrd="1" destOrd="0" presId="urn:microsoft.com/office/officeart/2005/8/layout/arrow6"/>
    <dgm:cxn modelId="{112D07C3-ABDD-40EE-A1C8-C52B0BED46CE}" type="presParOf" srcId="{FDF2994E-D760-4B7B-BD61-E1E2A111C556}" destId="{86963958-86B2-4480-8BF1-9D53AFF74BC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15B36-F58A-4749-AE21-A2684B6A6A5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26723-D0BE-4C87-9316-10A466CC8C53}">
      <dgm:prSet phldrT="[Text]"/>
      <dgm:spPr/>
      <dgm:t>
        <a:bodyPr/>
        <a:lstStyle/>
        <a:p>
          <a:r>
            <a:rPr lang="en-US" dirty="0" smtClean="0"/>
            <a:t>Weak Federal Government</a:t>
          </a:r>
          <a:endParaRPr lang="en-US" dirty="0"/>
        </a:p>
      </dgm:t>
    </dgm:pt>
    <dgm:pt modelId="{ED874422-3ED9-4C62-8D05-B3ED62EA1347}" type="parTrans" cxnId="{4D98D8EF-4ADA-4D1E-8AF0-90DA1461A737}">
      <dgm:prSet/>
      <dgm:spPr/>
      <dgm:t>
        <a:bodyPr/>
        <a:lstStyle/>
        <a:p>
          <a:endParaRPr lang="en-US"/>
        </a:p>
      </dgm:t>
    </dgm:pt>
    <dgm:pt modelId="{8F59983C-D0A9-43B7-9D76-E26B52A127A0}" type="sibTrans" cxnId="{4D98D8EF-4ADA-4D1E-8AF0-90DA1461A737}">
      <dgm:prSet/>
      <dgm:spPr/>
      <dgm:t>
        <a:bodyPr/>
        <a:lstStyle/>
        <a:p>
          <a:endParaRPr lang="en-US"/>
        </a:p>
      </dgm:t>
    </dgm:pt>
    <dgm:pt modelId="{C5D4AC90-BD96-40F2-8E1A-19B8B0EF6180}">
      <dgm:prSet phldrT="[Text]"/>
      <dgm:spPr/>
      <dgm:t>
        <a:bodyPr/>
        <a:lstStyle/>
        <a:p>
          <a:r>
            <a:rPr lang="en-US" dirty="0" smtClean="0"/>
            <a:t>Strong Federal Government</a:t>
          </a:r>
          <a:endParaRPr lang="en-US" dirty="0"/>
        </a:p>
      </dgm:t>
    </dgm:pt>
    <dgm:pt modelId="{CC6108BF-7BEC-491A-9787-10D199F3CE10}" type="parTrans" cxnId="{EE248BAE-72C0-49FC-8E6B-4959F47141B0}">
      <dgm:prSet/>
      <dgm:spPr/>
      <dgm:t>
        <a:bodyPr/>
        <a:lstStyle/>
        <a:p>
          <a:endParaRPr lang="en-US"/>
        </a:p>
      </dgm:t>
    </dgm:pt>
    <dgm:pt modelId="{E11CCAE7-FDF5-4A36-8944-5F5357A0D087}" type="sibTrans" cxnId="{EE248BAE-72C0-49FC-8E6B-4959F47141B0}">
      <dgm:prSet/>
      <dgm:spPr/>
      <dgm:t>
        <a:bodyPr/>
        <a:lstStyle/>
        <a:p>
          <a:endParaRPr lang="en-US"/>
        </a:p>
      </dgm:t>
    </dgm:pt>
    <dgm:pt modelId="{57418C81-92F8-4E89-B76F-2EBECECB0D89}" type="pres">
      <dgm:prSet presAssocID="{3D315B36-F58A-4749-AE21-A2684B6A6A5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FDAC7-6481-4795-9BA6-4BC261B1FF33}" type="pres">
      <dgm:prSet presAssocID="{3D315B36-F58A-4749-AE21-A2684B6A6A5A}" presName="ribbon" presStyleLbl="node1" presStyleIdx="0" presStyleCnt="1" custLinFactNeighborY="1932"/>
      <dgm:spPr/>
    </dgm:pt>
    <dgm:pt modelId="{EA755C47-7440-4B6E-A818-89E09C6D0F4B}" type="pres">
      <dgm:prSet presAssocID="{3D315B36-F58A-4749-AE21-A2684B6A6A5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8E4B-A33B-404E-B73D-65C9E590B5BC}" type="pres">
      <dgm:prSet presAssocID="{3D315B36-F58A-4749-AE21-A2684B6A6A5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8D8EF-4ADA-4D1E-8AF0-90DA1461A737}" srcId="{3D315B36-F58A-4749-AE21-A2684B6A6A5A}" destId="{C5626723-D0BE-4C87-9316-10A466CC8C53}" srcOrd="0" destOrd="0" parTransId="{ED874422-3ED9-4C62-8D05-B3ED62EA1347}" sibTransId="{8F59983C-D0A9-43B7-9D76-E26B52A127A0}"/>
    <dgm:cxn modelId="{58A2B0E0-1A01-436C-87E4-27F4FB83C985}" type="presOf" srcId="{3D315B36-F58A-4749-AE21-A2684B6A6A5A}" destId="{57418C81-92F8-4E89-B76F-2EBECECB0D89}" srcOrd="0" destOrd="0" presId="urn:microsoft.com/office/officeart/2005/8/layout/arrow6"/>
    <dgm:cxn modelId="{EE248BAE-72C0-49FC-8E6B-4959F47141B0}" srcId="{3D315B36-F58A-4749-AE21-A2684B6A6A5A}" destId="{C5D4AC90-BD96-40F2-8E1A-19B8B0EF6180}" srcOrd="1" destOrd="0" parTransId="{CC6108BF-7BEC-491A-9787-10D199F3CE10}" sibTransId="{E11CCAE7-FDF5-4A36-8944-5F5357A0D087}"/>
    <dgm:cxn modelId="{F82ED4B5-8B4F-41F2-B686-7EC2D5F419C9}" type="presOf" srcId="{C5626723-D0BE-4C87-9316-10A466CC8C53}" destId="{EA755C47-7440-4B6E-A818-89E09C6D0F4B}" srcOrd="0" destOrd="0" presId="urn:microsoft.com/office/officeart/2005/8/layout/arrow6"/>
    <dgm:cxn modelId="{E15A003E-95B9-4EF5-9ABA-11E3764FDCCC}" type="presOf" srcId="{C5D4AC90-BD96-40F2-8E1A-19B8B0EF6180}" destId="{B42B8E4B-A33B-404E-B73D-65C9E590B5BC}" srcOrd="0" destOrd="0" presId="urn:microsoft.com/office/officeart/2005/8/layout/arrow6"/>
    <dgm:cxn modelId="{0BF5EF40-F984-49FA-B44E-CCBAE7620121}" type="presParOf" srcId="{57418C81-92F8-4E89-B76F-2EBECECB0D89}" destId="{5A5FDAC7-6481-4795-9BA6-4BC261B1FF33}" srcOrd="0" destOrd="0" presId="urn:microsoft.com/office/officeart/2005/8/layout/arrow6"/>
    <dgm:cxn modelId="{9D3DD1F6-BF9C-4F51-A0CA-75E15A348C3C}" type="presParOf" srcId="{57418C81-92F8-4E89-B76F-2EBECECB0D89}" destId="{EA755C47-7440-4B6E-A818-89E09C6D0F4B}" srcOrd="1" destOrd="0" presId="urn:microsoft.com/office/officeart/2005/8/layout/arrow6"/>
    <dgm:cxn modelId="{0B836C15-A1BD-4701-9B66-9043530AF461}" type="presParOf" srcId="{57418C81-92F8-4E89-B76F-2EBECECB0D89}" destId="{B42B8E4B-A33B-404E-B73D-65C9E590B5B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Mastery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Domain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68824" cy="60722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three continents were included in Trans-Atlantic trade?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-18606"/>
            <a:ext cx="5919216" cy="6858000"/>
          </a:xfrm>
        </p:spPr>
      </p:pic>
    </p:spTree>
    <p:extLst>
      <p:ext uri="{BB962C8B-B14F-4D97-AF65-F5344CB8AC3E}">
        <p14:creationId xmlns:p14="http://schemas.microsoft.com/office/powerpoint/2010/main" val="15311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6488" cy="60356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List three </a:t>
            </a:r>
            <a:r>
              <a:rPr lang="en-US" dirty="0"/>
              <a:t>negatives of the Articles of Confederation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0"/>
            <a:ext cx="6339840" cy="6857999"/>
          </a:xfrm>
        </p:spPr>
      </p:pic>
    </p:spTree>
    <p:extLst>
      <p:ext uri="{BB962C8B-B14F-4D97-AF65-F5344CB8AC3E}">
        <p14:creationId xmlns:p14="http://schemas.microsoft.com/office/powerpoint/2010/main" val="22000662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Could not tax, Could not create a military and it developed a weak national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42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7384" cy="60173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Daniel Shay’s Rebellion impact the Articles of Confederation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0"/>
            <a:ext cx="6047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78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Exposed the fundamental weaknesses in government under the Articles of Confederation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4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8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the Constitution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Image result for Capitol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2340864"/>
            <a:ext cx="10658855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360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develop a strong national government with limits on the overall power of the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43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52" y="365125"/>
            <a:ext cx="5337048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the Great Compromise solve the issue of state representation in the new federal government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2704" cy="6858000"/>
          </a:xfrm>
        </p:spPr>
      </p:pic>
    </p:spTree>
    <p:extLst>
      <p:ext uri="{BB962C8B-B14F-4D97-AF65-F5344CB8AC3E}">
        <p14:creationId xmlns:p14="http://schemas.microsoft.com/office/powerpoint/2010/main" val="35388733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68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used the Virginia Plan to base representation on population and the New Jersey Plan to base representation on equality (2 representative per state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57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5504688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the Three-Fifths Compromise solve the issue of state representation in the new federal government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208" y="-43349"/>
            <a:ext cx="5955792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60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reduced the fear of loss of representation by Southern States with large slave populations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3963"/>
          </a:xfrm>
        </p:spPr>
        <p:txBody>
          <a:bodyPr/>
          <a:lstStyle/>
          <a:p>
            <a:pPr algn="ctr"/>
            <a:r>
              <a:rPr lang="en-US" dirty="0" smtClean="0"/>
              <a:t>Europe, North America,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List three limits to the power of the federal government in the Constitution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2084832"/>
            <a:ext cx="10113264" cy="4517136"/>
          </a:xfrm>
        </p:spPr>
      </p:pic>
    </p:spTree>
    <p:extLst>
      <p:ext uri="{BB962C8B-B14F-4D97-AF65-F5344CB8AC3E}">
        <p14:creationId xmlns:p14="http://schemas.microsoft.com/office/powerpoint/2010/main" val="1845225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Separation of powers, checks and balances and </a:t>
            </a:r>
            <a:r>
              <a:rPr lang="en-US" dirty="0" smtClean="0"/>
              <a:t>federalism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96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were the political believes of the Anti-Federalist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3977629"/>
              </p:ext>
            </p:extLst>
          </p:nvPr>
        </p:nvGraphicFramePr>
        <p:xfrm>
          <a:off x="1593088" y="2212848"/>
          <a:ext cx="9032240" cy="401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4857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50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They want a Constitution with a weak federal government and a Bill of Rights to protect the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987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2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List 2 famous </a:t>
            </a:r>
            <a:r>
              <a:rPr lang="en-US" dirty="0"/>
              <a:t>Anti-Federalist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88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r>
              <a:rPr lang="en-US" dirty="0"/>
              <a:t>Thomas Jefferson and </a:t>
            </a:r>
            <a:r>
              <a:rPr lang="en-US" dirty="0" smtClean="0"/>
              <a:t>Patrick Henry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595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were the political believes of the Federalist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5734829"/>
              </p:ext>
            </p:extLst>
          </p:nvPr>
        </p:nvGraphicFramePr>
        <p:xfrm>
          <a:off x="2032000" y="1762083"/>
          <a:ext cx="8128000" cy="509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1884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2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They want a Constitution that limits the power of the federal government </a:t>
            </a:r>
          </a:p>
        </p:txBody>
      </p:sp>
    </p:spTree>
    <p:extLst>
      <p:ext uri="{BB962C8B-B14F-4D97-AF65-F5344CB8AC3E}">
        <p14:creationId xmlns:p14="http://schemas.microsoft.com/office/powerpoint/2010/main" val="14233753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List two famous </a:t>
            </a:r>
            <a:r>
              <a:rPr lang="en-US" dirty="0"/>
              <a:t>Federalist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" y="1916281"/>
            <a:ext cx="10113264" cy="4667399"/>
          </a:xfrm>
        </p:spPr>
      </p:pic>
    </p:spTree>
    <p:extLst>
      <p:ext uri="{BB962C8B-B14F-4D97-AF65-F5344CB8AC3E}">
        <p14:creationId xmlns:p14="http://schemas.microsoft.com/office/powerpoint/2010/main" val="8168201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Alexander Hamilton and James </a:t>
            </a:r>
            <a:r>
              <a:rPr lang="en-US" dirty="0" smtClean="0"/>
              <a:t>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64" y="1225296"/>
            <a:ext cx="6999872" cy="5212079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Explain the development of the Southern Colonies</a:t>
            </a:r>
          </a:p>
          <a:p>
            <a:pPr lvl="1"/>
            <a:r>
              <a:rPr lang="en-US" sz="3600" dirty="0"/>
              <a:t>Reason established: </a:t>
            </a:r>
            <a:endParaRPr lang="en-US" sz="3600" dirty="0" smtClean="0"/>
          </a:p>
          <a:p>
            <a:pPr lvl="1"/>
            <a:r>
              <a:rPr lang="en-US" sz="3600" dirty="0" smtClean="0"/>
              <a:t>Impact </a:t>
            </a:r>
            <a:r>
              <a:rPr lang="en-US" sz="3600" dirty="0"/>
              <a:t>of location and place: </a:t>
            </a:r>
            <a:endParaRPr lang="en-US" sz="3600" dirty="0" smtClean="0"/>
          </a:p>
          <a:p>
            <a:pPr lvl="1"/>
            <a:r>
              <a:rPr lang="en-US" sz="3600" dirty="0" smtClean="0"/>
              <a:t>Relations </a:t>
            </a:r>
            <a:r>
              <a:rPr lang="en-US" sz="3600" dirty="0"/>
              <a:t>with American Indians: </a:t>
            </a:r>
            <a:endParaRPr lang="en-US" sz="3600" dirty="0" smtClean="0"/>
          </a:p>
          <a:p>
            <a:pPr lvl="1"/>
            <a:r>
              <a:rPr lang="en-US" sz="3600" dirty="0" smtClean="0"/>
              <a:t>Economic </a:t>
            </a:r>
            <a:r>
              <a:rPr lang="en-US" sz="3600" dirty="0"/>
              <a:t>development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67" y="0"/>
            <a:ext cx="4487333" cy="68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0" y="365125"/>
            <a:ext cx="5684520" cy="59259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Define ratification?</a:t>
            </a:r>
            <a:endParaRPr lang="en-US" dirty="0"/>
          </a:p>
        </p:txBody>
      </p:sp>
      <p:pic>
        <p:nvPicPr>
          <p:cNvPr id="4" name="Picture 2" descr="Image result for Constitution of amer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409" y="1"/>
            <a:ext cx="494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409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90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accept (the Constitution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87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purpose of the Federalist Papers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Image result for Constitution of amer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262" y="2045081"/>
            <a:ext cx="55894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068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3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encourage colonist and anti-federalist to ratify the </a:t>
            </a:r>
            <a:r>
              <a:rPr lang="en-US" dirty="0" smtClean="0"/>
              <a:t>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83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50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did the Anti-Federalist want added to the Constitution, in exchange for ratifying the Constitution?</a:t>
            </a:r>
          </a:p>
        </p:txBody>
      </p:sp>
    </p:spTree>
    <p:extLst>
      <p:ext uri="{BB962C8B-B14F-4D97-AF65-F5344CB8AC3E}">
        <p14:creationId xmlns:p14="http://schemas.microsoft.com/office/powerpoint/2010/main" val="3185867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Bill of </a:t>
            </a:r>
            <a:r>
              <a:rPr lang="en-US" dirty="0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668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" y="310261"/>
            <a:ext cx="12030456" cy="20123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the Bill of Rights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2"/>
          <a:stretch/>
        </p:blipFill>
        <p:spPr>
          <a:xfrm>
            <a:off x="0" y="2322576"/>
            <a:ext cx="12192000" cy="4535424"/>
          </a:xfrm>
        </p:spPr>
      </p:pic>
    </p:spTree>
    <p:extLst>
      <p:ext uri="{BB962C8B-B14F-4D97-AF65-F5344CB8AC3E}">
        <p14:creationId xmlns:p14="http://schemas.microsoft.com/office/powerpoint/2010/main" val="14747867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provide individual and state’s </a:t>
            </a:r>
            <a:r>
              <a:rPr lang="en-US" dirty="0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0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Reason established: </a:t>
            </a:r>
            <a:r>
              <a:rPr lang="en-US" sz="3600" dirty="0" smtClean="0"/>
              <a:t>Gold</a:t>
            </a:r>
            <a:endParaRPr lang="en-US" sz="3600" dirty="0"/>
          </a:p>
          <a:p>
            <a:pPr lvl="1"/>
            <a:r>
              <a:rPr lang="en-US" sz="3600" dirty="0"/>
              <a:t>Impact of location and place: </a:t>
            </a:r>
            <a:r>
              <a:rPr lang="en-US" sz="3600" dirty="0" smtClean="0"/>
              <a:t>Climate for Agriculture</a:t>
            </a:r>
            <a:endParaRPr lang="en-US" sz="3600" dirty="0"/>
          </a:p>
          <a:p>
            <a:pPr lvl="1"/>
            <a:r>
              <a:rPr lang="en-US" sz="3600" dirty="0"/>
              <a:t>Relations with American Indians: </a:t>
            </a:r>
            <a:r>
              <a:rPr lang="en-US" sz="3600" dirty="0" smtClean="0"/>
              <a:t>Bad</a:t>
            </a:r>
            <a:endParaRPr lang="en-US" sz="3600" dirty="0"/>
          </a:p>
          <a:p>
            <a:pPr lvl="1"/>
            <a:r>
              <a:rPr lang="en-US" sz="3600" dirty="0"/>
              <a:t>Economic development</a:t>
            </a:r>
            <a:r>
              <a:rPr lang="en-US" sz="3600" dirty="0" smtClean="0"/>
              <a:t>: Agriculture led to increase in slavery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28" y="896112"/>
            <a:ext cx="6414656" cy="5097971"/>
          </a:xfrm>
        </p:spPr>
        <p:txBody>
          <a:bodyPr/>
          <a:lstStyle/>
          <a:p>
            <a:pPr lvl="0"/>
            <a:r>
              <a:rPr lang="en-US" sz="3600" dirty="0"/>
              <a:t>Explain the development of the New England Colonies</a:t>
            </a:r>
          </a:p>
          <a:p>
            <a:pPr lvl="1"/>
            <a:r>
              <a:rPr lang="en-US" sz="3600" dirty="0"/>
              <a:t>Reason </a:t>
            </a:r>
            <a:r>
              <a:rPr lang="en-US" sz="3600" dirty="0" smtClean="0"/>
              <a:t>established:</a:t>
            </a:r>
          </a:p>
          <a:p>
            <a:pPr lvl="1"/>
            <a:r>
              <a:rPr lang="en-US" sz="3600" dirty="0" smtClean="0"/>
              <a:t>Impact </a:t>
            </a:r>
            <a:r>
              <a:rPr lang="en-US" sz="3600" dirty="0"/>
              <a:t>of location and place: </a:t>
            </a:r>
          </a:p>
          <a:p>
            <a:pPr lvl="1"/>
            <a:r>
              <a:rPr lang="en-US" sz="3600" dirty="0" smtClean="0"/>
              <a:t>Relations </a:t>
            </a:r>
            <a:r>
              <a:rPr lang="en-US" sz="3600" dirty="0"/>
              <a:t>with American Indians: </a:t>
            </a:r>
            <a:endParaRPr lang="en-US" sz="3600" dirty="0" smtClean="0"/>
          </a:p>
          <a:p>
            <a:pPr lvl="1"/>
            <a:r>
              <a:rPr lang="en-US" sz="3600" dirty="0" smtClean="0"/>
              <a:t>Economic </a:t>
            </a:r>
            <a:r>
              <a:rPr lang="en-US" sz="3600" dirty="0"/>
              <a:t>development</a:t>
            </a:r>
            <a:r>
              <a:rPr lang="en-US" sz="3600" dirty="0" smtClean="0"/>
              <a:t>:</a:t>
            </a:r>
          </a:p>
          <a:p>
            <a:pPr lvl="1"/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456" y="0"/>
            <a:ext cx="5114544" cy="68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240" y="601915"/>
            <a:ext cx="6432944" cy="5654167"/>
          </a:xfrm>
        </p:spPr>
        <p:txBody>
          <a:bodyPr/>
          <a:lstStyle/>
          <a:p>
            <a:pPr lvl="1"/>
            <a:r>
              <a:rPr lang="en-US" sz="3600" dirty="0"/>
              <a:t>Reason established</a:t>
            </a:r>
            <a:r>
              <a:rPr lang="en-US" sz="3600" dirty="0" smtClean="0"/>
              <a:t>: God, Puritans </a:t>
            </a:r>
            <a:endParaRPr lang="en-US" sz="3600" dirty="0"/>
          </a:p>
          <a:p>
            <a:pPr lvl="1"/>
            <a:r>
              <a:rPr lang="en-US" sz="3600" dirty="0"/>
              <a:t>Impact of location and place</a:t>
            </a:r>
            <a:r>
              <a:rPr lang="en-US" sz="3600" dirty="0" smtClean="0"/>
              <a:t>: Fishing and trading due to short growing season </a:t>
            </a:r>
            <a:endParaRPr lang="en-US" sz="3600" dirty="0"/>
          </a:p>
          <a:p>
            <a:pPr lvl="1"/>
            <a:r>
              <a:rPr lang="en-US" sz="3600" dirty="0"/>
              <a:t>Relations with American Indians: </a:t>
            </a:r>
            <a:r>
              <a:rPr lang="en-US" sz="3600" dirty="0" smtClean="0"/>
              <a:t>Bad</a:t>
            </a:r>
            <a:endParaRPr lang="en-US" sz="3600" dirty="0"/>
          </a:p>
          <a:p>
            <a:pPr lvl="1"/>
            <a:r>
              <a:rPr lang="en-US" sz="3600" dirty="0"/>
              <a:t>Economic development</a:t>
            </a:r>
            <a:r>
              <a:rPr lang="en-US" sz="3600" dirty="0" smtClean="0"/>
              <a:t>: Fishing and trading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51054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76" y="493776"/>
            <a:ext cx="5774576" cy="5683187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Explain the development of the Mid-Atlantic Colonies</a:t>
            </a:r>
          </a:p>
          <a:p>
            <a:pPr lvl="1"/>
            <a:r>
              <a:rPr lang="en-US" sz="3600" dirty="0"/>
              <a:t>Reason established: </a:t>
            </a:r>
            <a:endParaRPr lang="en-US" sz="3600" dirty="0" smtClean="0"/>
          </a:p>
          <a:p>
            <a:pPr lvl="1"/>
            <a:r>
              <a:rPr lang="en-US" sz="3600" dirty="0" smtClean="0"/>
              <a:t>Impact </a:t>
            </a:r>
            <a:r>
              <a:rPr lang="en-US" sz="3600" dirty="0"/>
              <a:t>of location and place: </a:t>
            </a:r>
            <a:endParaRPr lang="en-US" sz="3600" dirty="0" smtClean="0"/>
          </a:p>
          <a:p>
            <a:pPr lvl="1"/>
            <a:r>
              <a:rPr lang="en-US" sz="3600" dirty="0" smtClean="0"/>
              <a:t>Relations </a:t>
            </a:r>
            <a:r>
              <a:rPr lang="en-US" sz="3600" dirty="0"/>
              <a:t>with American Indians: </a:t>
            </a:r>
            <a:r>
              <a:rPr lang="en-US" sz="3600" dirty="0" smtClean="0"/>
              <a:t>Economic </a:t>
            </a:r>
            <a:r>
              <a:rPr lang="en-US" sz="3600" dirty="0"/>
              <a:t>development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68" y="0"/>
            <a:ext cx="559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744"/>
            <a:ext cx="6469520" cy="6620256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Explain the development of the Mid-Atlantic Colonies</a:t>
            </a:r>
          </a:p>
          <a:p>
            <a:pPr lvl="1"/>
            <a:r>
              <a:rPr lang="en-US" sz="3600" dirty="0"/>
              <a:t>Reason established: Gold, God and Glory</a:t>
            </a:r>
          </a:p>
          <a:p>
            <a:pPr lvl="1"/>
            <a:r>
              <a:rPr lang="en-US" sz="3600" dirty="0"/>
              <a:t>Impact of location and place: Agriculture and trade</a:t>
            </a:r>
          </a:p>
          <a:p>
            <a:pPr lvl="1"/>
            <a:r>
              <a:rPr lang="en-US" sz="3600" dirty="0"/>
              <a:t>Relations with American Indians: Good</a:t>
            </a:r>
          </a:p>
          <a:p>
            <a:pPr lvl="1"/>
            <a:r>
              <a:rPr lang="en-US" sz="3600" dirty="0"/>
              <a:t>Economic development: Agriculture and trade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0"/>
            <a:ext cx="5501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64" y="365125"/>
            <a:ext cx="5355336" cy="53407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the European immigrants impact colonial society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0992" cy="6858000"/>
          </a:xfrm>
        </p:spPr>
      </p:pic>
    </p:spTree>
    <p:extLst>
      <p:ext uri="{BB962C8B-B14F-4D97-AF65-F5344CB8AC3E}">
        <p14:creationId xmlns:p14="http://schemas.microsoft.com/office/powerpoint/2010/main" val="3522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3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Increased cultural diversity, including different ethnic and religious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-3 or less Do Tier III</a:t>
            </a:r>
          </a:p>
          <a:p>
            <a:r>
              <a:rPr lang="en-US" dirty="0" smtClean="0"/>
              <a:t>-4 or More Do Tier 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</a:t>
            </a:r>
          </a:p>
          <a:p>
            <a:r>
              <a:rPr lang="en-US" dirty="0" smtClean="0"/>
              <a:t>Take Schoology Domain I Quiz After</a:t>
            </a:r>
          </a:p>
        </p:txBody>
      </p:sp>
    </p:spTree>
    <p:extLst>
      <p:ext uri="{BB962C8B-B14F-4D97-AF65-F5344CB8AC3E}">
        <p14:creationId xmlns:p14="http://schemas.microsoft.com/office/powerpoint/2010/main" val="39341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 Middle </a:t>
            </a:r>
            <a:r>
              <a:rPr lang="en-US" dirty="0" smtClean="0"/>
              <a:t>Passage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-18606"/>
            <a:ext cx="5919216" cy="6858000"/>
          </a:xfrm>
        </p:spPr>
      </p:pic>
    </p:spTree>
    <p:extLst>
      <p:ext uri="{BB962C8B-B14F-4D97-AF65-F5344CB8AC3E}">
        <p14:creationId xmlns:p14="http://schemas.microsoft.com/office/powerpoint/2010/main" val="38125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6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African Americans forced into slavery and traded to North America, part of the trans-Atlantic </a:t>
            </a:r>
            <a:r>
              <a:rPr lang="en-US" dirty="0" smtClean="0"/>
              <a:t>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89832" cy="5944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Middle Passage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0"/>
            <a:ext cx="6979920" cy="6858000"/>
          </a:xfrm>
        </p:spPr>
      </p:pic>
    </p:spTree>
    <p:extLst>
      <p:ext uri="{BB962C8B-B14F-4D97-AF65-F5344CB8AC3E}">
        <p14:creationId xmlns:p14="http://schemas.microsoft.com/office/powerpoint/2010/main" val="13430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365125"/>
            <a:ext cx="10860024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Increased African American (Slave) population in the </a:t>
            </a:r>
            <a:r>
              <a:rPr lang="en-US" dirty="0" smtClean="0"/>
              <a:t>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0904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3 contributions of African Americans during the Colonial Era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659"/>
          </a:xfrm>
        </p:spPr>
        <p:txBody>
          <a:bodyPr>
            <a:normAutofit/>
          </a:bodyPr>
          <a:lstStyle/>
          <a:p>
            <a:r>
              <a:rPr lang="en-US" dirty="0"/>
              <a:t>Architecture, agriculture, and </a:t>
            </a:r>
            <a:r>
              <a:rPr lang="en-US" dirty="0" err="1" smtClean="0"/>
              <a:t>foodways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90616" cy="57613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Define: Salutary </a:t>
            </a:r>
            <a:r>
              <a:rPr lang="en-US" dirty="0" smtClean="0"/>
              <a:t>Neglect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10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British practice of allowing the Colonist to govern </a:t>
            </a:r>
            <a:r>
              <a:rPr lang="en-US" dirty="0" smtClean="0"/>
              <a:t>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659"/>
          </a:xfrm>
        </p:spPr>
        <p:txBody>
          <a:bodyPr>
            <a:normAutofit/>
          </a:bodyPr>
          <a:lstStyle/>
          <a:p>
            <a:r>
              <a:rPr lang="en-US" dirty="0"/>
              <a:t>List 3 example of salutary neglect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House of Burgesses, Mayflower Compact, and town meetings </a:t>
            </a:r>
          </a:p>
        </p:txBody>
      </p:sp>
    </p:spTree>
    <p:extLst>
      <p:ext uri="{BB962C8B-B14F-4D97-AF65-F5344CB8AC3E}">
        <p14:creationId xmlns:p14="http://schemas.microsoft.com/office/powerpoint/2010/main" val="35430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30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328" y="365125"/>
            <a:ext cx="5300472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Salutary Neglect impact colonist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44" y="0"/>
            <a:ext cx="5794812" cy="685800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1627632" y="365125"/>
            <a:ext cx="2542032" cy="250545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Led to different methods of colonial </a:t>
            </a:r>
            <a:r>
              <a:rPr lang="en-US" dirty="0" smtClean="0"/>
              <a:t>self-governance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392" y="365125"/>
            <a:ext cx="4788408" cy="5852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 the Great </a:t>
            </a:r>
            <a:r>
              <a:rPr lang="en-US" dirty="0" smtClean="0"/>
              <a:t>Awakening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31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10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Reform movement for colonial churches </a:t>
            </a:r>
          </a:p>
        </p:txBody>
      </p:sp>
    </p:spTree>
    <p:extLst>
      <p:ext uri="{BB962C8B-B14F-4D97-AF65-F5344CB8AC3E}">
        <p14:creationId xmlns:p14="http://schemas.microsoft.com/office/powerpoint/2010/main" val="14697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856" y="365125"/>
            <a:ext cx="5647944" cy="62368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Great Awakening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" y="0"/>
            <a:ext cx="5466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8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Encouraged colonist to question the role of the church and traditional </a:t>
            </a:r>
            <a:r>
              <a:rPr lang="en-US" dirty="0" smtClean="0"/>
              <a:t>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countries participated in the French and Indian War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1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France (American Indian) and Britain (Colonist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1763 Treaty of Paris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1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France was removed from most of North America and Britain gains land all the way to the Mississippi </a:t>
            </a:r>
            <a:r>
              <a:rPr lang="en-US" dirty="0" smtClean="0"/>
              <a:t>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mercantilism impact the Colonist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21233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5285232" cy="61819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the 1763 Treaty of Paris lay the groundwork for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58" y="0"/>
            <a:ext cx="6366542" cy="6857999"/>
          </a:xfrm>
        </p:spPr>
      </p:pic>
    </p:spTree>
    <p:extLst>
      <p:ext uri="{BB962C8B-B14F-4D97-AF65-F5344CB8AC3E}">
        <p14:creationId xmlns:p14="http://schemas.microsoft.com/office/powerpoint/2010/main" val="17721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6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British claimed they were protecting the Colonist during the War and therefor the Colonist need to repay the British for </a:t>
            </a:r>
            <a:r>
              <a:rPr lang="en-US" dirty="0" smtClean="0"/>
              <a:t>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Proclamation of 1763?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584"/>
            <a:ext cx="12192000" cy="4699415"/>
          </a:xfrm>
        </p:spPr>
      </p:pic>
    </p:spTree>
    <p:extLst>
      <p:ext uri="{BB962C8B-B14F-4D97-AF65-F5344CB8AC3E}">
        <p14:creationId xmlns:p14="http://schemas.microsoft.com/office/powerpoint/2010/main" val="5947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British restricted Colonist from moving west of the Appalachian Mountains, so that Colonist would not start another war with the American Indians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6053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Stamp Act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95" y="-36894"/>
            <a:ext cx="5936105" cy="6857999"/>
          </a:xfrm>
        </p:spPr>
      </p:pic>
    </p:spTree>
    <p:extLst>
      <p:ext uri="{BB962C8B-B14F-4D97-AF65-F5344CB8AC3E}">
        <p14:creationId xmlns:p14="http://schemas.microsoft.com/office/powerpoint/2010/main" val="31028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25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 required a tax on all paper goods in the </a:t>
            </a:r>
            <a:r>
              <a:rPr lang="en-US" dirty="0" smtClean="0"/>
              <a:t>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008" y="365125"/>
            <a:ext cx="6035040" cy="59764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Intolerable Acts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79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Closed the Port of Boston and made quartering of troops </a:t>
            </a:r>
            <a:r>
              <a:rPr lang="en-US" dirty="0" smtClean="0"/>
              <a:t>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List two colonial groups that were created as a response to the Proclamation of 1763, the Stamp Act and the Intolerable Acts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Sons of Liberty and the Committees of </a:t>
            </a:r>
            <a:r>
              <a:rPr lang="en-US" dirty="0" smtClean="0"/>
              <a:t>Correspondence</a:t>
            </a:r>
            <a:endParaRPr lang="en-US" dirty="0"/>
          </a:p>
        </p:txBody>
      </p:sp>
      <p:pic>
        <p:nvPicPr>
          <p:cNvPr id="4" name="Picture 2" descr="Image result for sons and daughters of liber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9696"/>
            <a:ext cx="6145967" cy="4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6" y="2139696"/>
            <a:ext cx="6046034" cy="4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59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Colonist provided raw materials to Britain in exchange for finished </a:t>
            </a:r>
            <a:r>
              <a:rPr lang="en-US" dirty="0" smtClean="0"/>
              <a:t>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Define: Committees of </a:t>
            </a:r>
            <a:r>
              <a:rPr lang="en-US" dirty="0" smtClean="0"/>
              <a:t>Correspondence</a:t>
            </a:r>
            <a:endParaRPr lang="en-US" dirty="0"/>
          </a:p>
        </p:txBody>
      </p:sp>
      <p:pic>
        <p:nvPicPr>
          <p:cNvPr id="4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1999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13 colonies coming together to rebel against the </a:t>
            </a:r>
            <a:r>
              <a:rPr lang="en-US" dirty="0" smtClean="0"/>
              <a:t>British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Define: Sons and Daughters of </a:t>
            </a:r>
            <a:r>
              <a:rPr lang="en-US" dirty="0" smtClean="0"/>
              <a:t>Liberty</a:t>
            </a:r>
            <a:endParaRPr lang="en-US" dirty="0"/>
          </a:p>
        </p:txBody>
      </p:sp>
      <p:pic>
        <p:nvPicPr>
          <p:cNvPr id="4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05" y="1993392"/>
            <a:ext cx="6255895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5936105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10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Sons led violent rebellions, Daughters made goods to support boycotts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1784" cy="5797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wrote the pamphlet Common Sense?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21" y="0"/>
            <a:ext cx="4756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8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Thomas </a:t>
            </a:r>
            <a:r>
              <a:rPr lang="en-US" dirty="0" smtClean="0"/>
              <a:t>Paine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Thomas Paine’s pamphlet Common Sense?</a:t>
            </a:r>
          </a:p>
        </p:txBody>
      </p:sp>
    </p:spTree>
    <p:extLst>
      <p:ext uri="{BB962C8B-B14F-4D97-AF65-F5344CB8AC3E}">
        <p14:creationId xmlns:p14="http://schemas.microsoft.com/office/powerpoint/2010/main" val="1944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questioned the authority of Britain and explained why the Colonist should rebel against the British</a:t>
            </a:r>
          </a:p>
        </p:txBody>
      </p:sp>
    </p:spTree>
    <p:extLst>
      <p:ext uri="{BB962C8B-B14F-4D97-AF65-F5344CB8AC3E}">
        <p14:creationId xmlns:p14="http://schemas.microsoft.com/office/powerpoint/2010/main" val="20245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6024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wrote the Declaration of Independence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Image result for Declaration of Independe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80" y="0"/>
            <a:ext cx="515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Thomas </a:t>
            </a:r>
            <a:r>
              <a:rPr lang="en-US" dirty="0" smtClean="0"/>
              <a:t>Jefferson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mercantilism impact the British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44" y="1825625"/>
            <a:ext cx="10354056" cy="5032375"/>
          </a:xfrm>
        </p:spPr>
      </p:pic>
    </p:spTree>
    <p:extLst>
      <p:ext uri="{BB962C8B-B14F-4D97-AF65-F5344CB8AC3E}">
        <p14:creationId xmlns:p14="http://schemas.microsoft.com/office/powerpoint/2010/main" val="5909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536" y="365125"/>
            <a:ext cx="5922264" cy="59990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group helped write the Declaration of Independence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85232" cy="6858000"/>
          </a:xfrm>
        </p:spPr>
      </p:pic>
    </p:spTree>
    <p:extLst>
      <p:ext uri="{BB962C8B-B14F-4D97-AF65-F5344CB8AC3E}">
        <p14:creationId xmlns:p14="http://schemas.microsoft.com/office/powerpoint/2010/main" val="3137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68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Committee of </a:t>
            </a:r>
            <a:r>
              <a:rPr lang="en-US" dirty="0" smtClean="0"/>
              <a:t>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List the members of the Committee of Five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85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Thomas Jefferson, John Livingston, Ben Franklin, John Adams, Roger </a:t>
            </a:r>
            <a:r>
              <a:rPr lang="en-US" dirty="0" smtClean="0"/>
              <a:t>Sherman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90616" cy="5999099"/>
          </a:xfrm>
        </p:spPr>
        <p:txBody>
          <a:bodyPr>
            <a:normAutofit/>
          </a:bodyPr>
          <a:lstStyle/>
          <a:p>
            <a:r>
              <a:rPr lang="en-US" dirty="0"/>
              <a:t>What individual influenced Thomas Jefferson and the Committee of Five, when writing the Declaration of Independence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0"/>
            <a:ext cx="5120639" cy="66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John </a:t>
            </a:r>
            <a:r>
              <a:rPr lang="en-US" dirty="0" smtClean="0"/>
              <a:t>Locke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John Locke’s Natural Rights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people have the right to life, liberty and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736" y="365125"/>
            <a:ext cx="6053328" cy="61636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John Locke’s Social Contract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1964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people have the right to rebel, if the government doesn’t  protect your natural </a:t>
            </a:r>
            <a:r>
              <a:rPr lang="en-US" dirty="0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85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British made finished goods and sold them to the colonist in exchange for </a:t>
            </a:r>
            <a:r>
              <a:rPr lang="en-US" dirty="0" smtClean="0"/>
              <a:t>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5832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Benjamin Franklin and John Adams impact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33" y="0"/>
            <a:ext cx="507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Convinced France </a:t>
            </a:r>
            <a:r>
              <a:rPr lang="en-US" dirty="0"/>
              <a:t>to help the Colonist in the American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5320" cy="6127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role of George Washington during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267" r="40300" b="267"/>
          <a:stretch/>
        </p:blipFill>
        <p:spPr>
          <a:xfrm>
            <a:off x="5596128" y="0"/>
            <a:ext cx="6595872" cy="6858000"/>
          </a:xfrm>
        </p:spPr>
      </p:pic>
    </p:spTree>
    <p:extLst>
      <p:ext uri="{BB962C8B-B14F-4D97-AF65-F5344CB8AC3E}">
        <p14:creationId xmlns:p14="http://schemas.microsoft.com/office/powerpoint/2010/main" val="17969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Military </a:t>
            </a:r>
            <a:r>
              <a:rPr lang="en-US" dirty="0" smtClean="0"/>
              <a:t>leader, </a:t>
            </a:r>
            <a:r>
              <a:rPr lang="en-US" dirty="0"/>
              <a:t>was able to secure resources and train soldiers to be better than local militias.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Baron von Steuben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www.bergencountyhistory.org/Graphics/steubendril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76" y="1956816"/>
            <a:ext cx="8889047" cy="49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85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Prussian military officer and helped create a professional army for the </a:t>
            </a:r>
            <a:r>
              <a:rPr lang="en-US" dirty="0" smtClean="0"/>
              <a:t>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3496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Marquis de </a:t>
            </a:r>
            <a:r>
              <a:rPr lang="en-US" dirty="0" err="1"/>
              <a:t>LaFayette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33" y="0"/>
            <a:ext cx="507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3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French military officer and helped the Colonist in the American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664" y="365125"/>
            <a:ext cx="4898136" cy="61819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Valley Forge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5664" cy="6858000"/>
          </a:xfrm>
        </p:spPr>
      </p:pic>
    </p:spTree>
    <p:extLst>
      <p:ext uri="{BB962C8B-B14F-4D97-AF65-F5344CB8AC3E}">
        <p14:creationId xmlns:p14="http://schemas.microsoft.com/office/powerpoint/2010/main" val="23719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Continental Army fights through the winter and becomes a professional </a:t>
            </a:r>
            <a:r>
              <a:rPr lang="en-US" dirty="0" smtClean="0"/>
              <a:t>military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was the significance of the trans-Atlantic trade on the Colonies?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5032375"/>
          </a:xfrm>
        </p:spPr>
      </p:pic>
    </p:spTree>
    <p:extLst>
      <p:ext uri="{BB962C8B-B14F-4D97-AF65-F5344CB8AC3E}">
        <p14:creationId xmlns:p14="http://schemas.microsoft.com/office/powerpoint/2010/main" val="32680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984" y="365125"/>
            <a:ext cx="5193792" cy="62368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geographic significance of the Battle of Trenton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9984" cy="6858000"/>
          </a:xfrm>
        </p:spPr>
      </p:pic>
    </p:spTree>
    <p:extLst>
      <p:ext uri="{BB962C8B-B14F-4D97-AF65-F5344CB8AC3E}">
        <p14:creationId xmlns:p14="http://schemas.microsoft.com/office/powerpoint/2010/main" val="6415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Continental Army crosses the Delaware River to beat the British and turning point in American </a:t>
            </a:r>
            <a:r>
              <a:rPr lang="en-US" dirty="0" smtClean="0"/>
              <a:t>Revolution?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36" y="365125"/>
            <a:ext cx="4550664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geographic significance of the Battle of </a:t>
            </a:r>
            <a:r>
              <a:rPr lang="en-US" dirty="0" smtClean="0"/>
              <a:t>Saratoga</a:t>
            </a:r>
            <a:endParaRPr lang="en-US" dirty="0"/>
          </a:p>
        </p:txBody>
      </p:sp>
      <p:pic>
        <p:nvPicPr>
          <p:cNvPr id="4" name="Picture 2" descr="Image result for Battle of Saratoga British trapped in for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473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97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British forces struggle to fight through forest of New York and divide the Colonies, loose high ground in battle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0688" y="283146"/>
            <a:ext cx="4203192" cy="62917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geographic significance of the Battle of Yorktown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520" cy="6858000"/>
          </a:xfrm>
        </p:spPr>
      </p:pic>
    </p:spTree>
    <p:extLst>
      <p:ext uri="{BB962C8B-B14F-4D97-AF65-F5344CB8AC3E}">
        <p14:creationId xmlns:p14="http://schemas.microsoft.com/office/powerpoint/2010/main" val="20282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6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British General Cornwallis is trapped on a peninsula by Colonial and French troops, British forced to surrender, last major battle in the American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6108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role of women during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4" descr="Image result for American revolution wom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0"/>
            <a:ext cx="585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17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Participated in the Daughters of Liberty and helped supply colonist with goods during the boycott of British goods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365125"/>
            <a:ext cx="5779008" cy="59808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role of American Indians during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Indian scouts allied with the advancing British provided intelligence on the French for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0"/>
            <a:ext cx="552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2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Scouts and spies for the Colonist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3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Led to cultural and economic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65125"/>
            <a:ext cx="4535424" cy="61454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role of enslaved and free blacks during the American Revolution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0"/>
            <a:ext cx="6906768" cy="6858000"/>
          </a:xfrm>
        </p:spPr>
      </p:pic>
    </p:spTree>
    <p:extLst>
      <p:ext uri="{BB962C8B-B14F-4D97-AF65-F5344CB8AC3E}">
        <p14:creationId xmlns:p14="http://schemas.microsoft.com/office/powerpoint/2010/main" val="7821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9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African-Americans uniformly supported the patriot cause of freedom from Britain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457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Treaty of Paris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100" name="Picture 4" descr="Image result for Colonial America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5" y="2388424"/>
            <a:ext cx="7620000" cy="42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Confirmed American independence and set the boundaries of the new </a:t>
            </a:r>
            <a:r>
              <a:rPr lang="en-US" dirty="0" smtClean="0"/>
              <a:t>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were the Articles of Confederation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 descr="Image result for Government buildi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2084832"/>
            <a:ext cx="9491472" cy="422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6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First national government, gave power to the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81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following were benefits of the Articles of Confederation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37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3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Created the Northwest Ordinance, created the Post Office, and establishes States’ </a:t>
            </a:r>
            <a:r>
              <a:rPr lang="en-US" dirty="0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309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List four benefits of the Northwest </a:t>
            </a:r>
            <a:r>
              <a:rPr lang="en-US" dirty="0"/>
              <a:t>Ordinance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32" y="2081656"/>
            <a:ext cx="10040112" cy="47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35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5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Led to sectionalism, influenced </a:t>
            </a:r>
            <a:r>
              <a:rPr lang="en-US" dirty="0"/>
              <a:t>westward migration, no slavery and create rules for adding new </a:t>
            </a:r>
            <a:r>
              <a:rPr lang="en-US" dirty="0" smtClean="0"/>
              <a:t>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9230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983</TotalTime>
  <Words>1475</Words>
  <Application>Microsoft Office PowerPoint</Application>
  <PresentationFormat>Widescreen</PresentationFormat>
  <Paragraphs>157</Paragraphs>
  <Slides>127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0" baseType="lpstr">
      <vt:lpstr>Arial</vt:lpstr>
      <vt:lpstr>Corbel</vt:lpstr>
      <vt:lpstr>Depth</vt:lpstr>
      <vt:lpstr>Mastery </vt:lpstr>
      <vt:lpstr>Domain Test</vt:lpstr>
      <vt:lpstr>PowerPoint Presentation</vt:lpstr>
      <vt:lpstr>How did mercantilism impact the Colonist?</vt:lpstr>
      <vt:lpstr>Colonist provided raw materials to Britain in exchange for finished goods</vt:lpstr>
      <vt:lpstr>How did mercantilism impact the British?</vt:lpstr>
      <vt:lpstr>The British made finished goods and sold them to the colonist in exchange for profit</vt:lpstr>
      <vt:lpstr>What was the significance of the trans-Atlantic trade on the Colonies?</vt:lpstr>
      <vt:lpstr>Led to cultural and economic diversity</vt:lpstr>
      <vt:lpstr>What three continents were included in Trans-Atlantic trade?</vt:lpstr>
      <vt:lpstr>Europe, North America,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the European immigrants impact colonial society?</vt:lpstr>
      <vt:lpstr>Increased cultural diversity, including different ethnic and religious groups</vt:lpstr>
      <vt:lpstr>Define Middle Passage</vt:lpstr>
      <vt:lpstr>African Americans forced into slavery and traded to North America, part of the trans-Atlantic trade</vt:lpstr>
      <vt:lpstr>What was the significance of the Middle Passage?</vt:lpstr>
      <vt:lpstr>Increased African American (Slave) population in the Americas</vt:lpstr>
      <vt:lpstr>What are 3 contributions of African Americans during the Colonial Era?</vt:lpstr>
      <vt:lpstr>Architecture, agriculture, and foodways</vt:lpstr>
      <vt:lpstr>Define: Salutary Neglect</vt:lpstr>
      <vt:lpstr>British practice of allowing the Colonist to govern themselves</vt:lpstr>
      <vt:lpstr>List 3 example of salutary neglect.</vt:lpstr>
      <vt:lpstr>House of Burgesses, Mayflower Compact, and town meetings </vt:lpstr>
      <vt:lpstr>How did Salutary Neglect impact colonist?</vt:lpstr>
      <vt:lpstr>Led to different methods of colonial self-governance</vt:lpstr>
      <vt:lpstr>Define the Great Awakening</vt:lpstr>
      <vt:lpstr>Reform movement for colonial churches </vt:lpstr>
      <vt:lpstr>What was the significance of the Great Awakening?</vt:lpstr>
      <vt:lpstr>Encouraged colonist to question the role of the church and traditional authority</vt:lpstr>
      <vt:lpstr>What countries participated in the French and Indian War?</vt:lpstr>
      <vt:lpstr>France (American Indian) and Britain (Colonist)</vt:lpstr>
      <vt:lpstr>What was the significance of the 1763 Treaty of Paris?</vt:lpstr>
      <vt:lpstr>France was removed from most of North America and Britain gains land all the way to the Mississippi River</vt:lpstr>
      <vt:lpstr>How did the 1763 Treaty of Paris lay the groundwork for the American Revolution?</vt:lpstr>
      <vt:lpstr>The British claimed they were protecting the Colonist during the War and therefor the Colonist need to repay the British for protection</vt:lpstr>
      <vt:lpstr>What was the significance of the Proclamation of 1763? </vt:lpstr>
      <vt:lpstr>The British restricted Colonist from moving west of the Appalachian Mountains, so that Colonist would not start another war with the American Indians.</vt:lpstr>
      <vt:lpstr>What was the significance of the Stamp Act?</vt:lpstr>
      <vt:lpstr>The act required a tax on all paper goods in the colonies</vt:lpstr>
      <vt:lpstr>What was the significance of the Intolerable Acts?</vt:lpstr>
      <vt:lpstr>Closed the Port of Boston and made quartering of troops legal</vt:lpstr>
      <vt:lpstr>List two colonial groups that were created as a response to the Proclamation of 1763, the Stamp Act and the Intolerable Acts?</vt:lpstr>
      <vt:lpstr>Sons of Liberty and the Committees of Correspondence</vt:lpstr>
      <vt:lpstr>Define: Committees of Correspondence</vt:lpstr>
      <vt:lpstr>13 colonies coming together to rebel against the British</vt:lpstr>
      <vt:lpstr>Define: Sons and Daughters of Liberty</vt:lpstr>
      <vt:lpstr>The Sons led violent rebellions, Daughters made goods to support boycotts</vt:lpstr>
      <vt:lpstr>Who wrote the pamphlet Common Sense? </vt:lpstr>
      <vt:lpstr>Thomas Paine</vt:lpstr>
      <vt:lpstr>What was the significance of Thomas Paine’s pamphlet Common Sense?</vt:lpstr>
      <vt:lpstr>It questioned the authority of Britain and explained why the Colonist should rebel against the British</vt:lpstr>
      <vt:lpstr>Who wrote the Declaration of Independence?</vt:lpstr>
      <vt:lpstr>Thomas Jefferson</vt:lpstr>
      <vt:lpstr>What group helped write the Declaration of Independence?</vt:lpstr>
      <vt:lpstr>Committee of Five</vt:lpstr>
      <vt:lpstr>List the members of the Committee of Five?</vt:lpstr>
      <vt:lpstr>Thomas Jefferson, John Livingston, Ben Franklin, John Adams, Roger Sherman</vt:lpstr>
      <vt:lpstr>What individual influenced Thomas Jefferson and the Committee of Five, when writing the Declaration of Independence?</vt:lpstr>
      <vt:lpstr>John Locke</vt:lpstr>
      <vt:lpstr>What was the significance of John Locke’s Natural Rights?</vt:lpstr>
      <vt:lpstr>The people have the right to life, liberty and property</vt:lpstr>
      <vt:lpstr>What was the significance of John Locke’s Social Contract?</vt:lpstr>
      <vt:lpstr>The people have the right to rebel, if the government doesn’t  protect your natural rights</vt:lpstr>
      <vt:lpstr>How did Benjamin Franklin and John Adams impact the American Revolution?</vt:lpstr>
      <vt:lpstr>Convinced France to help the Colonist in the American Revolution</vt:lpstr>
      <vt:lpstr>What was the role of George Washington during the American Revolution?</vt:lpstr>
      <vt:lpstr>Military leader, was able to secure resources and train soldiers to be better than local militias.  </vt:lpstr>
      <vt:lpstr>What was the significance of Baron von Steuben?</vt:lpstr>
      <vt:lpstr>Prussian military officer and helped create a professional army for the Colonies</vt:lpstr>
      <vt:lpstr>What was the significance of Marquis de LaFayette?</vt:lpstr>
      <vt:lpstr>French military officer and helped the Colonist in the American Revolution</vt:lpstr>
      <vt:lpstr>What was the significance of Valley Forge?</vt:lpstr>
      <vt:lpstr>Continental Army fights through the winter and becomes a professional military</vt:lpstr>
      <vt:lpstr>What was the geographic significance of the Battle of Trenton?</vt:lpstr>
      <vt:lpstr>Continental Army crosses the Delaware River to beat the British and turning point in American Revolution?</vt:lpstr>
      <vt:lpstr>What was the geographic significance of the Battle of Saratoga</vt:lpstr>
      <vt:lpstr>British forces struggle to fight through forest of New York and divide the Colonies, loose high ground in battle</vt:lpstr>
      <vt:lpstr>What was the geographic significance of the Battle of Yorktown?</vt:lpstr>
      <vt:lpstr>British General Cornwallis is trapped on a peninsula by Colonial and French troops, British forced to surrender, last major battle in the American Revolution</vt:lpstr>
      <vt:lpstr>What was the role of women during the American Revolution?</vt:lpstr>
      <vt:lpstr>Participated in the Daughters of Liberty and helped supply colonist with goods during the boycott of British goods.</vt:lpstr>
      <vt:lpstr>What was the role of American Indians during the American Revolution?</vt:lpstr>
      <vt:lpstr>Scouts and spies for the Colonist</vt:lpstr>
      <vt:lpstr>What was the role of enslaved and free blacks during the American Revolution?</vt:lpstr>
      <vt:lpstr>African-Americans uniformly supported the patriot cause of freedom from Britain.</vt:lpstr>
      <vt:lpstr>What was the significance of the Treaty of Paris?</vt:lpstr>
      <vt:lpstr>Confirmed American independence and set the boundaries of the new nation</vt:lpstr>
      <vt:lpstr>What were the Articles of Confederation?</vt:lpstr>
      <vt:lpstr>First national government, gave power to the States</vt:lpstr>
      <vt:lpstr>Which of the following were benefits of the Articles of Confederation?</vt:lpstr>
      <vt:lpstr>Created the Northwest Ordinance, created the Post Office, and establishes States’ Rights</vt:lpstr>
      <vt:lpstr>List four benefits of the Northwest Ordinance?</vt:lpstr>
      <vt:lpstr>Led to sectionalism, influenced westward migration, no slavery and create rules for adding new states</vt:lpstr>
      <vt:lpstr>List three negatives of the Articles of Confederation?</vt:lpstr>
      <vt:lpstr>Could not tax, Could not create a military and it developed a weak national government</vt:lpstr>
      <vt:lpstr>How did Daniel Shay’s Rebellion impact the Articles of Confederation?</vt:lpstr>
      <vt:lpstr>Exposed the fundamental weaknesses in government under the Articles of Confederation.</vt:lpstr>
      <vt:lpstr>What was the purpose of the Constitution?</vt:lpstr>
      <vt:lpstr>To develop a strong national government with limits on the overall power of the government</vt:lpstr>
      <vt:lpstr>How did the Great Compromise solve the issue of state representation in the new federal government?</vt:lpstr>
      <vt:lpstr>It used the Virginia Plan to base representation on population and the New Jersey Plan to base representation on equality (2 representative per state).</vt:lpstr>
      <vt:lpstr>How did the Three-Fifths Compromise solve the issue of state representation in the new federal government?</vt:lpstr>
      <vt:lpstr>It reduced the fear of loss of representation by Southern States with large slave populations.</vt:lpstr>
      <vt:lpstr>List three limits to the power of the federal government in the Constitution.</vt:lpstr>
      <vt:lpstr>Separation of powers, checks and balances and federalism</vt:lpstr>
      <vt:lpstr>What were the political believes of the Anti-Federalist?</vt:lpstr>
      <vt:lpstr>They want a Constitution with a weak federal government and a Bill of Rights to protect the people</vt:lpstr>
      <vt:lpstr>List 2 famous Anti-Federalist?</vt:lpstr>
      <vt:lpstr>Thomas Jefferson and Patrick Henry</vt:lpstr>
      <vt:lpstr>What were the political believes of the Federalist?</vt:lpstr>
      <vt:lpstr>They want a Constitution that limits the power of the federal government </vt:lpstr>
      <vt:lpstr>List two famous Federalist?</vt:lpstr>
      <vt:lpstr>Alexander Hamilton and James Madison</vt:lpstr>
      <vt:lpstr>Define ratification?</vt:lpstr>
      <vt:lpstr>To accept (the Constitution)</vt:lpstr>
      <vt:lpstr>What was the purpose of the Federalist Papers?</vt:lpstr>
      <vt:lpstr>To encourage colonist and anti-federalist to ratify the Constitution</vt:lpstr>
      <vt:lpstr>What did the Anti-Federalist want added to the Constitution, in exchange for ratifying the Constitution?</vt:lpstr>
      <vt:lpstr>The Bill of Rights</vt:lpstr>
      <vt:lpstr>What was the purpose of the Bill of Rights?</vt:lpstr>
      <vt:lpstr>To provide individual and state’s rights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</dc:creator>
  <cp:lastModifiedBy>Benjamin Willis</cp:lastModifiedBy>
  <cp:revision>19</cp:revision>
  <dcterms:created xsi:type="dcterms:W3CDTF">2017-10-29T14:17:49Z</dcterms:created>
  <dcterms:modified xsi:type="dcterms:W3CDTF">2018-05-01T13:52:26Z</dcterms:modified>
</cp:coreProperties>
</file>