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9" r:id="rId14"/>
    <p:sldId id="268"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FE92AA6-F877-4989-89F6-26C5E955AED8}">
          <p14:sldIdLst>
            <p14:sldId id="256"/>
            <p14:sldId id="257"/>
            <p14:sldId id="259"/>
            <p14:sldId id="258"/>
            <p14:sldId id="260"/>
            <p14:sldId id="261"/>
            <p14:sldId id="262"/>
            <p14:sldId id="263"/>
            <p14:sldId id="264"/>
            <p14:sldId id="265"/>
            <p14:sldId id="266"/>
            <p14:sldId id="267"/>
            <p14:sldId id="269"/>
            <p14:sldId id="268"/>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41"/>
            <p14:sldId id="342"/>
            <p14:sldId id="343"/>
            <p14:sldId id="344"/>
            <p14:sldId id="345"/>
            <p14:sldId id="346"/>
            <p14:sldId id="347"/>
            <p14:sldId id="348"/>
            <p14:sldId id="349"/>
            <p14:sldId id="350"/>
            <p14:sldId id="351"/>
            <p14:sldId id="352"/>
            <p14:sldId id="353"/>
            <p14:sldId id="354"/>
            <p14:sldId id="355"/>
            <p14:sldId id="356"/>
            <p14:sldId id="357"/>
            <p14:sldId id="358"/>
            <p14:sldId id="359"/>
            <p14:sldId id="360"/>
            <p14:sldId id="361"/>
            <p14:sldId id="362"/>
            <p14:sldId id="363"/>
            <p14:sldId id="364"/>
            <p14:sldId id="365"/>
            <p14:sldId id="366"/>
            <p14:sldId id="367"/>
            <p14:sldId id="368"/>
            <p14:sldId id="369"/>
            <p14:sldId id="370"/>
            <p14:sldId id="371"/>
            <p14:sldId id="372"/>
            <p14:sldId id="373"/>
            <p14:sldId id="374"/>
            <p14:sldId id="375"/>
            <p14:sldId id="376"/>
            <p14:sldId id="377"/>
            <p14:sldId id="378"/>
            <p14:sldId id="379"/>
            <p14:sldId id="380"/>
            <p14:sldId id="381"/>
            <p14:sldId id="382"/>
            <p14:sldId id="383"/>
            <p14:sldId id="384"/>
            <p14:sldId id="385"/>
            <p14:sldId id="386"/>
            <p14:sldId id="387"/>
            <p14:sldId id="388"/>
            <p14:sldId id="389"/>
            <p14:sldId id="390"/>
            <p14:sldId id="391"/>
            <p14:sldId id="392"/>
            <p14:sldId id="393"/>
            <p14:sldId id="394"/>
            <p14:sldId id="395"/>
            <p14:sldId id="39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2" autoAdjust="0"/>
    <p:restoredTop sz="94660"/>
  </p:normalViewPr>
  <p:slideViewPr>
    <p:cSldViewPr snapToGrid="0">
      <p:cViewPr varScale="1">
        <p:scale>
          <a:sx n="44" d="100"/>
          <a:sy n="44" d="100"/>
        </p:scale>
        <p:origin x="47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vert="horz" lIns="91440" tIns="45720" rIns="91440" bIns="45720" rtlCol="0"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11/29/2018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11/29/2018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11/29/2018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11/29/2018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11/29/2018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11/29/2018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11/29/2018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Mastery</a:t>
            </a:r>
            <a:endParaRPr lang="en-US" dirty="0"/>
          </a:p>
        </p:txBody>
      </p:sp>
      <p:sp>
        <p:nvSpPr>
          <p:cNvPr id="3" name="Subtitle 2"/>
          <p:cNvSpPr>
            <a:spLocks noGrp="1"/>
          </p:cNvSpPr>
          <p:nvPr>
            <p:ph type="subTitle" idx="1"/>
          </p:nvPr>
        </p:nvSpPr>
        <p:spPr/>
        <p:txBody>
          <a:bodyPr/>
          <a:lstStyle/>
          <a:p>
            <a:r>
              <a:rPr lang="en-US" dirty="0" smtClean="0"/>
              <a:t>Domain 2</a:t>
            </a:r>
            <a:endParaRPr lang="en-US" dirty="0"/>
          </a:p>
        </p:txBody>
      </p:sp>
    </p:spTree>
    <p:extLst>
      <p:ext uri="{BB962C8B-B14F-4D97-AF65-F5344CB8AC3E}">
        <p14:creationId xmlns:p14="http://schemas.microsoft.com/office/powerpoint/2010/main" val="330183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Why did Thomas Jefferson think twice about the Louisiana Purchase</a:t>
            </a:r>
            <a:r>
              <a:rPr lang="en-US" dirty="0" smtClean="0"/>
              <a:t>?</a:t>
            </a:r>
            <a:endParaRPr lang="en-US" dirty="0"/>
          </a:p>
        </p:txBody>
      </p:sp>
      <p:sp>
        <p:nvSpPr>
          <p:cNvPr id="3" name="Content Placeholder 2"/>
          <p:cNvSpPr>
            <a:spLocks noGrp="1"/>
          </p:cNvSpPr>
          <p:nvPr>
            <p:ph idx="1"/>
          </p:nvPr>
        </p:nvSpPr>
        <p:spPr>
          <a:xfrm>
            <a:off x="1120000" y="2926079"/>
            <a:ext cx="10233800" cy="3250883"/>
          </a:xfrm>
        </p:spPr>
        <p:txBody>
          <a:bodyPr/>
          <a:lstStyle/>
          <a:p>
            <a:pPr marL="0" indent="0">
              <a:buNone/>
            </a:pPr>
            <a:r>
              <a:rPr lang="en-US" dirty="0"/>
              <a:t>Article IV Section 3.</a:t>
            </a:r>
          </a:p>
          <a:p>
            <a:pPr marL="0" indent="0">
              <a:buNone/>
            </a:pPr>
            <a:r>
              <a:rPr lang="en-US" dirty="0"/>
              <a:t>New states may be admitted by the Congress into this union; but no new states shall be formed or erected within the jurisdiction of any other state; nor any state be formed by the junction of two or more states, or parts of states, without the consent of the legislatures of the states concerned as well as of the Congress.</a:t>
            </a:r>
          </a:p>
        </p:txBody>
      </p:sp>
    </p:spTree>
    <p:extLst>
      <p:ext uri="{BB962C8B-B14F-4D97-AF65-F5344CB8AC3E}">
        <p14:creationId xmlns:p14="http://schemas.microsoft.com/office/powerpoint/2010/main" val="157571896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did Lincoln deliver the Gettysburg Address?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9005223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t>Called on the living to continue fight to preserve the Union</a:t>
            </a:r>
          </a:p>
          <a:p>
            <a:r>
              <a:rPr lang="en-US" sz="3600" dirty="0" smtClean="0"/>
              <a:t>Addressed the fact that not all men were currently equal (slavery) and that the Civil War was a fight for equality </a:t>
            </a:r>
            <a:endParaRPr lang="en-US" sz="3600" dirty="0"/>
          </a:p>
        </p:txBody>
      </p:sp>
    </p:spTree>
    <p:extLst>
      <p:ext uri="{BB962C8B-B14F-4D97-AF65-F5344CB8AC3E}">
        <p14:creationId xmlns:p14="http://schemas.microsoft.com/office/powerpoint/2010/main" val="37622462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0000" y="292608"/>
            <a:ext cx="10233800" cy="5884355"/>
          </a:xfrm>
        </p:spPr>
        <p:txBody>
          <a:bodyPr/>
          <a:lstStyle/>
          <a:p>
            <a:pPr lvl="0"/>
            <a:r>
              <a:rPr lang="en-US" sz="4400" dirty="0"/>
              <a:t>What were the roles of the following leaders during the Civil War?</a:t>
            </a:r>
          </a:p>
          <a:p>
            <a:pPr lvl="1"/>
            <a:r>
              <a:rPr lang="en-US" sz="4400" dirty="0"/>
              <a:t>Ulysses S. Grant</a:t>
            </a:r>
            <a:r>
              <a:rPr lang="en-US" sz="4400" dirty="0" smtClean="0"/>
              <a:t>:</a:t>
            </a:r>
            <a:endParaRPr lang="en-US" sz="4400" dirty="0"/>
          </a:p>
          <a:p>
            <a:pPr lvl="1"/>
            <a:r>
              <a:rPr lang="en-US" sz="4400" dirty="0"/>
              <a:t>William T. Sherman</a:t>
            </a:r>
            <a:r>
              <a:rPr lang="en-US" sz="4400" dirty="0" smtClean="0"/>
              <a:t>:</a:t>
            </a:r>
            <a:endParaRPr lang="en-US" sz="4400" dirty="0"/>
          </a:p>
          <a:p>
            <a:pPr lvl="1"/>
            <a:r>
              <a:rPr lang="en-US" sz="4400" dirty="0"/>
              <a:t>Jefferson </a:t>
            </a:r>
            <a:r>
              <a:rPr lang="en-US" sz="4400" dirty="0" smtClean="0"/>
              <a:t>Davis:</a:t>
            </a:r>
          </a:p>
          <a:p>
            <a:pPr lvl="1"/>
            <a:r>
              <a:rPr lang="en-US" sz="4400" dirty="0" smtClean="0"/>
              <a:t>Robert </a:t>
            </a:r>
            <a:r>
              <a:rPr lang="en-US" sz="4400" dirty="0"/>
              <a:t>E. </a:t>
            </a:r>
            <a:r>
              <a:rPr lang="en-US" sz="4400" dirty="0" smtClean="0"/>
              <a:t>Lee:</a:t>
            </a:r>
          </a:p>
          <a:p>
            <a:pPr lvl="1"/>
            <a:r>
              <a:rPr lang="en-US" sz="4400" dirty="0" smtClean="0"/>
              <a:t>Thomas </a:t>
            </a:r>
            <a:r>
              <a:rPr lang="en-US" sz="4400" dirty="0"/>
              <a:t>“Stonewall” Jackson</a:t>
            </a:r>
            <a:r>
              <a:rPr lang="en-US" sz="4400" dirty="0" smtClean="0"/>
              <a:t>:</a:t>
            </a:r>
            <a:endParaRPr lang="en-US" sz="4400" dirty="0"/>
          </a:p>
          <a:p>
            <a:endParaRPr lang="en-US" dirty="0"/>
          </a:p>
        </p:txBody>
      </p:sp>
    </p:spTree>
    <p:extLst>
      <p:ext uri="{BB962C8B-B14F-4D97-AF65-F5344CB8AC3E}">
        <p14:creationId xmlns:p14="http://schemas.microsoft.com/office/powerpoint/2010/main" val="102818805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sz="3600" b="1" dirty="0" smtClean="0"/>
              <a:t>Grant</a:t>
            </a:r>
            <a:r>
              <a:rPr lang="en-US" sz="3600" dirty="0" smtClean="0"/>
              <a:t>: Commanding general of the Union armies, accepted Lee and Confederates’ surrender at Appomattox Courthouse </a:t>
            </a:r>
          </a:p>
          <a:p>
            <a:r>
              <a:rPr lang="en-US" sz="3600" b="1" dirty="0" smtClean="0"/>
              <a:t>Sherman</a:t>
            </a:r>
            <a:r>
              <a:rPr lang="en-US" sz="3600" dirty="0" smtClean="0"/>
              <a:t>: Union general who destroyed Atlanta and led March to the Sea </a:t>
            </a:r>
          </a:p>
          <a:p>
            <a:r>
              <a:rPr lang="en-US" sz="3600" b="1" dirty="0" smtClean="0"/>
              <a:t>Davis</a:t>
            </a:r>
            <a:r>
              <a:rPr lang="en-US" sz="3600" dirty="0" smtClean="0"/>
              <a:t>: President of the Confederate State of America </a:t>
            </a:r>
          </a:p>
          <a:p>
            <a:r>
              <a:rPr lang="en-US" sz="3600" b="1" dirty="0" smtClean="0"/>
              <a:t>Lee</a:t>
            </a:r>
            <a:r>
              <a:rPr lang="en-US" sz="3600" dirty="0" smtClean="0"/>
              <a:t>: Commanding general of the Confederate armies, surrender to Grant ended Civil War</a:t>
            </a:r>
          </a:p>
          <a:p>
            <a:r>
              <a:rPr lang="en-US" sz="3600" b="1" dirty="0" smtClean="0"/>
              <a:t>Jackson</a:t>
            </a:r>
            <a:r>
              <a:rPr lang="en-US" sz="3600" dirty="0" smtClean="0"/>
              <a:t>: Lee’s second hand man, died in battle </a:t>
            </a:r>
          </a:p>
          <a:p>
            <a:endParaRPr lang="en-US" dirty="0"/>
          </a:p>
        </p:txBody>
      </p:sp>
    </p:spTree>
    <p:extLst>
      <p:ext uri="{BB962C8B-B14F-4D97-AF65-F5344CB8AC3E}">
        <p14:creationId xmlns:p14="http://schemas.microsoft.com/office/powerpoint/2010/main" val="315449043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0000" y="603504"/>
            <a:ext cx="10233800" cy="5573459"/>
          </a:xfrm>
        </p:spPr>
        <p:txBody>
          <a:bodyPr>
            <a:normAutofit/>
          </a:bodyPr>
          <a:lstStyle/>
          <a:p>
            <a:pPr lvl="0"/>
            <a:r>
              <a:rPr lang="en-US" sz="3900" dirty="0"/>
              <a:t>What was the significance of the following battles during the Civil War?</a:t>
            </a:r>
          </a:p>
          <a:p>
            <a:pPr lvl="1"/>
            <a:r>
              <a:rPr lang="en-US" sz="3900" dirty="0"/>
              <a:t>Fort </a:t>
            </a:r>
            <a:r>
              <a:rPr lang="en-US" sz="3900" dirty="0" smtClean="0"/>
              <a:t>Sumter:</a:t>
            </a:r>
          </a:p>
          <a:p>
            <a:pPr lvl="1"/>
            <a:r>
              <a:rPr lang="en-US" sz="3900" dirty="0" smtClean="0"/>
              <a:t>Antietam:</a:t>
            </a:r>
          </a:p>
          <a:p>
            <a:pPr lvl="1"/>
            <a:r>
              <a:rPr lang="en-US" sz="3900" dirty="0" smtClean="0"/>
              <a:t>Vicksburg:</a:t>
            </a:r>
          </a:p>
          <a:p>
            <a:pPr lvl="1"/>
            <a:r>
              <a:rPr lang="en-US" sz="3900" dirty="0" smtClean="0"/>
              <a:t>Gettysburg:</a:t>
            </a:r>
          </a:p>
          <a:p>
            <a:pPr lvl="1"/>
            <a:r>
              <a:rPr lang="en-US" sz="3900" dirty="0" smtClean="0"/>
              <a:t>Battle </a:t>
            </a:r>
            <a:r>
              <a:rPr lang="en-US" sz="3900" dirty="0"/>
              <a:t>of </a:t>
            </a:r>
            <a:r>
              <a:rPr lang="en-US" sz="3900" dirty="0" smtClean="0"/>
              <a:t>Atlanta:</a:t>
            </a:r>
          </a:p>
          <a:p>
            <a:pPr lvl="1"/>
            <a:r>
              <a:rPr lang="en-US" sz="3900" dirty="0" smtClean="0"/>
              <a:t>Sherman’s </a:t>
            </a:r>
            <a:r>
              <a:rPr lang="en-US" sz="3900" dirty="0"/>
              <a:t>March to the Sea</a:t>
            </a:r>
            <a:r>
              <a:rPr lang="en-US" sz="3900" dirty="0" smtClean="0"/>
              <a:t>:</a:t>
            </a:r>
            <a:endParaRPr lang="en-US" dirty="0"/>
          </a:p>
        </p:txBody>
      </p:sp>
    </p:spTree>
    <p:extLst>
      <p:ext uri="{BB962C8B-B14F-4D97-AF65-F5344CB8AC3E}">
        <p14:creationId xmlns:p14="http://schemas.microsoft.com/office/powerpoint/2010/main" val="75327444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b="1" dirty="0" smtClean="0"/>
              <a:t>Fort Sumter</a:t>
            </a:r>
            <a:r>
              <a:rPr lang="en-US" dirty="0" smtClean="0"/>
              <a:t>: First battle of war, in Charleston, South Carolina</a:t>
            </a:r>
          </a:p>
          <a:p>
            <a:r>
              <a:rPr lang="en-US" b="1" dirty="0" smtClean="0"/>
              <a:t>Antietam</a:t>
            </a:r>
            <a:r>
              <a:rPr lang="en-US" dirty="0" smtClean="0"/>
              <a:t>: Lee’s first attempt to invade Union, failed, bloodiest single day of fighting in the Civil War</a:t>
            </a:r>
          </a:p>
          <a:p>
            <a:r>
              <a:rPr lang="en-US" b="1" dirty="0" smtClean="0"/>
              <a:t>Vicksburg</a:t>
            </a:r>
            <a:r>
              <a:rPr lang="en-US" dirty="0" smtClean="0"/>
              <a:t>: Grant and the Union take control of the Mississippi River</a:t>
            </a:r>
          </a:p>
          <a:p>
            <a:r>
              <a:rPr lang="en-US" b="1" dirty="0" smtClean="0"/>
              <a:t>Gettysburg</a:t>
            </a:r>
            <a:r>
              <a:rPr lang="en-US" dirty="0" smtClean="0"/>
              <a:t>: Turning point of the war, Lee’s second attempt to invade North, failed, Union has advantage rest of the war</a:t>
            </a:r>
          </a:p>
          <a:p>
            <a:r>
              <a:rPr lang="en-US" b="1" dirty="0" smtClean="0"/>
              <a:t>Battle of Atlanta</a:t>
            </a:r>
            <a:r>
              <a:rPr lang="en-US" dirty="0" smtClean="0"/>
              <a:t>: Sherman and Union destroy Atlanta and leave path of destruction on March to the Sea from </a:t>
            </a:r>
            <a:r>
              <a:rPr lang="en-US" dirty="0" err="1" smtClean="0"/>
              <a:t>Atl</a:t>
            </a:r>
            <a:r>
              <a:rPr lang="en-US" dirty="0" smtClean="0"/>
              <a:t> to Savannah </a:t>
            </a:r>
          </a:p>
          <a:p>
            <a:r>
              <a:rPr lang="en-US" b="1" dirty="0" smtClean="0"/>
              <a:t>Appomattox Courthouse</a:t>
            </a:r>
            <a:r>
              <a:rPr lang="en-US" dirty="0" smtClean="0"/>
              <a:t>: Confederate Commander Robert E. Lee surrenders to Union Commander Ulysses S. Grant, ends Civil War </a:t>
            </a:r>
            <a:endParaRPr lang="en-US" dirty="0"/>
          </a:p>
        </p:txBody>
      </p:sp>
    </p:spTree>
    <p:extLst>
      <p:ext uri="{BB962C8B-B14F-4D97-AF65-F5344CB8AC3E}">
        <p14:creationId xmlns:p14="http://schemas.microsoft.com/office/powerpoint/2010/main" val="232578267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Define: Reconstruction</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5110457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t>1865-1877: Period after the Civil War focused on rebuilding the South and reuniting the country </a:t>
            </a:r>
            <a:endParaRPr lang="en-US" sz="3600" dirty="0"/>
          </a:p>
        </p:txBody>
      </p:sp>
    </p:spTree>
    <p:extLst>
      <p:ext uri="{BB962C8B-B14F-4D97-AF65-F5344CB8AC3E}">
        <p14:creationId xmlns:p14="http://schemas.microsoft.com/office/powerpoint/2010/main" val="421402931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was the purpose of Lincoln’s Second Inaugural Address?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6911874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t>Lincoln expressed his conviction that slavery was evil and his hope of reuniting the nation after the war was over</a:t>
            </a:r>
          </a:p>
          <a:p>
            <a:r>
              <a:rPr lang="en-US" sz="3600" dirty="0" smtClean="0"/>
              <a:t>Communicated his vision for rebuilding the South after the war instead of punishing it</a:t>
            </a:r>
            <a:endParaRPr lang="en-US" sz="3600" dirty="0"/>
          </a:p>
        </p:txBody>
      </p:sp>
    </p:spTree>
    <p:extLst>
      <p:ext uri="{BB962C8B-B14F-4D97-AF65-F5344CB8AC3E}">
        <p14:creationId xmlns:p14="http://schemas.microsoft.com/office/powerpoint/2010/main" val="3854097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3600" dirty="0" smtClean="0"/>
              <a:t>Because Jefferson was not sure if the Constitution granted him, the President, the power to purchase more territory for the U.S. </a:t>
            </a:r>
            <a:endParaRPr lang="en-US" sz="3600" dirty="0"/>
          </a:p>
        </p:txBody>
      </p:sp>
    </p:spTree>
    <p:extLst>
      <p:ext uri="{BB962C8B-B14F-4D97-AF65-F5344CB8AC3E}">
        <p14:creationId xmlns:p14="http://schemas.microsoft.com/office/powerpoint/2010/main" val="174908138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was the purpose of Lincoln’s and Johnson’s Presidential Reconstruction Plan?</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1830647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t>Presidential Reconstruction plans were lenient on the South, did not punish the South harshly and wanted to reunited the country quickly </a:t>
            </a:r>
            <a:endParaRPr lang="en-US" sz="3600" dirty="0" smtClean="0"/>
          </a:p>
          <a:p>
            <a:r>
              <a:rPr lang="en-US" sz="3600" dirty="0" smtClean="0"/>
              <a:t>Allowed former Confederates to participate in governments</a:t>
            </a:r>
            <a:endParaRPr lang="en-US" sz="3600" dirty="0"/>
          </a:p>
        </p:txBody>
      </p:sp>
    </p:spTree>
    <p:extLst>
      <p:ext uri="{BB962C8B-B14F-4D97-AF65-F5344CB8AC3E}">
        <p14:creationId xmlns:p14="http://schemas.microsoft.com/office/powerpoint/2010/main" val="266000151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was the purpose of the Congressional Reconstruction Plan?</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6961921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t>Congressional Reconstruction was harsh on the South.  Wanted to punish the former Confederate states and make it more difficult for them to rejoin the Union </a:t>
            </a:r>
          </a:p>
          <a:p>
            <a:r>
              <a:rPr lang="en-US" sz="3600" dirty="0" smtClean="0"/>
              <a:t>Put South under military rule</a:t>
            </a:r>
          </a:p>
          <a:p>
            <a:r>
              <a:rPr lang="en-US" sz="3600" dirty="0" smtClean="0"/>
              <a:t>Forced southern states to ratify 13</a:t>
            </a:r>
            <a:r>
              <a:rPr lang="en-US" sz="3600" baseline="30000" dirty="0" smtClean="0"/>
              <a:t>th</a:t>
            </a:r>
            <a:r>
              <a:rPr lang="en-US" sz="3600" dirty="0" smtClean="0"/>
              <a:t>, 14</a:t>
            </a:r>
            <a:r>
              <a:rPr lang="en-US" sz="3600" baseline="30000" dirty="0" smtClean="0"/>
              <a:t>th</a:t>
            </a:r>
            <a:r>
              <a:rPr lang="en-US" sz="3600" dirty="0" smtClean="0"/>
              <a:t>, and 15</a:t>
            </a:r>
            <a:r>
              <a:rPr lang="en-US" sz="3600" baseline="30000" dirty="0" smtClean="0"/>
              <a:t>th</a:t>
            </a:r>
            <a:r>
              <a:rPr lang="en-US" sz="3600" dirty="0" smtClean="0"/>
              <a:t> Amendments </a:t>
            </a:r>
            <a:endParaRPr lang="en-US" sz="3600" dirty="0"/>
          </a:p>
        </p:txBody>
      </p:sp>
    </p:spTree>
    <p:extLst>
      <p:ext uri="{BB962C8B-B14F-4D97-AF65-F5344CB8AC3E}">
        <p14:creationId xmlns:p14="http://schemas.microsoft.com/office/powerpoint/2010/main" val="1512674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was the significance of Lincoln’s Assassination?</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7466709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3600" dirty="0" smtClean="0"/>
              <a:t>Lincoln’s VP, Andrew Johnson, would become president and oversee the start of the Reconstruction Period (1865-1877)</a:t>
            </a:r>
            <a:endParaRPr lang="en-US" sz="3600" dirty="0"/>
          </a:p>
        </p:txBody>
      </p:sp>
    </p:spTree>
    <p:extLst>
      <p:ext uri="{BB962C8B-B14F-4D97-AF65-F5344CB8AC3E}">
        <p14:creationId xmlns:p14="http://schemas.microsoft.com/office/powerpoint/2010/main" val="226004246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6656" y="292608"/>
            <a:ext cx="5321808" cy="5884355"/>
          </a:xfrm>
        </p:spPr>
        <p:txBody>
          <a:bodyPr>
            <a:normAutofit/>
          </a:bodyPr>
          <a:lstStyle/>
          <a:p>
            <a:pPr lvl="0"/>
            <a:r>
              <a:rPr lang="en-US" sz="4400" dirty="0"/>
              <a:t>List the two reasons Andrew Johnson was impeached? (ANSWER A and B)</a:t>
            </a:r>
          </a:p>
          <a:p>
            <a:pPr lvl="0"/>
            <a:r>
              <a:rPr lang="en-US" sz="4400" dirty="0"/>
              <a:t> What law did he break</a:t>
            </a:r>
            <a:r>
              <a:rPr lang="en-US" sz="4400" dirty="0" smtClean="0"/>
              <a:t>?</a:t>
            </a:r>
          </a:p>
          <a:p>
            <a:pPr lvl="0"/>
            <a:r>
              <a:rPr lang="en-US" sz="4400" dirty="0" smtClean="0"/>
              <a:t> </a:t>
            </a:r>
            <a:r>
              <a:rPr lang="en-US" sz="4400" dirty="0"/>
              <a:t>What was the political </a:t>
            </a:r>
            <a:r>
              <a:rPr lang="en-US" sz="4400" dirty="0" smtClean="0"/>
              <a:t>reason</a:t>
            </a:r>
            <a:r>
              <a:rPr lang="en-US" sz="4400" dirty="0"/>
              <a:t>?</a:t>
            </a:r>
          </a:p>
        </p:txBody>
      </p:sp>
    </p:spTree>
    <p:extLst>
      <p:ext uri="{BB962C8B-B14F-4D97-AF65-F5344CB8AC3E}">
        <p14:creationId xmlns:p14="http://schemas.microsoft.com/office/powerpoint/2010/main" val="325420681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t>Broke Tenure of Office Act by firing his Secretary of War without Congressional permission</a:t>
            </a:r>
          </a:p>
          <a:p>
            <a:r>
              <a:rPr lang="en-US" sz="3600" dirty="0" smtClean="0"/>
              <a:t>The Radical Republicans wanted him impeached because he was interfering with their Reconstruction plans</a:t>
            </a:r>
            <a:endParaRPr lang="en-US" sz="3600" dirty="0"/>
          </a:p>
        </p:txBody>
      </p:sp>
    </p:spTree>
    <p:extLst>
      <p:ext uri="{BB962C8B-B14F-4D97-AF65-F5344CB8AC3E}">
        <p14:creationId xmlns:p14="http://schemas.microsoft.com/office/powerpoint/2010/main" val="35379883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Define Impeachment</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7737671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Process in which Federal officials are accused of “high crimes and misdemeanors” and given a formal trial in the Senate</a:t>
            </a:r>
            <a:endParaRPr lang="en-US" dirty="0"/>
          </a:p>
        </p:txBody>
      </p:sp>
    </p:spTree>
    <p:extLst>
      <p:ext uri="{BB962C8B-B14F-4D97-AF65-F5344CB8AC3E}">
        <p14:creationId xmlns:p14="http://schemas.microsoft.com/office/powerpoint/2010/main" val="58140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How did the Louisiana Purchase benefit America</a:t>
            </a:r>
            <a:r>
              <a:rPr lang="en-US" dirty="0" smtClean="0"/>
              <a:t>?</a:t>
            </a:r>
            <a:endParaRPr lang="en-US" dirty="0"/>
          </a:p>
        </p:txBody>
      </p:sp>
      <p:pic>
        <p:nvPicPr>
          <p:cNvPr id="4" name="Content Placeholder 5"/>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t="3678" b="1839"/>
          <a:stretch/>
        </p:blipFill>
        <p:spPr>
          <a:xfrm>
            <a:off x="838200" y="1825624"/>
            <a:ext cx="10515599" cy="5032375"/>
          </a:xfrm>
        </p:spPr>
      </p:pic>
    </p:spTree>
    <p:extLst>
      <p:ext uri="{BB962C8B-B14F-4D97-AF65-F5344CB8AC3E}">
        <p14:creationId xmlns:p14="http://schemas.microsoft.com/office/powerpoint/2010/main" val="194408728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Define Acquitted</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0977479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t>Free someone from a criminal charge by a verdict of not guilty </a:t>
            </a:r>
            <a:endParaRPr lang="en-US" sz="3600" dirty="0"/>
          </a:p>
        </p:txBody>
      </p:sp>
    </p:spTree>
    <p:extLst>
      <p:ext uri="{BB962C8B-B14F-4D97-AF65-F5344CB8AC3E}">
        <p14:creationId xmlns:p14="http://schemas.microsoft.com/office/powerpoint/2010/main" val="237365260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groups benefited from the Bureau of Refugees, Freedmen, and Abandoned Lands?</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88155660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t>Former slaves </a:t>
            </a:r>
            <a:endParaRPr lang="en-US" sz="3600" dirty="0"/>
          </a:p>
        </p:txBody>
      </p:sp>
    </p:spTree>
    <p:extLst>
      <p:ext uri="{BB962C8B-B14F-4D97-AF65-F5344CB8AC3E}">
        <p14:creationId xmlns:p14="http://schemas.microsoft.com/office/powerpoint/2010/main" val="82173728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was the significance of the 13</a:t>
            </a:r>
            <a:r>
              <a:rPr lang="en-US" baseline="30000" dirty="0"/>
              <a:t>th</a:t>
            </a:r>
            <a:r>
              <a:rPr lang="en-US" dirty="0"/>
              <a:t> Amendment?</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4540515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t>Outlawed slavery</a:t>
            </a:r>
            <a:endParaRPr lang="en-US" sz="3600" dirty="0"/>
          </a:p>
        </p:txBody>
      </p:sp>
    </p:spTree>
    <p:extLst>
      <p:ext uri="{BB962C8B-B14F-4D97-AF65-F5344CB8AC3E}">
        <p14:creationId xmlns:p14="http://schemas.microsoft.com/office/powerpoint/2010/main" val="406636542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was the significance of the 14</a:t>
            </a:r>
            <a:r>
              <a:rPr lang="en-US" baseline="30000" dirty="0"/>
              <a:t>th</a:t>
            </a:r>
            <a:r>
              <a:rPr lang="en-US" dirty="0"/>
              <a:t> Amendment?</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6535455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t>Granted citizenship to African-Americans and “equal protection under the law”</a:t>
            </a:r>
            <a:endParaRPr lang="en-US" sz="3600" dirty="0"/>
          </a:p>
        </p:txBody>
      </p:sp>
    </p:spTree>
    <p:extLst>
      <p:ext uri="{BB962C8B-B14F-4D97-AF65-F5344CB8AC3E}">
        <p14:creationId xmlns:p14="http://schemas.microsoft.com/office/powerpoint/2010/main" val="348423266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was the significance of the 15</a:t>
            </a:r>
            <a:r>
              <a:rPr lang="en-US" baseline="30000" dirty="0"/>
              <a:t>th</a:t>
            </a:r>
            <a:r>
              <a:rPr lang="en-US" dirty="0"/>
              <a:t> Amendments?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3721034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3600" dirty="0" smtClean="0"/>
              <a:t>Granted African-American men the right to vote</a:t>
            </a:r>
            <a:endParaRPr lang="en-US" sz="3600" dirty="0"/>
          </a:p>
        </p:txBody>
      </p:sp>
    </p:spTree>
    <p:extLst>
      <p:ext uri="{BB962C8B-B14F-4D97-AF65-F5344CB8AC3E}">
        <p14:creationId xmlns:p14="http://schemas.microsoft.com/office/powerpoint/2010/main" val="453317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t>It doubled the size of the nation </a:t>
            </a:r>
            <a:endParaRPr lang="en-US" sz="3600" dirty="0" smtClean="0"/>
          </a:p>
          <a:p>
            <a:r>
              <a:rPr lang="en-US" sz="3600" dirty="0" smtClean="0"/>
              <a:t>Gave the U.S. control of the port of New Orleans and the Mississippi River </a:t>
            </a:r>
            <a:endParaRPr lang="en-US" sz="3600" dirty="0"/>
          </a:p>
        </p:txBody>
      </p:sp>
    </p:spTree>
    <p:extLst>
      <p:ext uri="{BB962C8B-B14F-4D97-AF65-F5344CB8AC3E}">
        <p14:creationId xmlns:p14="http://schemas.microsoft.com/office/powerpoint/2010/main" val="139230470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did the 13</a:t>
            </a:r>
            <a:r>
              <a:rPr lang="en-US" baseline="30000" dirty="0"/>
              <a:t>th</a:t>
            </a:r>
            <a:r>
              <a:rPr lang="en-US" dirty="0"/>
              <a:t>, 14</a:t>
            </a:r>
            <a:r>
              <a:rPr lang="en-US" baseline="30000" dirty="0"/>
              <a:t>th</a:t>
            </a:r>
            <a:r>
              <a:rPr lang="en-US" dirty="0"/>
              <a:t>, and 15</a:t>
            </a:r>
            <a:r>
              <a:rPr lang="en-US" baseline="30000" dirty="0"/>
              <a:t>th</a:t>
            </a:r>
            <a:r>
              <a:rPr lang="en-US" dirty="0"/>
              <a:t> Amendments impact the relationship between the state and federal government?</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94023323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t>Southern states resisted these amendments and federal authority  </a:t>
            </a:r>
            <a:endParaRPr lang="en-US" sz="3600" dirty="0"/>
          </a:p>
        </p:txBody>
      </p:sp>
    </p:spTree>
    <p:extLst>
      <p:ext uri="{BB962C8B-B14F-4D97-AF65-F5344CB8AC3E}">
        <p14:creationId xmlns:p14="http://schemas.microsoft.com/office/powerpoint/2010/main" val="370014129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was the significance of the Black Codes?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8717891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t>Laws passed in the early years of Reconstruction, that restricted African-American’s freedom </a:t>
            </a:r>
            <a:endParaRPr lang="en-US" sz="3600" dirty="0"/>
          </a:p>
        </p:txBody>
      </p:sp>
    </p:spTree>
    <p:extLst>
      <p:ext uri="{BB962C8B-B14F-4D97-AF65-F5344CB8AC3E}">
        <p14:creationId xmlns:p14="http://schemas.microsoft.com/office/powerpoint/2010/main" val="183113192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Black Codes and the Ku Klux Klan were attempts by the South to ……</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4453272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t>Keep freed African-Americans in form of slavery</a:t>
            </a:r>
            <a:endParaRPr lang="en-US" sz="3600" dirty="0"/>
          </a:p>
        </p:txBody>
      </p:sp>
    </p:spTree>
    <p:extLst>
      <p:ext uri="{BB962C8B-B14F-4D97-AF65-F5344CB8AC3E}">
        <p14:creationId xmlns:p14="http://schemas.microsoft.com/office/powerpoint/2010/main" val="270841851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did the North gain in the Presidential Election of 1876?</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7882640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t>Republican candidate, Rutherford B. Hayes, was awarded the presidency </a:t>
            </a:r>
            <a:endParaRPr lang="en-US" sz="3600" dirty="0"/>
          </a:p>
        </p:txBody>
      </p:sp>
    </p:spTree>
    <p:extLst>
      <p:ext uri="{BB962C8B-B14F-4D97-AF65-F5344CB8AC3E}">
        <p14:creationId xmlns:p14="http://schemas.microsoft.com/office/powerpoint/2010/main" val="38203278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did the South gain in the Presidential Election of 1876</a:t>
            </a:r>
            <a:r>
              <a:rPr lang="en-US" dirty="0" smtClean="0"/>
              <a: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8410250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t>In exchange for allowing the Republican candidate, Rutherford B. Hayes, to become president, Congress removed federal troops from the southern states </a:t>
            </a:r>
            <a:endParaRPr lang="en-US" sz="3600" dirty="0"/>
          </a:p>
        </p:txBody>
      </p:sp>
    </p:spTree>
    <p:extLst>
      <p:ext uri="{BB962C8B-B14F-4D97-AF65-F5344CB8AC3E}">
        <p14:creationId xmlns:p14="http://schemas.microsoft.com/office/powerpoint/2010/main" val="2230733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5312" y="365125"/>
            <a:ext cx="5428488" cy="5866702"/>
          </a:xfrm>
        </p:spPr>
        <p:txBody>
          <a:bodyPr>
            <a:normAutofit/>
          </a:bodyPr>
          <a:lstStyle/>
          <a:p>
            <a:pPr algn="ctr"/>
            <a:r>
              <a:rPr lang="en-US" dirty="0"/>
              <a:t>What two adventurers explored the land gained by the Louisiana Purchase</a:t>
            </a:r>
            <a:r>
              <a:rPr lang="en-US" dirty="0" smtClean="0"/>
              <a: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5724144" cy="6857999"/>
          </a:xfrm>
        </p:spPr>
      </p:pic>
    </p:spTree>
    <p:extLst>
      <p:ext uri="{BB962C8B-B14F-4D97-AF65-F5344CB8AC3E}">
        <p14:creationId xmlns:p14="http://schemas.microsoft.com/office/powerpoint/2010/main" val="53790423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unofficially ends the Reconstruction</a:t>
            </a:r>
            <a:r>
              <a:rPr lang="en-US" dirty="0" smtClean="0"/>
              <a: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9331415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t>Compromise of 1877</a:t>
            </a:r>
          </a:p>
          <a:p>
            <a:pPr lvl="1"/>
            <a:r>
              <a:rPr lang="en-US" sz="3600" dirty="0" smtClean="0"/>
              <a:t>Republican Rutherford B. Hayes becomes President</a:t>
            </a:r>
          </a:p>
          <a:p>
            <a:pPr lvl="1"/>
            <a:r>
              <a:rPr lang="en-US" sz="3600" dirty="0" smtClean="0"/>
              <a:t>Republicans agree to remove federal troops from the southern states</a:t>
            </a:r>
          </a:p>
          <a:p>
            <a:pPr lvl="1"/>
            <a:r>
              <a:rPr lang="en-US" sz="3600" dirty="0" smtClean="0"/>
              <a:t>Without the presence of troops, the southern states deny African-Americans their rights with Jim Crow Laws, poll taxes, literacy tests, etc. </a:t>
            </a:r>
            <a:endParaRPr lang="en-US" sz="3600" dirty="0"/>
          </a:p>
        </p:txBody>
      </p:sp>
    </p:spTree>
    <p:extLst>
      <p:ext uri="{BB962C8B-B14F-4D97-AF65-F5344CB8AC3E}">
        <p14:creationId xmlns:p14="http://schemas.microsoft.com/office/powerpoint/2010/main" val="1553669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3600" dirty="0" err="1" smtClean="0"/>
              <a:t>Merriwether</a:t>
            </a:r>
            <a:r>
              <a:rPr lang="en-US" sz="3600" dirty="0" smtClean="0"/>
              <a:t> Lewis and William Clark </a:t>
            </a:r>
            <a:endParaRPr lang="en-US" sz="3600" dirty="0"/>
          </a:p>
        </p:txBody>
      </p:sp>
    </p:spTree>
    <p:extLst>
      <p:ext uri="{BB962C8B-B14F-4D97-AF65-F5344CB8AC3E}">
        <p14:creationId xmlns:p14="http://schemas.microsoft.com/office/powerpoint/2010/main" val="15388798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Why did James Madison declare war on Britain in the War of 1812</a:t>
            </a:r>
            <a:r>
              <a:rPr lang="en-US" dirty="0" smtClean="0"/>
              <a:t>?</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1862200"/>
            <a:ext cx="5961888" cy="499579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61888" y="1862200"/>
            <a:ext cx="6230112" cy="4995800"/>
          </a:xfrm>
          <a:prstGeom prst="rect">
            <a:avLst/>
          </a:prstGeom>
        </p:spPr>
      </p:pic>
    </p:spTree>
    <p:extLst>
      <p:ext uri="{BB962C8B-B14F-4D97-AF65-F5344CB8AC3E}">
        <p14:creationId xmlns:p14="http://schemas.microsoft.com/office/powerpoint/2010/main" val="17556776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a:t>
            </a:r>
            <a:r>
              <a:rPr lang="en-US" sz="3600" dirty="0" smtClean="0"/>
              <a:t>Britain was interfering with our trade by stopping our ships </a:t>
            </a:r>
          </a:p>
          <a:p>
            <a:pPr marL="0" indent="0">
              <a:buNone/>
            </a:pPr>
            <a:r>
              <a:rPr lang="en-US" sz="3600" dirty="0" smtClean="0"/>
              <a:t>-</a:t>
            </a:r>
            <a:r>
              <a:rPr lang="en-US" sz="3600" dirty="0" smtClean="0"/>
              <a:t>Impressment of American sailors</a:t>
            </a:r>
          </a:p>
          <a:p>
            <a:pPr marL="0" indent="0">
              <a:buNone/>
            </a:pPr>
            <a:r>
              <a:rPr lang="en-US" sz="3600" dirty="0" smtClean="0"/>
              <a:t>-British were arming Native Americans to attack settlers</a:t>
            </a:r>
          </a:p>
          <a:p>
            <a:pPr marL="0" indent="0">
              <a:buNone/>
            </a:pPr>
            <a:r>
              <a:rPr lang="en-US" sz="3600" dirty="0" smtClean="0"/>
              <a:t>-Many </a:t>
            </a:r>
            <a:r>
              <a:rPr lang="en-US" sz="3600" dirty="0" smtClean="0"/>
              <a:t>Americans wanted to take Canada from the British </a:t>
            </a:r>
            <a:endParaRPr lang="en-US" sz="3600" dirty="0"/>
          </a:p>
        </p:txBody>
      </p:sp>
    </p:spTree>
    <p:extLst>
      <p:ext uri="{BB962C8B-B14F-4D97-AF65-F5344CB8AC3E}">
        <p14:creationId xmlns:p14="http://schemas.microsoft.com/office/powerpoint/2010/main" val="40129047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9008" y="365125"/>
            <a:ext cx="5574792" cy="6273419"/>
          </a:xfrm>
        </p:spPr>
        <p:txBody>
          <a:bodyPr>
            <a:normAutofit/>
          </a:bodyPr>
          <a:lstStyle/>
          <a:p>
            <a:pPr algn="ctr"/>
            <a:r>
              <a:rPr lang="en-US" dirty="0"/>
              <a:t>How did the War of 1812 impact America</a:t>
            </a:r>
            <a:r>
              <a:rPr lang="en-US" dirty="0" smtClean="0"/>
              <a:t>?</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0"/>
            <a:ext cx="5431536" cy="6858000"/>
          </a:xfrm>
          <a:prstGeom prst="rect">
            <a:avLst/>
          </a:prstGeom>
        </p:spPr>
      </p:pic>
    </p:spTree>
    <p:extLst>
      <p:ext uri="{BB962C8B-B14F-4D97-AF65-F5344CB8AC3E}">
        <p14:creationId xmlns:p14="http://schemas.microsoft.com/office/powerpoint/2010/main" val="6995984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3600" dirty="0" smtClean="0"/>
              <a:t>War ended in a stalemate, but it increased sentiments of nationalism (pride for one’s country) in America and saw a growth in American industry </a:t>
            </a:r>
            <a:endParaRPr lang="en-US" sz="3600" dirty="0"/>
          </a:p>
        </p:txBody>
      </p:sp>
    </p:spTree>
    <p:extLst>
      <p:ext uri="{BB962C8B-B14F-4D97-AF65-F5344CB8AC3E}">
        <p14:creationId xmlns:p14="http://schemas.microsoft.com/office/powerpoint/2010/main" val="875903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What was the significance of Washington’s Farewell Address?</a:t>
            </a:r>
          </a:p>
        </p:txBody>
      </p:sp>
      <p:pic>
        <p:nvPicPr>
          <p:cNvPr id="1026" name="Picture 2" descr="Image result for george washington farewell addres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825624"/>
            <a:ext cx="10683240" cy="4867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7391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684776" cy="6255131"/>
          </a:xfrm>
        </p:spPr>
        <p:txBody>
          <a:bodyPr>
            <a:normAutofit/>
          </a:bodyPr>
          <a:lstStyle/>
          <a:p>
            <a:pPr algn="ctr"/>
            <a:r>
              <a:rPr lang="en-US" dirty="0"/>
              <a:t>What was the significance of James Monroe’s presidency</a:t>
            </a:r>
            <a:r>
              <a:rPr lang="en-US" dirty="0" smtClean="0"/>
              <a: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33873" y="0"/>
            <a:ext cx="6358128" cy="6620256"/>
          </a:xfrm>
          <a:prstGeom prst="rect">
            <a:avLst/>
          </a:prstGeom>
        </p:spPr>
      </p:pic>
    </p:spTree>
    <p:extLst>
      <p:ext uri="{BB962C8B-B14F-4D97-AF65-F5344CB8AC3E}">
        <p14:creationId xmlns:p14="http://schemas.microsoft.com/office/powerpoint/2010/main" val="3871432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3600" dirty="0" smtClean="0"/>
              <a:t>Monroe Doctrine</a:t>
            </a:r>
            <a:endParaRPr lang="en-US" sz="3600" dirty="0"/>
          </a:p>
        </p:txBody>
      </p:sp>
    </p:spTree>
    <p:extLst>
      <p:ext uri="{BB962C8B-B14F-4D97-AF65-F5344CB8AC3E}">
        <p14:creationId xmlns:p14="http://schemas.microsoft.com/office/powerpoint/2010/main" val="22713218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264152" cy="5907659"/>
          </a:xfrm>
        </p:spPr>
        <p:txBody>
          <a:bodyPr>
            <a:normAutofit/>
          </a:bodyPr>
          <a:lstStyle/>
          <a:p>
            <a:pPr algn="ctr"/>
            <a:r>
              <a:rPr lang="en-US" dirty="0"/>
              <a:t>What was the significance of the Monroe Doctrine</a:t>
            </a:r>
            <a:r>
              <a:rPr lang="en-US" dirty="0" smtClean="0"/>
              <a:t>?</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53328" y="0"/>
            <a:ext cx="6138672" cy="6858000"/>
          </a:xfrm>
        </p:spPr>
      </p:pic>
    </p:spTree>
    <p:extLst>
      <p:ext uri="{BB962C8B-B14F-4D97-AF65-F5344CB8AC3E}">
        <p14:creationId xmlns:p14="http://schemas.microsoft.com/office/powerpoint/2010/main" val="14212560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3600" dirty="0" smtClean="0"/>
              <a:t>-Statement </a:t>
            </a:r>
            <a:r>
              <a:rPr lang="en-US" sz="3600" dirty="0" smtClean="0"/>
              <a:t>issued to European nations that warned them not to interfere with independent nations in the Americas  </a:t>
            </a:r>
            <a:endParaRPr lang="en-US" sz="3600" dirty="0" smtClean="0"/>
          </a:p>
          <a:p>
            <a:pPr marL="0" indent="0">
              <a:buNone/>
            </a:pPr>
            <a:r>
              <a:rPr lang="en-US" sz="3600" dirty="0"/>
              <a:t>-</a:t>
            </a:r>
            <a:endParaRPr lang="en-US" sz="3600" dirty="0"/>
          </a:p>
        </p:txBody>
      </p:sp>
    </p:spTree>
    <p:extLst>
      <p:ext uri="{BB962C8B-B14F-4D97-AF65-F5344CB8AC3E}">
        <p14:creationId xmlns:p14="http://schemas.microsoft.com/office/powerpoint/2010/main" val="6216671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List 3 significant results of Andrew Jackson’s Presidency (JACKSONIAN DEMOCRACY</a:t>
            </a:r>
            <a:r>
              <a:rPr lang="en-US" dirty="0" smtClean="0"/>
              <a: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665475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r>
              <a:rPr lang="en-US" sz="3600" dirty="0" smtClean="0"/>
              <a:t>-States expanded </a:t>
            </a:r>
            <a:r>
              <a:rPr lang="en-US" sz="3600" dirty="0" smtClean="0"/>
              <a:t>white male suffrage by dropping land requirement </a:t>
            </a:r>
          </a:p>
          <a:p>
            <a:pPr marL="0" indent="0">
              <a:buNone/>
            </a:pPr>
            <a:r>
              <a:rPr lang="en-US" sz="3600" dirty="0" smtClean="0"/>
              <a:t>-Created the Spoils System to put political supporters in gov. positions</a:t>
            </a:r>
          </a:p>
          <a:p>
            <a:pPr marL="0" indent="0">
              <a:buNone/>
            </a:pPr>
            <a:r>
              <a:rPr lang="en-US" sz="3600" dirty="0" smtClean="0"/>
              <a:t>-Supported westward expansion and removal of Native Americans</a:t>
            </a:r>
          </a:p>
          <a:p>
            <a:pPr marL="0" indent="0">
              <a:buNone/>
            </a:pPr>
            <a:r>
              <a:rPr lang="en-US" sz="3600" dirty="0" smtClean="0"/>
              <a:t>-Believed President (executive) should be stronger than Congress (legislative)</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8964409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did Jacksonian Democracy impact white males over 21 years old</a:t>
            </a:r>
            <a:r>
              <a:rPr lang="en-US" dirty="0" smtClean="0"/>
              <a: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321119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t>Expanded suffrage for white males by getting rid of land requirement </a:t>
            </a:r>
            <a:endParaRPr lang="en-US" sz="3600" dirty="0"/>
          </a:p>
        </p:txBody>
      </p:sp>
    </p:spTree>
    <p:extLst>
      <p:ext uri="{BB962C8B-B14F-4D97-AF65-F5344CB8AC3E}">
        <p14:creationId xmlns:p14="http://schemas.microsoft.com/office/powerpoint/2010/main" val="28263309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Presidents was involved in the Nullification Crisis</a:t>
            </a:r>
            <a:r>
              <a:rPr lang="en-US" dirty="0" smtClean="0"/>
              <a:t>?</a:t>
            </a:r>
            <a:endParaRPr lang="en-US"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20216025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sz="3600" dirty="0" smtClean="0"/>
              <a:t>Andrew Jackson </a:t>
            </a:r>
            <a:endParaRPr lang="en-US" sz="3600" dirty="0"/>
          </a:p>
        </p:txBody>
      </p:sp>
    </p:spTree>
    <p:extLst>
      <p:ext uri="{BB962C8B-B14F-4D97-AF65-F5344CB8AC3E}">
        <p14:creationId xmlns:p14="http://schemas.microsoft.com/office/powerpoint/2010/main" val="1031611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4400" dirty="0" smtClean="0"/>
              <a:t>Warned against forming political parties and creating permanent alliances with foreign nations</a:t>
            </a:r>
            <a:endParaRPr lang="en-US" sz="4400" dirty="0"/>
          </a:p>
        </p:txBody>
      </p:sp>
    </p:spTree>
    <p:extLst>
      <p:ext uri="{BB962C8B-B14F-4D97-AF65-F5344CB8AC3E}">
        <p14:creationId xmlns:p14="http://schemas.microsoft.com/office/powerpoint/2010/main" val="38764974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South Carolina Senator was involved in the Nullification Crisis</a:t>
            </a:r>
            <a:r>
              <a:rPr lang="en-US" dirty="0" smtClean="0"/>
              <a:t>?</a:t>
            </a:r>
            <a:endParaRPr lang="en-US"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8812805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3600" dirty="0" smtClean="0"/>
              <a:t>John C. Calhoun </a:t>
            </a:r>
            <a:endParaRPr lang="en-US" sz="3600" dirty="0"/>
          </a:p>
        </p:txBody>
      </p:sp>
    </p:spTree>
    <p:extLst>
      <p:ext uri="{BB962C8B-B14F-4D97-AF65-F5344CB8AC3E}">
        <p14:creationId xmlns:p14="http://schemas.microsoft.com/office/powerpoint/2010/main" val="7679185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Define </a:t>
            </a:r>
            <a:r>
              <a:rPr lang="en-US" dirty="0" smtClean="0"/>
              <a:t>Nullify</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676286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3600" dirty="0" smtClean="0"/>
              <a:t>Cancel or disregard a law</a:t>
            </a:r>
            <a:endParaRPr lang="en-US" sz="3600" dirty="0"/>
          </a:p>
        </p:txBody>
      </p:sp>
    </p:spTree>
    <p:extLst>
      <p:ext uri="{BB962C8B-B14F-4D97-AF65-F5344CB8AC3E}">
        <p14:creationId xmlns:p14="http://schemas.microsoft.com/office/powerpoint/2010/main" val="1343873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did South Carolina want to nullify the tariffs of 1828 and 1832</a:t>
            </a:r>
            <a:r>
              <a:rPr lang="en-US" dirty="0" smtClean="0"/>
              <a: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290227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t>South Carolina and many southern states felt that the tariff only helped northern manufacturers, while hurting southern planters</a:t>
            </a:r>
            <a:endParaRPr lang="en-US" sz="3600" dirty="0"/>
          </a:p>
        </p:txBody>
      </p:sp>
    </p:spTree>
    <p:extLst>
      <p:ext uri="{BB962C8B-B14F-4D97-AF65-F5344CB8AC3E}">
        <p14:creationId xmlns:p14="http://schemas.microsoft.com/office/powerpoint/2010/main" val="856073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was the result of the Nullification Crisis</a:t>
            </a:r>
            <a:r>
              <a:rPr lang="en-US" dirty="0" smtClean="0"/>
              <a: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903444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t>Jackson threatened military action if SC didn’t pay tariff and SC eventually agreed after tariff was lowered</a:t>
            </a:r>
          </a:p>
          <a:p>
            <a:r>
              <a:rPr lang="en-US" sz="3600" dirty="0" smtClean="0"/>
              <a:t>Nullification Crisis showed that the nation was already divided (sectionalism!)</a:t>
            </a:r>
            <a:endParaRPr lang="en-US" sz="3600" dirty="0"/>
          </a:p>
        </p:txBody>
      </p:sp>
    </p:spTree>
    <p:extLst>
      <p:ext uri="{BB962C8B-B14F-4D97-AF65-F5344CB8AC3E}">
        <p14:creationId xmlns:p14="http://schemas.microsoft.com/office/powerpoint/2010/main" val="1785656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was the significance of the Indian Removal Act</a:t>
            </a:r>
            <a:r>
              <a:rPr lang="en-US" dirty="0" smtClean="0"/>
              <a: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567844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t>US government forced Native American off of land it wanted for white settlers, forced them to </a:t>
            </a:r>
            <a:r>
              <a:rPr lang="en-US" sz="3600" dirty="0" smtClean="0"/>
              <a:t>move onto reservations west of the Mississippi River </a:t>
            </a:r>
            <a:endParaRPr lang="en-US" sz="3600" dirty="0" smtClean="0"/>
          </a:p>
          <a:p>
            <a:r>
              <a:rPr lang="en-US" sz="3600" dirty="0" smtClean="0"/>
              <a:t>Trail of Tears</a:t>
            </a:r>
            <a:endParaRPr lang="en-US" sz="3600" dirty="0"/>
          </a:p>
        </p:txBody>
      </p:sp>
    </p:spTree>
    <p:extLst>
      <p:ext uri="{BB962C8B-B14F-4D97-AF65-F5344CB8AC3E}">
        <p14:creationId xmlns:p14="http://schemas.microsoft.com/office/powerpoint/2010/main" val="20030692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871083"/>
          </a:xfrm>
        </p:spPr>
        <p:txBody>
          <a:bodyPr>
            <a:normAutofit/>
          </a:bodyPr>
          <a:lstStyle/>
          <a:p>
            <a:pPr algn="ctr"/>
            <a:r>
              <a:rPr lang="en-US" dirty="0"/>
              <a:t>List a precedent that was established under Washington’s </a:t>
            </a:r>
            <a:r>
              <a:rPr lang="en-US" dirty="0" smtClean="0"/>
              <a:t>Presidency</a:t>
            </a:r>
            <a:endParaRPr lang="en-US" dirty="0"/>
          </a:p>
        </p:txBody>
      </p:sp>
    </p:spTree>
    <p:extLst>
      <p:ext uri="{BB962C8B-B14F-4D97-AF65-F5344CB8AC3E}">
        <p14:creationId xmlns:p14="http://schemas.microsoft.com/office/powerpoint/2010/main" val="8370125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List three items include in Henry Clay’s American </a:t>
            </a:r>
            <a:r>
              <a:rPr lang="en-US" dirty="0" smtClean="0"/>
              <a:t>System</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402875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t>Tariff on imports</a:t>
            </a:r>
          </a:p>
          <a:p>
            <a:r>
              <a:rPr lang="en-US" sz="3600" dirty="0" smtClean="0"/>
              <a:t>Establishment of a National Bank</a:t>
            </a:r>
          </a:p>
          <a:p>
            <a:r>
              <a:rPr lang="en-US" sz="3600" dirty="0" smtClean="0"/>
              <a:t>Build infrastructure (roads, highways, canals, etc.)</a:t>
            </a:r>
            <a:endParaRPr lang="en-US" sz="3600" dirty="0"/>
          </a:p>
        </p:txBody>
      </p:sp>
    </p:spTree>
    <p:extLst>
      <p:ext uri="{BB962C8B-B14F-4D97-AF65-F5344CB8AC3E}">
        <p14:creationId xmlns:p14="http://schemas.microsoft.com/office/powerpoint/2010/main" val="30994369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was the industrial and economic purpose of the American System</a:t>
            </a:r>
            <a:r>
              <a:rPr lang="en-US" dirty="0" smtClean="0"/>
              <a: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169679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3600" dirty="0" smtClean="0"/>
              <a:t>Henry Clay hoped that the American system would strengthen the US economy and help it become less dependent on Europe </a:t>
            </a:r>
            <a:endParaRPr lang="en-US" sz="3600" dirty="0"/>
          </a:p>
        </p:txBody>
      </p:sp>
    </p:spTree>
    <p:extLst>
      <p:ext uri="{BB962C8B-B14F-4D97-AF65-F5344CB8AC3E}">
        <p14:creationId xmlns:p14="http://schemas.microsoft.com/office/powerpoint/2010/main" val="29697305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was the significance of the Second Great Awakening</a:t>
            </a:r>
            <a:r>
              <a:rPr lang="en-US" dirty="0" smtClean="0"/>
              <a: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104142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3600" dirty="0" smtClean="0"/>
              <a:t>Another religious revival in the US that led to many reform movements that wanted to transform America </a:t>
            </a:r>
            <a:endParaRPr lang="en-US" sz="3600" dirty="0"/>
          </a:p>
        </p:txBody>
      </p:sp>
    </p:spTree>
    <p:extLst>
      <p:ext uri="{BB962C8B-B14F-4D97-AF65-F5344CB8AC3E}">
        <p14:creationId xmlns:p14="http://schemas.microsoft.com/office/powerpoint/2010/main" val="40429569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List for reform movements included in the Second Great Awakening</a:t>
            </a:r>
            <a:r>
              <a:rPr lang="en-US" dirty="0" smtClean="0"/>
              <a:t>?</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6697359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a:t>Temperance Movement (get rid of alcohol)</a:t>
            </a:r>
          </a:p>
          <a:p>
            <a:r>
              <a:rPr lang="en-US" sz="3600" dirty="0"/>
              <a:t>Abolitionist Movement (get rid of slavery)</a:t>
            </a:r>
          </a:p>
          <a:p>
            <a:r>
              <a:rPr lang="en-US" sz="3600" dirty="0"/>
              <a:t>Women’s Rights Movement (grant women suffrage)</a:t>
            </a:r>
          </a:p>
          <a:p>
            <a:r>
              <a:rPr lang="en-US" sz="3600" dirty="0"/>
              <a:t>Public Education Movement (create tax funded public </a:t>
            </a:r>
            <a:r>
              <a:rPr lang="en-US" sz="3600" dirty="0" err="1"/>
              <a:t>edu</a:t>
            </a:r>
            <a:r>
              <a:rPr lang="en-US" sz="3600" dirty="0"/>
              <a:t>. System)</a:t>
            </a:r>
          </a:p>
          <a:p>
            <a:pPr marL="0" indent="0">
              <a:buNone/>
            </a:pPr>
            <a:endParaRPr lang="en-US" sz="3600" dirty="0"/>
          </a:p>
        </p:txBody>
      </p:sp>
    </p:spTree>
    <p:extLst>
      <p:ext uri="{BB962C8B-B14F-4D97-AF65-F5344CB8AC3E}">
        <p14:creationId xmlns:p14="http://schemas.microsoft.com/office/powerpoint/2010/main" val="32283920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was the importance of the temperance movement</a:t>
            </a:r>
            <a:r>
              <a:rPr lang="en-US" dirty="0" smtClean="0"/>
              <a: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272071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t>Led by women, wanted people to drink less or wanted alcohol outlawed all together</a:t>
            </a:r>
            <a:endParaRPr lang="en-US" sz="3600" dirty="0"/>
          </a:p>
        </p:txBody>
      </p:sp>
    </p:spTree>
    <p:extLst>
      <p:ext uri="{BB962C8B-B14F-4D97-AF65-F5344CB8AC3E}">
        <p14:creationId xmlns:p14="http://schemas.microsoft.com/office/powerpoint/2010/main" val="10796854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3600" dirty="0" smtClean="0"/>
              <a:t>Presidents only serving 2 </a:t>
            </a:r>
            <a:r>
              <a:rPr lang="en-US" sz="3600" dirty="0" smtClean="0"/>
              <a:t>terms</a:t>
            </a:r>
            <a:r>
              <a:rPr lang="en-US" sz="3600" dirty="0" smtClean="0"/>
              <a:t>, forming a Cabinet, etc. </a:t>
            </a:r>
            <a:endParaRPr lang="en-US" sz="3600" dirty="0"/>
          </a:p>
        </p:txBody>
      </p:sp>
    </p:spTree>
    <p:extLst>
      <p:ext uri="{BB962C8B-B14F-4D97-AF65-F5344CB8AC3E}">
        <p14:creationId xmlns:p14="http://schemas.microsoft.com/office/powerpoint/2010/main" val="17390021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was the purpose of the Seneca Falls Conference</a:t>
            </a:r>
            <a:r>
              <a:rPr lang="en-US" dirty="0" smtClean="0"/>
              <a: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209262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600" dirty="0" smtClean="0"/>
              <a:t>First women’s rights convention, held in New York</a:t>
            </a:r>
          </a:p>
          <a:p>
            <a:r>
              <a:rPr lang="en-US" sz="3600" dirty="0" smtClean="0"/>
              <a:t>Organized by Elizabeth Cady Stanton </a:t>
            </a:r>
          </a:p>
          <a:p>
            <a:r>
              <a:rPr lang="en-US" sz="3600" dirty="0" smtClean="0"/>
              <a:t>Write “Declaration of Sentiments” </a:t>
            </a:r>
            <a:endParaRPr lang="en-US" sz="3600" dirty="0"/>
          </a:p>
        </p:txBody>
      </p:sp>
    </p:spTree>
    <p:extLst>
      <p:ext uri="{BB962C8B-B14F-4D97-AF65-F5344CB8AC3E}">
        <p14:creationId xmlns:p14="http://schemas.microsoft.com/office/powerpoint/2010/main" val="30552207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did slavery become an import political issue in America</a:t>
            </a:r>
            <a:r>
              <a:rPr lang="en-US" dirty="0" smtClean="0"/>
              <a: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913911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t>Because of slave rebellions and the rise of the Abolitionist movement </a:t>
            </a:r>
            <a:endParaRPr lang="en-US" sz="3600" dirty="0"/>
          </a:p>
        </p:txBody>
      </p:sp>
    </p:spTree>
    <p:extLst>
      <p:ext uri="{BB962C8B-B14F-4D97-AF65-F5344CB8AC3E}">
        <p14:creationId xmlns:p14="http://schemas.microsoft.com/office/powerpoint/2010/main" val="16098290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Define: </a:t>
            </a:r>
            <a:r>
              <a:rPr lang="en-US" dirty="0" smtClean="0"/>
              <a:t>Abolitionism</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40974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t>Eradication of slavery </a:t>
            </a:r>
            <a:endParaRPr lang="en-US" sz="3600" dirty="0"/>
          </a:p>
        </p:txBody>
      </p:sp>
    </p:spTree>
    <p:extLst>
      <p:ext uri="{BB962C8B-B14F-4D97-AF65-F5344CB8AC3E}">
        <p14:creationId xmlns:p14="http://schemas.microsoft.com/office/powerpoint/2010/main" val="20431079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was the impact of the Missouri Compromise</a:t>
            </a:r>
            <a:r>
              <a:rPr lang="en-US" dirty="0" smtClean="0"/>
              <a:t>?</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8339706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t>Maine admitted as a free state</a:t>
            </a:r>
          </a:p>
          <a:p>
            <a:r>
              <a:rPr lang="en-US" sz="3600" dirty="0" smtClean="0"/>
              <a:t>Missouri admitted as a slave state, to maintain equal number of free and slave states</a:t>
            </a:r>
          </a:p>
          <a:p>
            <a:r>
              <a:rPr lang="en-US" sz="3600" dirty="0" smtClean="0"/>
              <a:t>Future states above Compromise line would be free, states below line would be slave states </a:t>
            </a:r>
            <a:endParaRPr lang="en-US" sz="3600" dirty="0"/>
          </a:p>
        </p:txBody>
      </p:sp>
    </p:spTree>
    <p:extLst>
      <p:ext uri="{BB962C8B-B14F-4D97-AF65-F5344CB8AC3E}">
        <p14:creationId xmlns:p14="http://schemas.microsoft.com/office/powerpoint/2010/main" val="13166056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6032" y="365760"/>
            <a:ext cx="5084064" cy="5811203"/>
          </a:xfrm>
        </p:spPr>
        <p:txBody>
          <a:bodyPr>
            <a:normAutofit/>
          </a:bodyPr>
          <a:lstStyle/>
          <a:p>
            <a:pPr lvl="0"/>
            <a:r>
              <a:rPr lang="en-US" sz="4400" dirty="0"/>
              <a:t>How did the Missouri Compromise impact the following states?</a:t>
            </a:r>
          </a:p>
          <a:p>
            <a:pPr lvl="1"/>
            <a:r>
              <a:rPr lang="en-US" sz="4400" dirty="0" smtClean="0"/>
              <a:t>Missouri:</a:t>
            </a:r>
          </a:p>
          <a:p>
            <a:pPr lvl="1"/>
            <a:r>
              <a:rPr lang="en-US" sz="4400" dirty="0" smtClean="0"/>
              <a:t>Maine:</a:t>
            </a:r>
            <a:endParaRPr lang="en-US" sz="4400" dirty="0"/>
          </a:p>
        </p:txBody>
      </p:sp>
    </p:spTree>
    <p:extLst>
      <p:ext uri="{BB962C8B-B14F-4D97-AF65-F5344CB8AC3E}">
        <p14:creationId xmlns:p14="http://schemas.microsoft.com/office/powerpoint/2010/main" val="199673015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t>Missouri admitted as a slave state</a:t>
            </a:r>
          </a:p>
          <a:p>
            <a:r>
              <a:rPr lang="en-US" sz="3600" dirty="0" smtClean="0"/>
              <a:t>Maine admitted as a free state </a:t>
            </a:r>
            <a:endParaRPr lang="en-US" sz="3600" dirty="0"/>
          </a:p>
        </p:txBody>
      </p:sp>
    </p:spTree>
    <p:extLst>
      <p:ext uri="{BB962C8B-B14F-4D97-AF65-F5344CB8AC3E}">
        <p14:creationId xmlns:p14="http://schemas.microsoft.com/office/powerpoint/2010/main" val="2927288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365125"/>
            <a:ext cx="4937760" cy="6053963"/>
          </a:xfrm>
        </p:spPr>
        <p:txBody>
          <a:bodyPr>
            <a:normAutofit/>
          </a:bodyPr>
          <a:lstStyle/>
          <a:p>
            <a:pPr algn="ctr"/>
            <a:r>
              <a:rPr lang="en-US" dirty="0"/>
              <a:t>Why was the Sedition Act created during the John Adam’s Presidency</a:t>
            </a:r>
            <a:r>
              <a:rPr lang="en-US" dirty="0" smtClean="0"/>
              <a: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69280" y="0"/>
            <a:ext cx="6522721" cy="6857999"/>
          </a:xfrm>
          <a:prstGeom prst="rect">
            <a:avLst/>
          </a:prstGeom>
        </p:spPr>
      </p:pic>
    </p:spTree>
    <p:extLst>
      <p:ext uri="{BB962C8B-B14F-4D97-AF65-F5344CB8AC3E}">
        <p14:creationId xmlns:p14="http://schemas.microsoft.com/office/powerpoint/2010/main" val="16141644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was the geographic impact of the Missouri Compromise</a:t>
            </a:r>
            <a:r>
              <a:rPr lang="en-US" dirty="0" smtClean="0"/>
              <a: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825645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t>Future states above 36’ 30 line would be free, future states below would allow slavery</a:t>
            </a:r>
            <a:endParaRPr lang="en-US" sz="3600" dirty="0"/>
          </a:p>
        </p:txBody>
      </p:sp>
    </p:spTree>
    <p:extLst>
      <p:ext uri="{BB962C8B-B14F-4D97-AF65-F5344CB8AC3E}">
        <p14:creationId xmlns:p14="http://schemas.microsoft.com/office/powerpoint/2010/main" val="4061518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Which president promoted Manifest Destiny by annexing Texas and Oregon</a:t>
            </a:r>
            <a:r>
              <a:rPr lang="en-US" dirty="0" smtClean="0"/>
              <a: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3170814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t>James K. Polk </a:t>
            </a:r>
            <a:endParaRPr lang="en-US" sz="3600" dirty="0"/>
          </a:p>
        </p:txBody>
      </p:sp>
    </p:spTree>
    <p:extLst>
      <p:ext uri="{BB962C8B-B14F-4D97-AF65-F5344CB8AC3E}">
        <p14:creationId xmlns:p14="http://schemas.microsoft.com/office/powerpoint/2010/main" val="30940787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List the states were added as a result of the Mexican-American War</a:t>
            </a:r>
            <a:r>
              <a:rPr lang="en-US" dirty="0" smtClean="0"/>
              <a: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7526229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t>Texas, California, New Mexico, </a:t>
            </a:r>
            <a:r>
              <a:rPr lang="en-US" sz="3600" dirty="0" smtClean="0"/>
              <a:t>Arizona, Utah, Nevada</a:t>
            </a:r>
            <a:endParaRPr lang="en-US" sz="3600" dirty="0"/>
          </a:p>
        </p:txBody>
      </p:sp>
    </p:spTree>
    <p:extLst>
      <p:ext uri="{BB962C8B-B14F-4D97-AF65-F5344CB8AC3E}">
        <p14:creationId xmlns:p14="http://schemas.microsoft.com/office/powerpoint/2010/main" val="322791658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438912"/>
            <a:ext cx="5175504" cy="5738051"/>
          </a:xfrm>
        </p:spPr>
        <p:txBody>
          <a:bodyPr>
            <a:normAutofit/>
          </a:bodyPr>
          <a:lstStyle/>
          <a:p>
            <a:pPr lvl="0"/>
            <a:r>
              <a:rPr lang="en-US" sz="4400" dirty="0"/>
              <a:t>What did the following regions want to do with the land gained from the Mexican American War?</a:t>
            </a:r>
          </a:p>
          <a:p>
            <a:pPr lvl="1"/>
            <a:r>
              <a:rPr lang="en-US" sz="4400" dirty="0"/>
              <a:t>Southern </a:t>
            </a:r>
            <a:r>
              <a:rPr lang="en-US" sz="4400" dirty="0" smtClean="0"/>
              <a:t>States:</a:t>
            </a:r>
          </a:p>
          <a:p>
            <a:pPr lvl="1"/>
            <a:r>
              <a:rPr lang="en-US" sz="4400" dirty="0" smtClean="0"/>
              <a:t>Northern </a:t>
            </a:r>
            <a:r>
              <a:rPr lang="en-US" sz="4400" dirty="0"/>
              <a:t>States</a:t>
            </a:r>
            <a:r>
              <a:rPr lang="en-US" sz="4400" dirty="0" smtClean="0"/>
              <a:t>:</a:t>
            </a:r>
            <a:endParaRPr lang="en-US" sz="4400" dirty="0"/>
          </a:p>
        </p:txBody>
      </p:sp>
    </p:spTree>
    <p:extLst>
      <p:ext uri="{BB962C8B-B14F-4D97-AF65-F5344CB8AC3E}">
        <p14:creationId xmlns:p14="http://schemas.microsoft.com/office/powerpoint/2010/main" val="399807419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t>South: expand slavery into these new states</a:t>
            </a:r>
          </a:p>
          <a:p>
            <a:r>
              <a:rPr lang="en-US" sz="3600" dirty="0" smtClean="0"/>
              <a:t>North: outlaw slavery in these new </a:t>
            </a:r>
            <a:r>
              <a:rPr lang="en-US" sz="3600" dirty="0" smtClean="0"/>
              <a:t>states (proposed Wilmot Proviso)</a:t>
            </a:r>
            <a:endParaRPr lang="en-US" sz="3600" dirty="0"/>
          </a:p>
        </p:txBody>
      </p:sp>
    </p:spTree>
    <p:extLst>
      <p:ext uri="{BB962C8B-B14F-4D97-AF65-F5344CB8AC3E}">
        <p14:creationId xmlns:p14="http://schemas.microsoft.com/office/powerpoint/2010/main" val="184008148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Define: </a:t>
            </a:r>
            <a:r>
              <a:rPr lang="en-US" dirty="0" smtClean="0"/>
              <a:t>Sectionalism</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0191156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t>Loyalty to the interests of ones region (north or south) instead of the country as a whole  </a:t>
            </a:r>
            <a:endParaRPr lang="en-US" sz="3600" dirty="0" smtClean="0"/>
          </a:p>
          <a:p>
            <a:r>
              <a:rPr lang="en-US" sz="3600" dirty="0" smtClean="0"/>
              <a:t>The US was divided into sections (north/south) over the issue of slavery, tariffs, state’s rights</a:t>
            </a:r>
            <a:endParaRPr lang="en-US" sz="3600" dirty="0"/>
          </a:p>
        </p:txBody>
      </p:sp>
    </p:spTree>
    <p:extLst>
      <p:ext uri="{BB962C8B-B14F-4D97-AF65-F5344CB8AC3E}">
        <p14:creationId xmlns:p14="http://schemas.microsoft.com/office/powerpoint/2010/main" val="7159458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t>To prevent his political opponents, the Democratic-Republicans, from criticizing him and the Federalist Party that controlled the government at the time</a:t>
            </a:r>
            <a:endParaRPr lang="en-US" sz="3600" dirty="0"/>
          </a:p>
        </p:txBody>
      </p:sp>
    </p:spTree>
    <p:extLst>
      <p:ext uri="{BB962C8B-B14F-4D97-AF65-F5344CB8AC3E}">
        <p14:creationId xmlns:p14="http://schemas.microsoft.com/office/powerpoint/2010/main" val="42436096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List 3 provision included in the Compromise of </a:t>
            </a:r>
            <a:r>
              <a:rPr lang="en-US" dirty="0" smtClean="0"/>
              <a:t>1850?</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6133818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t>California added as a free state</a:t>
            </a:r>
          </a:p>
          <a:p>
            <a:r>
              <a:rPr lang="en-US" sz="3600" dirty="0" smtClean="0"/>
              <a:t>Tougher Fugitive Slave Law</a:t>
            </a:r>
          </a:p>
          <a:p>
            <a:r>
              <a:rPr lang="en-US" sz="3600" dirty="0" smtClean="0"/>
              <a:t>New Mexico est. by carving its border out of Texas</a:t>
            </a:r>
            <a:endParaRPr lang="en-US" sz="3600" dirty="0"/>
          </a:p>
        </p:txBody>
      </p:sp>
    </p:spTree>
    <p:extLst>
      <p:ext uri="{BB962C8B-B14F-4D97-AF65-F5344CB8AC3E}">
        <p14:creationId xmlns:p14="http://schemas.microsoft.com/office/powerpoint/2010/main" val="366550095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did politicians create the Compromise of 1850?</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6709743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t>To </a:t>
            </a:r>
            <a:r>
              <a:rPr lang="en-US" sz="3600" dirty="0" smtClean="0"/>
              <a:t>calm </a:t>
            </a:r>
            <a:r>
              <a:rPr lang="en-US" sz="3600" dirty="0" smtClean="0"/>
              <a:t>tensions between the slave states and free states </a:t>
            </a:r>
            <a:r>
              <a:rPr lang="en-US" sz="3600" dirty="0" smtClean="0"/>
              <a:t>over the newly acquired territory from the Mexican-American War</a:t>
            </a:r>
            <a:endParaRPr lang="en-US" sz="3600" dirty="0"/>
          </a:p>
        </p:txBody>
      </p:sp>
    </p:spTree>
    <p:extLst>
      <p:ext uri="{BB962C8B-B14F-4D97-AF65-F5344CB8AC3E}">
        <p14:creationId xmlns:p14="http://schemas.microsoft.com/office/powerpoint/2010/main" val="70960477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was the political significance of the Kansas-Nebraska Act?</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3256777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t>Repealed Missouri Compromise</a:t>
            </a:r>
          </a:p>
          <a:p>
            <a:r>
              <a:rPr lang="en-US" sz="3600" dirty="0" smtClean="0"/>
              <a:t>Said that the issue of slavery would be decided by popular sovereignty (vote of citizens) in Kansas and Nebraska </a:t>
            </a:r>
            <a:endParaRPr lang="en-US" sz="3600" dirty="0"/>
          </a:p>
        </p:txBody>
      </p:sp>
    </p:spTree>
    <p:extLst>
      <p:ext uri="{BB962C8B-B14F-4D97-AF65-F5344CB8AC3E}">
        <p14:creationId xmlns:p14="http://schemas.microsoft.com/office/powerpoint/2010/main" val="266995432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Define: Popular Sovereignty</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5363657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t>Rule by the people (i.e. the people of a state vote if they want slavery or not)</a:t>
            </a:r>
            <a:endParaRPr lang="en-US" sz="3600" dirty="0"/>
          </a:p>
        </p:txBody>
      </p:sp>
    </p:spTree>
    <p:extLst>
      <p:ext uri="{BB962C8B-B14F-4D97-AF65-F5344CB8AC3E}">
        <p14:creationId xmlns:p14="http://schemas.microsoft.com/office/powerpoint/2010/main" val="294775098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was Dred Scott?</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5661551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t>Slave who argued he should be a free man because he had lived with his master in slave states and free states</a:t>
            </a:r>
            <a:endParaRPr lang="en-US" sz="3600" dirty="0"/>
          </a:p>
        </p:txBody>
      </p:sp>
    </p:spTree>
    <p:extLst>
      <p:ext uri="{BB962C8B-B14F-4D97-AF65-F5344CB8AC3E}">
        <p14:creationId xmlns:p14="http://schemas.microsoft.com/office/powerpoint/2010/main" val="33632700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 y="365125"/>
            <a:ext cx="5724144" cy="6072251"/>
          </a:xfrm>
        </p:spPr>
        <p:txBody>
          <a:bodyPr>
            <a:normAutofit/>
          </a:bodyPr>
          <a:lstStyle/>
          <a:p>
            <a:pPr algn="ctr"/>
            <a:r>
              <a:rPr lang="en-US" dirty="0"/>
              <a:t>How did Adam’s Sedition Act influence the election of 1800</a:t>
            </a:r>
            <a:r>
              <a:rPr lang="en-US" dirty="0" smtClean="0"/>
              <a: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72784" y="0"/>
            <a:ext cx="5919216" cy="6858000"/>
          </a:xfrm>
          <a:prstGeom prst="rect">
            <a:avLst/>
          </a:prstGeom>
        </p:spPr>
      </p:pic>
    </p:spTree>
    <p:extLst>
      <p:ext uri="{BB962C8B-B14F-4D97-AF65-F5344CB8AC3E}">
        <p14:creationId xmlns:p14="http://schemas.microsoft.com/office/powerpoint/2010/main" val="352818494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was the significance of Scott v Sanford?</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3076509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600" dirty="0" smtClean="0"/>
              <a:t>Supreme Court ruled:</a:t>
            </a:r>
          </a:p>
          <a:p>
            <a:pPr lvl="1"/>
            <a:r>
              <a:rPr lang="en-US" sz="3600" dirty="0" smtClean="0"/>
              <a:t>African Americans were not citizens and couldn’t sue in court</a:t>
            </a:r>
          </a:p>
          <a:p>
            <a:pPr lvl="1"/>
            <a:r>
              <a:rPr lang="en-US" sz="3600" dirty="0" smtClean="0"/>
              <a:t>Slaves were property and could be taken to any state</a:t>
            </a:r>
          </a:p>
          <a:p>
            <a:pPr lvl="1"/>
            <a:r>
              <a:rPr lang="en-US" sz="3600" dirty="0" smtClean="0"/>
              <a:t>OVERTURNED THE MISSOURI COMPROMISE, COMPROMISE OF 1850, IDEA OF POPULAR SOVEREIGNTY </a:t>
            </a:r>
          </a:p>
          <a:p>
            <a:pPr lvl="1"/>
            <a:endParaRPr lang="en-US" dirty="0" smtClean="0"/>
          </a:p>
          <a:p>
            <a:pPr lvl="1"/>
            <a:endParaRPr lang="en-US" dirty="0"/>
          </a:p>
        </p:txBody>
      </p:sp>
    </p:spTree>
    <p:extLst>
      <p:ext uri="{BB962C8B-B14F-4D97-AF65-F5344CB8AC3E}">
        <p14:creationId xmlns:p14="http://schemas.microsoft.com/office/powerpoint/2010/main" val="147994128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was John Brown?</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5388496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t>White abolitionist who believed that slavery would only be abolished through violence and killing </a:t>
            </a:r>
            <a:endParaRPr lang="en-US" sz="3600" dirty="0"/>
          </a:p>
        </p:txBody>
      </p:sp>
    </p:spTree>
    <p:extLst>
      <p:ext uri="{BB962C8B-B14F-4D97-AF65-F5344CB8AC3E}">
        <p14:creationId xmlns:p14="http://schemas.microsoft.com/office/powerpoint/2010/main" val="391569564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0000" y="310896"/>
            <a:ext cx="4384688" cy="5866067"/>
          </a:xfrm>
        </p:spPr>
        <p:txBody>
          <a:bodyPr>
            <a:normAutofit/>
          </a:bodyPr>
          <a:lstStyle/>
          <a:p>
            <a:pPr lvl="0"/>
            <a:r>
              <a:rPr lang="en-US" sz="4400" dirty="0"/>
              <a:t>How did the following regions feel about John Brown’s Raid on Harpers Ferry?</a:t>
            </a:r>
          </a:p>
          <a:p>
            <a:pPr lvl="1"/>
            <a:r>
              <a:rPr lang="en-US" sz="4400" dirty="0" smtClean="0"/>
              <a:t>South:</a:t>
            </a:r>
          </a:p>
          <a:p>
            <a:pPr lvl="1"/>
            <a:r>
              <a:rPr lang="en-US" sz="4400" dirty="0" smtClean="0"/>
              <a:t>North:</a:t>
            </a:r>
            <a:endParaRPr lang="en-US" sz="4400" dirty="0"/>
          </a:p>
        </p:txBody>
      </p:sp>
    </p:spTree>
    <p:extLst>
      <p:ext uri="{BB962C8B-B14F-4D97-AF65-F5344CB8AC3E}">
        <p14:creationId xmlns:p14="http://schemas.microsoft.com/office/powerpoint/2010/main" val="217125520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t>Southerners thought he was a terrorists</a:t>
            </a:r>
          </a:p>
          <a:p>
            <a:r>
              <a:rPr lang="en-US" sz="3600" dirty="0" smtClean="0"/>
              <a:t>Northerners thought he was an abolitionist martyr </a:t>
            </a:r>
            <a:endParaRPr lang="en-US" sz="3600" dirty="0"/>
          </a:p>
        </p:txBody>
      </p:sp>
    </p:spTree>
    <p:extLst>
      <p:ext uri="{BB962C8B-B14F-4D97-AF65-F5344CB8AC3E}">
        <p14:creationId xmlns:p14="http://schemas.microsoft.com/office/powerpoint/2010/main" val="424561379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president was elected in 1860?</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91104663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t>Abraham Lincoln </a:t>
            </a:r>
            <a:r>
              <a:rPr lang="en-US" sz="3600" dirty="0" smtClean="0"/>
              <a:t>of the newly created Republican Party</a:t>
            </a:r>
            <a:endParaRPr lang="en-US" sz="3600" dirty="0"/>
          </a:p>
        </p:txBody>
      </p:sp>
    </p:spTree>
    <p:extLst>
      <p:ext uri="{BB962C8B-B14F-4D97-AF65-F5344CB8AC3E}">
        <p14:creationId xmlns:p14="http://schemas.microsoft.com/office/powerpoint/2010/main" val="351307125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did the Presidential Election of 1860 impact the United States?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5595571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3600" dirty="0" smtClean="0"/>
              <a:t>After Lincoln was elected, south feared that Republicans would try to end slavery and began seceding from the US </a:t>
            </a:r>
            <a:endParaRPr lang="en-US" sz="3600" dirty="0"/>
          </a:p>
        </p:txBody>
      </p:sp>
    </p:spTree>
    <p:extLst>
      <p:ext uri="{BB962C8B-B14F-4D97-AF65-F5344CB8AC3E}">
        <p14:creationId xmlns:p14="http://schemas.microsoft.com/office/powerpoint/2010/main" val="3795401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t>Many Americans believed the Sedition Act interfered with free speech, 1</a:t>
            </a:r>
            <a:r>
              <a:rPr lang="en-US" sz="3600" baseline="30000" dirty="0" smtClean="0"/>
              <a:t>st</a:t>
            </a:r>
            <a:r>
              <a:rPr lang="en-US" sz="3600" dirty="0" smtClean="0"/>
              <a:t> Amendment right, and Adams became very unpopular </a:t>
            </a:r>
            <a:endParaRPr lang="en-US" sz="3600" dirty="0" smtClean="0"/>
          </a:p>
          <a:p>
            <a:r>
              <a:rPr lang="en-US" sz="3600" dirty="0" smtClean="0"/>
              <a:t>Thomas Jefferson defeated Adams in the Election of 1800 </a:t>
            </a:r>
          </a:p>
          <a:p>
            <a:pPr marL="0" indent="0">
              <a:buNone/>
            </a:pPr>
            <a:endParaRPr lang="en-US" sz="3600" dirty="0"/>
          </a:p>
        </p:txBody>
      </p:sp>
    </p:spTree>
    <p:extLst>
      <p:ext uri="{BB962C8B-B14F-4D97-AF65-F5344CB8AC3E}">
        <p14:creationId xmlns:p14="http://schemas.microsoft.com/office/powerpoint/2010/main" val="327374090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List the four events that led to the Civil War</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6385369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t>Publishing of </a:t>
            </a:r>
            <a:r>
              <a:rPr lang="en-US" sz="3600" i="1" dirty="0" smtClean="0"/>
              <a:t>Uncle Tom’s Cabin</a:t>
            </a:r>
          </a:p>
          <a:p>
            <a:r>
              <a:rPr lang="en-US" sz="3600" dirty="0" smtClean="0"/>
              <a:t>Dred Scott decision</a:t>
            </a:r>
          </a:p>
          <a:p>
            <a:r>
              <a:rPr lang="en-US" sz="3600" dirty="0" smtClean="0"/>
              <a:t>John Brown’s raid on Harpers Ferry</a:t>
            </a:r>
          </a:p>
          <a:p>
            <a:r>
              <a:rPr lang="en-US" sz="3600" dirty="0" smtClean="0"/>
              <a:t>Election of Abraham Lincoln in 1860</a:t>
            </a:r>
            <a:endParaRPr lang="en-US" sz="3600" dirty="0"/>
          </a:p>
        </p:txBody>
      </p:sp>
    </p:spTree>
    <p:extLst>
      <p:ext uri="{BB962C8B-B14F-4D97-AF65-F5344CB8AC3E}">
        <p14:creationId xmlns:p14="http://schemas.microsoft.com/office/powerpoint/2010/main" val="83235228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Which side (North or South) had the economic advantage during the Civil War?</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6531845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t>North (aka Union): more people, wealth, factories, railroads, etc. </a:t>
            </a:r>
            <a:endParaRPr lang="en-US" sz="3600" dirty="0"/>
          </a:p>
        </p:txBody>
      </p:sp>
    </p:spTree>
    <p:extLst>
      <p:ext uri="{BB962C8B-B14F-4D97-AF65-F5344CB8AC3E}">
        <p14:creationId xmlns:p14="http://schemas.microsoft.com/office/powerpoint/2010/main" val="315976571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Define: Habeas Corpus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8737302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t>Legal rule that anyone taken into custody must be brought in front of a judge to determine if they are legally being held</a:t>
            </a:r>
            <a:endParaRPr lang="en-US" sz="3600" dirty="0"/>
          </a:p>
        </p:txBody>
      </p:sp>
    </p:spTree>
    <p:extLst>
      <p:ext uri="{BB962C8B-B14F-4D97-AF65-F5344CB8AC3E}">
        <p14:creationId xmlns:p14="http://schemas.microsoft.com/office/powerpoint/2010/main" val="4711055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did Lincoln suspend habeas corpus in the North?</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6357005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t>So he could jail Confederate supporters in the border states</a:t>
            </a:r>
            <a:endParaRPr lang="en-US" sz="3600" dirty="0"/>
          </a:p>
        </p:txBody>
      </p:sp>
    </p:spTree>
    <p:extLst>
      <p:ext uri="{BB962C8B-B14F-4D97-AF65-F5344CB8AC3E}">
        <p14:creationId xmlns:p14="http://schemas.microsoft.com/office/powerpoint/2010/main" val="116681564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did Lincoln issue the Emancipation Proclamation?</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5652490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t>To free slaves in Confederate territory</a:t>
            </a:r>
          </a:p>
          <a:p>
            <a:r>
              <a:rPr lang="en-US" sz="3600" dirty="0" smtClean="0"/>
              <a:t>Many freed slaves joined Union Army</a:t>
            </a:r>
          </a:p>
          <a:p>
            <a:r>
              <a:rPr lang="en-US" sz="3600" dirty="0" smtClean="0"/>
              <a:t>Confederacy lost labor force </a:t>
            </a:r>
            <a:endParaRPr lang="en-US" sz="3600" dirty="0"/>
          </a:p>
        </p:txBody>
      </p:sp>
    </p:spTree>
    <p:extLst>
      <p:ext uri="{BB962C8B-B14F-4D97-AF65-F5344CB8AC3E}">
        <p14:creationId xmlns:p14="http://schemas.microsoft.com/office/powerpoint/2010/main" val="1826373209"/>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B4B4B"/>
      </a:dk2>
      <a:lt2>
        <a:srgbClr val="8ED5C1"/>
      </a:lt2>
      <a:accent1>
        <a:srgbClr val="73CBB2"/>
      </a:accent1>
      <a:accent2>
        <a:srgbClr val="AACD5B"/>
      </a:accent2>
      <a:accent3>
        <a:srgbClr val="65A9E1"/>
      </a:accent3>
      <a:accent4>
        <a:srgbClr val="6274D8"/>
      </a:accent4>
      <a:accent5>
        <a:srgbClr val="AB54D7"/>
      </a:accent5>
      <a:accent6>
        <a:srgbClr val="D15B37"/>
      </a:accent6>
      <a:hlink>
        <a:srgbClr val="BFE962"/>
      </a:hlink>
      <a:folHlink>
        <a:srgbClr val="C0D591"/>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47428100-C732-4B2E-A30A-5273F581A0FA}"/>
    </a:ext>
  </a:extLst>
</a:theme>
</file>

<file path=docProps/app.xml><?xml version="1.0" encoding="utf-8"?>
<Properties xmlns="http://schemas.openxmlformats.org/officeDocument/2006/extended-properties" xmlns:vt="http://schemas.openxmlformats.org/officeDocument/2006/docPropsVTypes">
  <Template>Depth</Template>
  <TotalTime>1248</TotalTime>
  <Words>2300</Words>
  <Application>Microsoft Office PowerPoint</Application>
  <PresentationFormat>Widescreen</PresentationFormat>
  <Paragraphs>216</Paragraphs>
  <Slides>141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141</vt:i4>
      </vt:variant>
    </vt:vector>
  </HeadingPairs>
  <TitlesOfParts>
    <vt:vector size="144" baseType="lpstr">
      <vt:lpstr>Arial</vt:lpstr>
      <vt:lpstr>Corbel</vt:lpstr>
      <vt:lpstr>Depth</vt:lpstr>
      <vt:lpstr>Mastery</vt:lpstr>
      <vt:lpstr>What was the significance of Washington’s Farewell Address?</vt:lpstr>
      <vt:lpstr>PowerPoint Presentation</vt:lpstr>
      <vt:lpstr>List a precedent that was established under Washington’s Presidency</vt:lpstr>
      <vt:lpstr>PowerPoint Presentation</vt:lpstr>
      <vt:lpstr>Why was the Sedition Act created during the John Adam’s Presidency?</vt:lpstr>
      <vt:lpstr>PowerPoint Presentation</vt:lpstr>
      <vt:lpstr>How did Adam’s Sedition Act influence the election of 1800?</vt:lpstr>
      <vt:lpstr>PowerPoint Presentation</vt:lpstr>
      <vt:lpstr>Why did Thomas Jefferson think twice about the Louisiana Purchase?</vt:lpstr>
      <vt:lpstr>PowerPoint Presentation</vt:lpstr>
      <vt:lpstr>How did the Louisiana Purchase benefit America?</vt:lpstr>
      <vt:lpstr>PowerPoint Presentation</vt:lpstr>
      <vt:lpstr>What two adventurers explored the land gained by the Louisiana Purchase?</vt:lpstr>
      <vt:lpstr>PowerPoint Presentation</vt:lpstr>
      <vt:lpstr>Why did James Madison declare war on Britain in the War of 1812?</vt:lpstr>
      <vt:lpstr>PowerPoint Presentation</vt:lpstr>
      <vt:lpstr>How did the War of 1812 impact America?</vt:lpstr>
      <vt:lpstr>PowerPoint Presentation</vt:lpstr>
      <vt:lpstr>What was the significance of James Monroe’s presidency?</vt:lpstr>
      <vt:lpstr>PowerPoint Presentation</vt:lpstr>
      <vt:lpstr>What was the significance of the Monroe Doctrine?</vt:lpstr>
      <vt:lpstr>PowerPoint Presentation</vt:lpstr>
      <vt:lpstr>List 3 significant results of Andrew Jackson’s Presidency (JACKSONIAN DEMOCRACY)?</vt:lpstr>
      <vt:lpstr>PowerPoint Presentation</vt:lpstr>
      <vt:lpstr>How did Jacksonian Democracy impact white males over 21 years old?</vt:lpstr>
      <vt:lpstr>PowerPoint Presentation</vt:lpstr>
      <vt:lpstr>What Presidents was involved in the Nullification Crisis?</vt:lpstr>
      <vt:lpstr>PowerPoint Presentation</vt:lpstr>
      <vt:lpstr>What South Carolina Senator was involved in the Nullification Crisis?</vt:lpstr>
      <vt:lpstr>PowerPoint Presentation</vt:lpstr>
      <vt:lpstr>Define Nullify</vt:lpstr>
      <vt:lpstr>PowerPoint Presentation</vt:lpstr>
      <vt:lpstr>Why did South Carolina want to nullify the tariffs of 1828 and 1832?</vt:lpstr>
      <vt:lpstr>PowerPoint Presentation</vt:lpstr>
      <vt:lpstr>What was the result of the Nullification Crisis?</vt:lpstr>
      <vt:lpstr>PowerPoint Presentation</vt:lpstr>
      <vt:lpstr>What was the significance of the Indian Removal Act?</vt:lpstr>
      <vt:lpstr>PowerPoint Presentation</vt:lpstr>
      <vt:lpstr>List three items include in Henry Clay’s American System</vt:lpstr>
      <vt:lpstr>PowerPoint Presentation</vt:lpstr>
      <vt:lpstr>What was the industrial and economic purpose of the American System?</vt:lpstr>
      <vt:lpstr>PowerPoint Presentation</vt:lpstr>
      <vt:lpstr>What was the significance of the Second Great Awakening?</vt:lpstr>
      <vt:lpstr>PowerPoint Presentation</vt:lpstr>
      <vt:lpstr>List for reform movements included in the Second Great Awakening?</vt:lpstr>
      <vt:lpstr>PowerPoint Presentation</vt:lpstr>
      <vt:lpstr>What was the importance of the temperance movement?</vt:lpstr>
      <vt:lpstr>PowerPoint Presentation</vt:lpstr>
      <vt:lpstr>What was the purpose of the Seneca Falls Conference?</vt:lpstr>
      <vt:lpstr>PowerPoint Presentation</vt:lpstr>
      <vt:lpstr>Why did slavery become an import political issue in America?</vt:lpstr>
      <vt:lpstr>PowerPoint Presentation</vt:lpstr>
      <vt:lpstr>Define: Abolitionism</vt:lpstr>
      <vt:lpstr>PowerPoint Presentation</vt:lpstr>
      <vt:lpstr>What was the impact of the Missouri Compromise?</vt:lpstr>
      <vt:lpstr>PowerPoint Presentation</vt:lpstr>
      <vt:lpstr>PowerPoint Presentation</vt:lpstr>
      <vt:lpstr>PowerPoint Presentation</vt:lpstr>
      <vt:lpstr>What was the geographic impact of the Missouri Compromise?</vt:lpstr>
      <vt:lpstr>PowerPoint Presentation</vt:lpstr>
      <vt:lpstr>Which president promoted Manifest Destiny by annexing Texas and Oregon?</vt:lpstr>
      <vt:lpstr>PowerPoint Presentation</vt:lpstr>
      <vt:lpstr>List the states were added as a result of the Mexican-American War?</vt:lpstr>
      <vt:lpstr>PowerPoint Presentation</vt:lpstr>
      <vt:lpstr>PowerPoint Presentation</vt:lpstr>
      <vt:lpstr>PowerPoint Presentation</vt:lpstr>
      <vt:lpstr>Define: Sectionalism</vt:lpstr>
      <vt:lpstr>PowerPoint Presentation</vt:lpstr>
      <vt:lpstr>List 3 provision included in the Compromise of 1850?</vt:lpstr>
      <vt:lpstr>PowerPoint Presentation</vt:lpstr>
      <vt:lpstr>Why did politicians create the Compromise of 1850?</vt:lpstr>
      <vt:lpstr>PowerPoint Presentation</vt:lpstr>
      <vt:lpstr>What was the political significance of the Kansas-Nebraska Act?</vt:lpstr>
      <vt:lpstr>PowerPoint Presentation</vt:lpstr>
      <vt:lpstr>Define: Popular Sovereignty</vt:lpstr>
      <vt:lpstr>PowerPoint Presentation</vt:lpstr>
      <vt:lpstr>Who was Dred Scott?</vt:lpstr>
      <vt:lpstr>PowerPoint Presentation</vt:lpstr>
      <vt:lpstr>What was the significance of Scott v Sanford?</vt:lpstr>
      <vt:lpstr>PowerPoint Presentation</vt:lpstr>
      <vt:lpstr>Who was John Brown?</vt:lpstr>
      <vt:lpstr>PowerPoint Presentation</vt:lpstr>
      <vt:lpstr>PowerPoint Presentation</vt:lpstr>
      <vt:lpstr>PowerPoint Presentation</vt:lpstr>
      <vt:lpstr>What president was elected in 1860?</vt:lpstr>
      <vt:lpstr>PowerPoint Presentation</vt:lpstr>
      <vt:lpstr>How did the Presidential Election of 1860 impact the United States?</vt:lpstr>
      <vt:lpstr>PowerPoint Presentation</vt:lpstr>
      <vt:lpstr>List the four events that led to the Civil War</vt:lpstr>
      <vt:lpstr>PowerPoint Presentation</vt:lpstr>
      <vt:lpstr>Which side (North or South) had the economic advantage during the Civil War?</vt:lpstr>
      <vt:lpstr>PowerPoint Presentation</vt:lpstr>
      <vt:lpstr>Define: Habeas Corpus</vt:lpstr>
      <vt:lpstr>PowerPoint Presentation</vt:lpstr>
      <vt:lpstr>Why did Lincoln suspend habeas corpus in the North?</vt:lpstr>
      <vt:lpstr>PowerPoint Presentation</vt:lpstr>
      <vt:lpstr>Why did Lincoln issue the Emancipation Proclamation?</vt:lpstr>
      <vt:lpstr>PowerPoint Presentation</vt:lpstr>
      <vt:lpstr>Why did Lincoln deliver the Gettysburg Address?</vt:lpstr>
      <vt:lpstr>PowerPoint Presentation</vt:lpstr>
      <vt:lpstr>PowerPoint Presentation</vt:lpstr>
      <vt:lpstr>PowerPoint Presentation</vt:lpstr>
      <vt:lpstr>PowerPoint Presentation</vt:lpstr>
      <vt:lpstr>PowerPoint Presentation</vt:lpstr>
      <vt:lpstr>Define: Reconstruction</vt:lpstr>
      <vt:lpstr>PowerPoint Presentation</vt:lpstr>
      <vt:lpstr>What was the purpose of Lincoln’s Second Inaugural Address?</vt:lpstr>
      <vt:lpstr>PowerPoint Presentation</vt:lpstr>
      <vt:lpstr>What was the purpose of Lincoln’s and Johnson’s Presidential Reconstruction Plan?</vt:lpstr>
      <vt:lpstr>PowerPoint Presentation</vt:lpstr>
      <vt:lpstr>What was the purpose of the Congressional Reconstruction Plan?</vt:lpstr>
      <vt:lpstr>PowerPoint Presentation</vt:lpstr>
      <vt:lpstr>What was the significance of Lincoln’s Assassination?</vt:lpstr>
      <vt:lpstr>PowerPoint Presentation</vt:lpstr>
      <vt:lpstr>PowerPoint Presentation</vt:lpstr>
      <vt:lpstr>PowerPoint Presentation</vt:lpstr>
      <vt:lpstr>Define Impeachment</vt:lpstr>
      <vt:lpstr>PowerPoint Presentation</vt:lpstr>
      <vt:lpstr>Define Acquitted</vt:lpstr>
      <vt:lpstr>PowerPoint Presentation</vt:lpstr>
      <vt:lpstr>What groups benefited from the Bureau of Refugees, Freedmen, and Abandoned Lands?</vt:lpstr>
      <vt:lpstr>PowerPoint Presentation</vt:lpstr>
      <vt:lpstr>What was the significance of the 13th Amendment?</vt:lpstr>
      <vt:lpstr>PowerPoint Presentation</vt:lpstr>
      <vt:lpstr>What was the significance of the 14th Amendment?</vt:lpstr>
      <vt:lpstr>PowerPoint Presentation</vt:lpstr>
      <vt:lpstr>What was the significance of the 15th Amendments?</vt:lpstr>
      <vt:lpstr>PowerPoint Presentation</vt:lpstr>
      <vt:lpstr>How did the 13th, 14th, and 15th Amendments impact the relationship between the state and federal government?</vt:lpstr>
      <vt:lpstr>PowerPoint Presentation</vt:lpstr>
      <vt:lpstr>What was the significance of the Black Codes?</vt:lpstr>
      <vt:lpstr>PowerPoint Presentation</vt:lpstr>
      <vt:lpstr>The Black Codes and the Ku Klux Klan were attempts by the South to ……</vt:lpstr>
      <vt:lpstr>PowerPoint Presentation</vt:lpstr>
      <vt:lpstr>What did the North gain in the Presidential Election of 1876?</vt:lpstr>
      <vt:lpstr>PowerPoint Presentation</vt:lpstr>
      <vt:lpstr>What did the South gain in the Presidential Election of 1876?</vt:lpstr>
      <vt:lpstr>PowerPoint Presentation</vt:lpstr>
      <vt:lpstr>What unofficially ends the Reconstruction?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Mastery</dc:title>
  <dc:creator>Brock</dc:creator>
  <cp:lastModifiedBy>Benjamin Willis</cp:lastModifiedBy>
  <cp:revision>25</cp:revision>
  <dcterms:created xsi:type="dcterms:W3CDTF">2017-10-29T16:47:55Z</dcterms:created>
  <dcterms:modified xsi:type="dcterms:W3CDTF">2018-11-29T13:38:15Z</dcterms:modified>
</cp:coreProperties>
</file>