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315" r:id="rId16"/>
    <p:sldId id="270" r:id="rId17"/>
    <p:sldId id="271" r:id="rId18"/>
    <p:sldId id="272" r:id="rId19"/>
    <p:sldId id="316" r:id="rId20"/>
    <p:sldId id="273" r:id="rId21"/>
    <p:sldId id="317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18" r:id="rId32"/>
    <p:sldId id="283" r:id="rId33"/>
    <p:sldId id="284" r:id="rId34"/>
    <p:sldId id="285" r:id="rId35"/>
    <p:sldId id="286" r:id="rId36"/>
    <p:sldId id="287" r:id="rId37"/>
    <p:sldId id="319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25" r:id="rId53"/>
    <p:sldId id="302" r:id="rId54"/>
    <p:sldId id="323" r:id="rId55"/>
    <p:sldId id="324" r:id="rId56"/>
    <p:sldId id="303" r:id="rId57"/>
    <p:sldId id="305" r:id="rId58"/>
    <p:sldId id="320" r:id="rId59"/>
    <p:sldId id="307" r:id="rId60"/>
    <p:sldId id="308" r:id="rId61"/>
    <p:sldId id="309" r:id="rId62"/>
    <p:sldId id="310" r:id="rId63"/>
    <p:sldId id="311" r:id="rId64"/>
    <p:sldId id="312" r:id="rId65"/>
    <p:sldId id="321" r:id="rId66"/>
    <p:sldId id="322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3EBF72-B01C-40FF-825F-F15C7313EDC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315"/>
            <p14:sldId id="270"/>
            <p14:sldId id="271"/>
            <p14:sldId id="272"/>
            <p14:sldId id="316"/>
            <p14:sldId id="273"/>
            <p14:sldId id="317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318"/>
            <p14:sldId id="283"/>
            <p14:sldId id="284"/>
            <p14:sldId id="285"/>
            <p14:sldId id="286"/>
            <p14:sldId id="287"/>
            <p14:sldId id="319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25"/>
            <p14:sldId id="302"/>
            <p14:sldId id="323"/>
            <p14:sldId id="324"/>
            <p14:sldId id="303"/>
            <p14:sldId id="305"/>
            <p14:sldId id="320"/>
            <p14:sldId id="307"/>
            <p14:sldId id="308"/>
            <p14:sldId id="309"/>
            <p14:sldId id="310"/>
            <p14:sldId id="311"/>
            <p14:sldId id="312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42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2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9E5932-7168-4DDA-8CE2-EAB330F7882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669B16-473A-4DC4-8077-47E835B5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Mastery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Domain 3</a:t>
            </a:r>
          </a:p>
        </p:txBody>
      </p:sp>
    </p:spTree>
    <p:extLst>
      <p:ext uri="{BB962C8B-B14F-4D97-AF65-F5344CB8AC3E}">
        <p14:creationId xmlns:p14="http://schemas.microsoft.com/office/powerpoint/2010/main" val="365451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506"/>
          </a:xfrm>
        </p:spPr>
        <p:txBody>
          <a:bodyPr/>
          <a:lstStyle/>
          <a:p>
            <a:pPr algn="ctr"/>
            <a:r>
              <a:rPr lang="en-US" dirty="0"/>
              <a:t>Define Monopoly</a:t>
            </a:r>
          </a:p>
        </p:txBody>
      </p:sp>
    </p:spTree>
    <p:extLst>
      <p:ext uri="{BB962C8B-B14F-4D97-AF65-F5344CB8AC3E}">
        <p14:creationId xmlns:p14="http://schemas.microsoft.com/office/powerpoint/2010/main" val="10221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9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single company that controlled virtually all of the production and distribution of a product.</a:t>
            </a:r>
          </a:p>
        </p:txBody>
      </p:sp>
    </p:spTree>
    <p:extLst>
      <p:ext uri="{BB962C8B-B14F-4D97-AF65-F5344CB8AC3E}">
        <p14:creationId xmlns:p14="http://schemas.microsoft.com/office/powerpoint/2010/main" val="18727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1183"/>
          </a:xfrm>
        </p:spPr>
        <p:txBody>
          <a:bodyPr/>
          <a:lstStyle/>
          <a:p>
            <a:pPr algn="ctr"/>
            <a:r>
              <a:rPr lang="en-US" dirty="0"/>
              <a:t>Define Trust</a:t>
            </a:r>
          </a:p>
        </p:txBody>
      </p:sp>
    </p:spTree>
    <p:extLst>
      <p:ext uri="{BB962C8B-B14F-4D97-AF65-F5344CB8AC3E}">
        <p14:creationId xmlns:p14="http://schemas.microsoft.com/office/powerpoint/2010/main" val="2433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9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Management and control of the member corporations are combined in a single board of trustees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9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three inventions that improved American Infrastructure during the Industrial era?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6416"/>
            <a:ext cx="4044462" cy="429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69" y="2566416"/>
            <a:ext cx="4044461" cy="4291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30" y="2566416"/>
            <a:ext cx="4073768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6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Telegraph, telephone, and electric light bulb</a:t>
            </a:r>
          </a:p>
        </p:txBody>
      </p:sp>
    </p:spTree>
    <p:extLst>
      <p:ext uri="{BB962C8B-B14F-4D97-AF65-F5344CB8AC3E}">
        <p14:creationId xmlns:p14="http://schemas.microsoft.com/office/powerpoint/2010/main" val="2267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833446" cy="56165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were the names of the two islands used to receive new immigrants?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30" y="0"/>
            <a:ext cx="7883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3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Ellis and Angel Islands</a:t>
            </a:r>
          </a:p>
        </p:txBody>
      </p:sp>
    </p:spTree>
    <p:extLst>
      <p:ext uri="{BB962C8B-B14F-4D97-AF65-F5344CB8AC3E}">
        <p14:creationId xmlns:p14="http://schemas.microsoft.com/office/powerpoint/2010/main" val="8207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Which of the following best describes the new immigrants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1047" y="1497050"/>
            <a:ext cx="4842781" cy="58791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047" y="1280171"/>
            <a:ext cx="4842781" cy="631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From Western and Southern Europe, spoke no English and were Jewish and Catholic</a:t>
            </a:r>
          </a:p>
        </p:txBody>
      </p:sp>
    </p:spTree>
    <p:extLst>
      <p:ext uri="{BB962C8B-B14F-4D97-AF65-F5344CB8AC3E}">
        <p14:creationId xmlns:p14="http://schemas.microsoft.com/office/powerpoint/2010/main" val="2457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the Railroad boom right after the Civil War?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1975872"/>
            <a:ext cx="9144000" cy="44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purpose of the American Federation of Labor?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1554"/>
            <a:ext cx="9144000" cy="49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labor union, designed to convince employers to give workers shorter workdays and better working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29455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were some of the tactics used by the American Federation of Labor?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697308" cy="5032375"/>
          </a:xfrm>
        </p:spPr>
      </p:pic>
    </p:spTree>
    <p:extLst>
      <p:ext uri="{BB962C8B-B14F-4D97-AF65-F5344CB8AC3E}">
        <p14:creationId xmlns:p14="http://schemas.microsoft.com/office/powerpoint/2010/main" val="33604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27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Collective bargaining, strikes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5125"/>
            <a:ext cx="4448908" cy="62115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immigrant groups helped build the transcontinental railroad?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46" y="1"/>
            <a:ext cx="7215554" cy="6858000"/>
          </a:xfrm>
        </p:spPr>
      </p:pic>
    </p:spTree>
    <p:extLst>
      <p:ext uri="{BB962C8B-B14F-4D97-AF65-F5344CB8AC3E}">
        <p14:creationId xmlns:p14="http://schemas.microsoft.com/office/powerpoint/2010/main" val="6364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4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Chinese and Irish immigrants</a:t>
            </a:r>
          </a:p>
        </p:txBody>
      </p:sp>
    </p:spTree>
    <p:extLst>
      <p:ext uri="{BB962C8B-B14F-4D97-AF65-F5344CB8AC3E}">
        <p14:creationId xmlns:p14="http://schemas.microsoft.com/office/powerpoint/2010/main" val="23272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353" y="365125"/>
            <a:ext cx="4783015" cy="6492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the trans-continental railroad impact western population?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0704" cy="6858000"/>
          </a:xfrm>
        </p:spPr>
      </p:pic>
    </p:spTree>
    <p:extLst>
      <p:ext uri="{BB962C8B-B14F-4D97-AF65-F5344CB8AC3E}">
        <p14:creationId xmlns:p14="http://schemas.microsoft.com/office/powerpoint/2010/main" val="36034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1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 the population in the west and led to the removal of the Plains Indians</a:t>
            </a:r>
          </a:p>
        </p:txBody>
      </p:sp>
    </p:spTree>
    <p:extLst>
      <p:ext uri="{BB962C8B-B14F-4D97-AF65-F5344CB8AC3E}">
        <p14:creationId xmlns:p14="http://schemas.microsoft.com/office/powerpoint/2010/main" val="14104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List three innovations that impacted farming and ranching in the West?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993"/>
            <a:ext cx="6096000" cy="4913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4992"/>
            <a:ext cx="6067425" cy="49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60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Steel plow, barbed wire, and mechanical reaper</a:t>
            </a:r>
          </a:p>
        </p:txBody>
      </p:sp>
    </p:spTree>
    <p:extLst>
      <p:ext uri="{BB962C8B-B14F-4D97-AF65-F5344CB8AC3E}">
        <p14:creationId xmlns:p14="http://schemas.microsoft.com/office/powerpoint/2010/main" val="30874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7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Steel and oil industries boomed as a result of the Railroad Industry</a:t>
            </a:r>
          </a:p>
        </p:txBody>
      </p:sp>
    </p:spTree>
    <p:extLst>
      <p:ext uri="{BB962C8B-B14F-4D97-AF65-F5344CB8AC3E}">
        <p14:creationId xmlns:p14="http://schemas.microsoft.com/office/powerpoint/2010/main" val="24370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the Plains Indians’ resist westward expansion?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6384"/>
            <a:ext cx="6233906" cy="5011615"/>
          </a:xfrm>
          <a:prstGeom prst="rect">
            <a:avLst/>
          </a:prstGeom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06" y="1846384"/>
            <a:ext cx="5958093" cy="5011616"/>
          </a:xfrm>
        </p:spPr>
      </p:pic>
    </p:spTree>
    <p:extLst>
      <p:ext uri="{BB962C8B-B14F-4D97-AF65-F5344CB8AC3E}">
        <p14:creationId xmlns:p14="http://schemas.microsoft.com/office/powerpoint/2010/main" val="30749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>
            <a:norm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dirty="0"/>
              <a:t>They signed treaties and fought against U.S. Army troops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Battle of Little Bighorn</a:t>
            </a:r>
            <a:br>
              <a:rPr lang="en-US" dirty="0" smtClean="0"/>
            </a:br>
            <a:r>
              <a:rPr lang="en-US" dirty="0" smtClean="0"/>
              <a:t>Wounded Knee Massacre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3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one consequence of the Plains Indians’ resistance to western expansion?</a:t>
            </a:r>
          </a:p>
        </p:txBody>
      </p:sp>
    </p:spTree>
    <p:extLst>
      <p:ext uri="{BB962C8B-B14F-4D97-AF65-F5344CB8AC3E}">
        <p14:creationId xmlns:p14="http://schemas.microsoft.com/office/powerpoint/2010/main" val="2029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51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removal of Plains Indians from their home land to reservations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the Progressive Era?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38" y="1825624"/>
            <a:ext cx="10128739" cy="4874113"/>
          </a:xfrm>
        </p:spPr>
      </p:pic>
    </p:spTree>
    <p:extLst>
      <p:ext uri="{BB962C8B-B14F-4D97-AF65-F5344CB8AC3E}">
        <p14:creationId xmlns:p14="http://schemas.microsoft.com/office/powerpoint/2010/main" val="21910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91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Helped reform American society and politics during the early </a:t>
            </a:r>
            <a:r>
              <a:rPr lang="en-US" dirty="0" smtClean="0"/>
              <a:t>1900’s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Response to the social problems created during the Gilded Age (1870-1900)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did the muckrakers impact society?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6189785" cy="51673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784" y="1690688"/>
            <a:ext cx="6002216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1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Journalist who brought attention to the social and political problems of the early 1900’s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role of women during the Progressive Era?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8"/>
            <a:ext cx="7924800" cy="4958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899138"/>
            <a:ext cx="4267200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Women progressives sponsored laws ending child labor, requiring government inspections of the workplace, and provided social services for immigrants</a:t>
            </a:r>
          </a:p>
        </p:txBody>
      </p:sp>
    </p:spTree>
    <p:extLst>
      <p:ext uri="{BB962C8B-B14F-4D97-AF65-F5344CB8AC3E}">
        <p14:creationId xmlns:p14="http://schemas.microsoft.com/office/powerpoint/2010/main" val="3605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John D. Rockefeller?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796196"/>
            <a:ext cx="10826262" cy="5032375"/>
          </a:xfrm>
        </p:spPr>
      </p:pic>
    </p:spTree>
    <p:extLst>
      <p:ext uri="{BB962C8B-B14F-4D97-AF65-F5344CB8AC3E}">
        <p14:creationId xmlns:p14="http://schemas.microsoft.com/office/powerpoint/2010/main" val="14600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were the Jim Crow laws?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1825624"/>
            <a:ext cx="10333892" cy="5032375"/>
          </a:xfrm>
        </p:spPr>
      </p:pic>
    </p:spTree>
    <p:extLst>
      <p:ext uri="{BB962C8B-B14F-4D97-AF65-F5344CB8AC3E}">
        <p14:creationId xmlns:p14="http://schemas.microsoft.com/office/powerpoint/2010/main" val="7374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91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Segregation laws that required separate public and private facilities for African Americans</a:t>
            </a:r>
          </a:p>
        </p:txBody>
      </p:sp>
    </p:spTree>
    <p:extLst>
      <p:ext uri="{BB962C8B-B14F-4D97-AF65-F5344CB8AC3E}">
        <p14:creationId xmlns:p14="http://schemas.microsoft.com/office/powerpoint/2010/main" val="39890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Plessy v. Ferguson?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" y="1825625"/>
            <a:ext cx="10245968" cy="4891698"/>
          </a:xfrm>
        </p:spPr>
      </p:pic>
    </p:spTree>
    <p:extLst>
      <p:ext uri="{BB962C8B-B14F-4D97-AF65-F5344CB8AC3E}">
        <p14:creationId xmlns:p14="http://schemas.microsoft.com/office/powerpoint/2010/main" val="28089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U.S. Supreme Court case that upheld the constitutionality of Jim Crow laws, created the “Separate but Equal” doctrine.</a:t>
            </a:r>
          </a:p>
        </p:txBody>
      </p:sp>
    </p:spTree>
    <p:extLst>
      <p:ext uri="{BB962C8B-B14F-4D97-AF65-F5344CB8AC3E}">
        <p14:creationId xmlns:p14="http://schemas.microsoft.com/office/powerpoint/2010/main" val="148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338" y="365125"/>
            <a:ext cx="5011616" cy="6264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purpose of the NAACP?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9446" cy="6858000"/>
          </a:xfrm>
        </p:spPr>
      </p:pic>
    </p:spTree>
    <p:extLst>
      <p:ext uri="{BB962C8B-B14F-4D97-AF65-F5344CB8AC3E}">
        <p14:creationId xmlns:p14="http://schemas.microsoft.com/office/powerpoint/2010/main" val="4089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political group that fought for the full social and economic equality for African Americans</a:t>
            </a:r>
          </a:p>
        </p:txBody>
      </p:sp>
    </p:spTree>
    <p:extLst>
      <p:ext uri="{BB962C8B-B14F-4D97-AF65-F5344CB8AC3E}">
        <p14:creationId xmlns:p14="http://schemas.microsoft.com/office/powerpoint/2010/main" val="3212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were three ways progressives improved citizen’s political power?</a:t>
            </a:r>
          </a:p>
        </p:txBody>
      </p:sp>
    </p:spTree>
    <p:extLst>
      <p:ext uri="{BB962C8B-B14F-4D97-AF65-F5344CB8AC3E}">
        <p14:creationId xmlns:p14="http://schemas.microsoft.com/office/powerpoint/2010/main" val="750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Increased citizens voting rights, improved labor laws, and development of the conservation movement</a:t>
            </a:r>
          </a:p>
        </p:txBody>
      </p:sp>
    </p:spTree>
    <p:extLst>
      <p:ext uri="{BB962C8B-B14F-4D97-AF65-F5344CB8AC3E}">
        <p14:creationId xmlns:p14="http://schemas.microsoft.com/office/powerpoint/2010/main" val="26684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Teddy Roosevelt’s Conservation Movement?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231"/>
            <a:ext cx="10508343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8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Conserved millions of acres of wilderness land such as the Grand Canyon and Yellowstone Park.</a:t>
            </a:r>
          </a:p>
        </p:txBody>
      </p:sp>
    </p:spTree>
    <p:extLst>
      <p:ext uri="{BB962C8B-B14F-4D97-AF65-F5344CB8AC3E}">
        <p14:creationId xmlns:p14="http://schemas.microsoft.com/office/powerpoint/2010/main" val="26643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9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Founder of Standard Oil Company, later gains a monopoly on U.S. production of Oil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Robber Baron or Captain of Industry?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Define Imperialism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83" y="1690688"/>
            <a:ext cx="921743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94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action that involves a country extending its power by acquiring new territories</a:t>
            </a:r>
          </a:p>
        </p:txBody>
      </p:sp>
    </p:spTree>
    <p:extLst>
      <p:ext uri="{BB962C8B-B14F-4D97-AF65-F5344CB8AC3E}">
        <p14:creationId xmlns:p14="http://schemas.microsoft.com/office/powerpoint/2010/main" val="24957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9" y="-7883"/>
            <a:ext cx="6051666" cy="68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was the significance of the Spanish-American War?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" y="1825624"/>
            <a:ext cx="11043139" cy="5032375"/>
          </a:xfrm>
        </p:spPr>
      </p:pic>
    </p:spTree>
    <p:extLst>
      <p:ext uri="{BB962C8B-B14F-4D97-AF65-F5344CB8AC3E}">
        <p14:creationId xmlns:p14="http://schemas.microsoft.com/office/powerpoint/2010/main" val="14938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0" y="0"/>
            <a:ext cx="12193470" cy="67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46"/>
            <a:ext cx="12180917" cy="68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1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American imperialism leads to a war with Spain and spread democracy to Spanish territories</a:t>
            </a:r>
          </a:p>
        </p:txBody>
      </p:sp>
    </p:spTree>
    <p:extLst>
      <p:ext uri="{BB962C8B-B14F-4D97-AF65-F5344CB8AC3E}">
        <p14:creationId xmlns:p14="http://schemas.microsoft.com/office/powerpoint/2010/main" val="30316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18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territories were gained during the Spanish-American War?</a:t>
            </a:r>
          </a:p>
        </p:txBody>
      </p:sp>
    </p:spTree>
    <p:extLst>
      <p:ext uri="{BB962C8B-B14F-4D97-AF65-F5344CB8AC3E}">
        <p14:creationId xmlns:p14="http://schemas.microsoft.com/office/powerpoint/2010/main" val="20605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32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Guam, Puerto Rico, and the Philippines </a:t>
            </a:r>
          </a:p>
        </p:txBody>
      </p:sp>
    </p:spTree>
    <p:extLst>
      <p:ext uri="{BB962C8B-B14F-4D97-AF65-F5344CB8AC3E}">
        <p14:creationId xmlns:p14="http://schemas.microsoft.com/office/powerpoint/2010/main" val="4165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14" y="365125"/>
            <a:ext cx="4741985" cy="59975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significance of the Roosevelt Corollary to the Monroe Doctrine?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0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07374" cy="5990705"/>
          </a:xfrm>
        </p:spPr>
        <p:txBody>
          <a:bodyPr>
            <a:normAutofit/>
          </a:bodyPr>
          <a:lstStyle/>
          <a:p>
            <a:r>
              <a:rPr lang="en-US" dirty="0"/>
              <a:t>What was the significance of Andrew Carnegie?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1" t="19709" r="4299" b="7947"/>
          <a:stretch/>
        </p:blipFill>
        <p:spPr>
          <a:xfrm>
            <a:off x="6865494" y="0"/>
            <a:ext cx="5326505" cy="6858000"/>
          </a:xfrm>
        </p:spPr>
      </p:pic>
    </p:spTree>
    <p:extLst>
      <p:ext uri="{BB962C8B-B14F-4D97-AF65-F5344CB8AC3E}">
        <p14:creationId xmlns:p14="http://schemas.microsoft.com/office/powerpoint/2010/main" val="21606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1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U.S. stated that </a:t>
            </a:r>
            <a:r>
              <a:rPr lang="en-US" dirty="0" smtClean="0"/>
              <a:t>it was the “policeman” of the Americas.  If Latin American countries owed European nations a debt, the U.S. would intervene and make them pay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708" y="365125"/>
            <a:ext cx="5076092" cy="5654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geographic significance of the Panama Canal?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6538"/>
            <a:ext cx="6400800" cy="70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7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U.S. gains a faster route from the Atlantic to Pacific Ocean.</a:t>
            </a:r>
          </a:p>
        </p:txBody>
      </p:sp>
    </p:spTree>
    <p:extLst>
      <p:ext uri="{BB962C8B-B14F-4D97-AF65-F5344CB8AC3E}">
        <p14:creationId xmlns:p14="http://schemas.microsoft.com/office/powerpoint/2010/main" val="3165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708" y="365125"/>
            <a:ext cx="4484077" cy="5921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was the economic significance of the Panama Canal?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7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Increases trade and lowers the cost of goods. </a:t>
            </a:r>
          </a:p>
        </p:txBody>
      </p:sp>
    </p:spTree>
    <p:extLst>
      <p:ext uri="{BB962C8B-B14F-4D97-AF65-F5344CB8AC3E}">
        <p14:creationId xmlns:p14="http://schemas.microsoft.com/office/powerpoint/2010/main" val="41829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Theodore Roosevelt’s “Big Stick Diplomacy”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425"/>
            <a:ext cx="7060570" cy="471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92" y="2128059"/>
            <a:ext cx="5014508" cy="4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Teddy Roosevelt’s foreign policy that advocated peaceful diplomatic negotiations (“speak softly”), but being militarily prepared should the need for force arise (“carry a big stick”)</a:t>
            </a:r>
          </a:p>
          <a:p>
            <a:r>
              <a:rPr lang="en-US" dirty="0" smtClean="0"/>
              <a:t>Willingness to use military might to achieve foreign policy goals</a:t>
            </a:r>
          </a:p>
          <a:p>
            <a:r>
              <a:rPr lang="en-US" dirty="0" smtClean="0"/>
              <a:t>The U.S. Navy was the “Big Stick”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3775"/>
          </a:xfrm>
        </p:spPr>
        <p:txBody>
          <a:bodyPr>
            <a:normAutofit/>
          </a:bodyPr>
          <a:lstStyle/>
          <a:p>
            <a:r>
              <a:rPr lang="en-US" dirty="0" smtClean="0"/>
              <a:t>Gilded Age </a:t>
            </a:r>
            <a:r>
              <a:rPr lang="en-US" dirty="0" smtClean="0"/>
              <a:t>steel tycoon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Known </a:t>
            </a:r>
            <a:r>
              <a:rPr lang="en-US" dirty="0"/>
              <a:t>for </a:t>
            </a:r>
            <a:r>
              <a:rPr lang="en-US" dirty="0" smtClean="0"/>
              <a:t>Vertical Integration, </a:t>
            </a:r>
            <a:r>
              <a:rPr lang="en-US" dirty="0"/>
              <a:t>the combining of companies that supply equipment and services needed for a particular industry</a:t>
            </a:r>
          </a:p>
        </p:txBody>
      </p:sp>
    </p:spTree>
    <p:extLst>
      <p:ext uri="{BB962C8B-B14F-4D97-AF65-F5344CB8AC3E}">
        <p14:creationId xmlns:p14="http://schemas.microsoft.com/office/powerpoint/2010/main" val="27633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724" y="365125"/>
            <a:ext cx="4865076" cy="62291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did Rockefeller and Carnegie impact American industry?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84276" cy="6858000"/>
          </a:xfrm>
        </p:spPr>
      </p:pic>
    </p:spTree>
    <p:extLst>
      <p:ext uri="{BB962C8B-B14F-4D97-AF65-F5344CB8AC3E}">
        <p14:creationId xmlns:p14="http://schemas.microsoft.com/office/powerpoint/2010/main" val="13234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3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Both led to the growth of monopolies and trusts in American </a:t>
            </a:r>
            <a:r>
              <a:rPr lang="en-US" dirty="0" smtClean="0"/>
              <a:t>business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Both were philanthropists that donated money to build schools, libraries, etc.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608</TotalTime>
  <Words>737</Words>
  <Application>Microsoft Office PowerPoint</Application>
  <PresentationFormat>Widescreen</PresentationFormat>
  <Paragraphs>66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Corbel</vt:lpstr>
      <vt:lpstr>Depth</vt:lpstr>
      <vt:lpstr>Mastery</vt:lpstr>
      <vt:lpstr>What was the significance of the Railroad boom right after the Civil War?</vt:lpstr>
      <vt:lpstr>Steel and oil industries boomed as a result of the Railroad Industry</vt:lpstr>
      <vt:lpstr>What was the significance of John D. Rockefeller?</vt:lpstr>
      <vt:lpstr>Founder of Standard Oil Company, later gains a monopoly on U.S. production of Oil.  Robber Baron or Captain of Industry?</vt:lpstr>
      <vt:lpstr>What was the significance of Andrew Carnegie?</vt:lpstr>
      <vt:lpstr>Gilded Age steel tycoon  Known for Vertical Integration, the combining of companies that supply equipment and services needed for a particular industry</vt:lpstr>
      <vt:lpstr>How did Rockefeller and Carnegie impact American industry?</vt:lpstr>
      <vt:lpstr>Both led to the growth of monopolies and trusts in American business  Both were philanthropists that donated money to build schools, libraries, etc.  </vt:lpstr>
      <vt:lpstr>Define Monopoly</vt:lpstr>
      <vt:lpstr>A single company that controlled virtually all of the production and distribution of a product.</vt:lpstr>
      <vt:lpstr>Define Trust</vt:lpstr>
      <vt:lpstr>Management and control of the member corporations are combined in a single board of trustees </vt:lpstr>
      <vt:lpstr>What three inventions that improved American Infrastructure during the Industrial era?</vt:lpstr>
      <vt:lpstr>The Telegraph, telephone, and electric light bulb</vt:lpstr>
      <vt:lpstr>What were the names of the two islands used to receive new immigrants?</vt:lpstr>
      <vt:lpstr>Ellis and Angel Islands</vt:lpstr>
      <vt:lpstr>Which of the following best describes the new immigrants</vt:lpstr>
      <vt:lpstr>From Western and Southern Europe, spoke no English and were Jewish and Catholic</vt:lpstr>
      <vt:lpstr>What was the purpose of the American Federation of Labor?</vt:lpstr>
      <vt:lpstr>A labor union, designed to convince employers to give workers shorter workdays and better working conditions.</vt:lpstr>
      <vt:lpstr>What were some of the tactics used by the American Federation of Labor?</vt:lpstr>
      <vt:lpstr>Collective bargaining, strikes</vt:lpstr>
      <vt:lpstr>What immigrant groups helped build the transcontinental railroad?</vt:lpstr>
      <vt:lpstr>Chinese and Irish immigrants</vt:lpstr>
      <vt:lpstr>How did the trans-continental railroad impact western population?</vt:lpstr>
      <vt:lpstr>Increase the population in the west and led to the removal of the Plains Indians</vt:lpstr>
      <vt:lpstr>List three innovations that impacted farming and ranching in the West?</vt:lpstr>
      <vt:lpstr>Steel plow, barbed wire, and mechanical reaper</vt:lpstr>
      <vt:lpstr>How did the Plains Indians’ resist westward expansion?</vt:lpstr>
      <vt:lpstr>They signed treaties and fought against U.S. Army troops.  Battle of Little Bighorn Wounded Knee Massacre</vt:lpstr>
      <vt:lpstr>What was one consequence of the Plains Indians’ resistance to western expansion?</vt:lpstr>
      <vt:lpstr>The removal of Plains Indians from their home land to reservations </vt:lpstr>
      <vt:lpstr>What was the significance of the Progressive Era?</vt:lpstr>
      <vt:lpstr>Helped reform American society and politics during the early 1900’s  Response to the social problems created during the Gilded Age (1870-1900)</vt:lpstr>
      <vt:lpstr>How did the muckrakers impact society?</vt:lpstr>
      <vt:lpstr>Journalist who brought attention to the social and political problems of the early 1900’s </vt:lpstr>
      <vt:lpstr>What was the role of women during the Progressive Era?</vt:lpstr>
      <vt:lpstr>Women progressives sponsored laws ending child labor, requiring government inspections of the workplace, and provided social services for immigrants</vt:lpstr>
      <vt:lpstr>What were the Jim Crow laws?</vt:lpstr>
      <vt:lpstr>Segregation laws that required separate public and private facilities for African Americans</vt:lpstr>
      <vt:lpstr>What was the significance of Plessy v. Ferguson?</vt:lpstr>
      <vt:lpstr>U.S. Supreme Court case that upheld the constitutionality of Jim Crow laws, created the “Separate but Equal” doctrine.</vt:lpstr>
      <vt:lpstr>What was the purpose of the NAACP?</vt:lpstr>
      <vt:lpstr>A political group that fought for the full social and economic equality for African Americans</vt:lpstr>
      <vt:lpstr>What were three ways progressives improved citizen’s political power?</vt:lpstr>
      <vt:lpstr>Increased citizens voting rights, improved labor laws, and development of the conservation movement</vt:lpstr>
      <vt:lpstr>What was the significance of Teddy Roosevelt’s Conservation Movement?</vt:lpstr>
      <vt:lpstr>Conserved millions of acres of wilderness land such as the Grand Canyon and Yellowstone Park.</vt:lpstr>
      <vt:lpstr>Define Imperialism</vt:lpstr>
      <vt:lpstr>An action that involves a country extending its power by acquiring new territories</vt:lpstr>
      <vt:lpstr>PowerPoint Presentation</vt:lpstr>
      <vt:lpstr>What was the significance of the Spanish-American War?</vt:lpstr>
      <vt:lpstr>PowerPoint Presentation</vt:lpstr>
      <vt:lpstr>PowerPoint Presentation</vt:lpstr>
      <vt:lpstr>American imperialism leads to a war with Spain and spread democracy to Spanish territories</vt:lpstr>
      <vt:lpstr>What territories were gained during the Spanish-American War?</vt:lpstr>
      <vt:lpstr>Guam, Puerto Rico, and the Philippines </vt:lpstr>
      <vt:lpstr>What was the significance of the Roosevelt Corollary to the Monroe Doctrine?</vt:lpstr>
      <vt:lpstr>The U.S. stated that it was the “policeman” of the Americas.  If Latin American countries owed European nations a debt, the U.S. would intervene and make them pay up</vt:lpstr>
      <vt:lpstr>What was the geographic significance of the Panama Canal?</vt:lpstr>
      <vt:lpstr>U.S. gains a faster route from the Atlantic to Pacific Ocean.</vt:lpstr>
      <vt:lpstr>What was the economic significance of the Panama Canal?</vt:lpstr>
      <vt:lpstr>Increases trade and lowers the cost of goods. </vt:lpstr>
      <vt:lpstr>Explain Theodore Roosevelt’s “Big Stick Diplomacy”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Mastery</dc:title>
  <dc:creator>Jon C. Brock</dc:creator>
  <cp:lastModifiedBy>Benjamin Willis</cp:lastModifiedBy>
  <cp:revision>15</cp:revision>
  <dcterms:created xsi:type="dcterms:W3CDTF">2017-11-03T19:18:28Z</dcterms:created>
  <dcterms:modified xsi:type="dcterms:W3CDTF">2019-05-06T20:13:22Z</dcterms:modified>
</cp:coreProperties>
</file>