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66" r:id="rId5"/>
    <p:sldId id="270" r:id="rId6"/>
    <p:sldId id="269" r:id="rId7"/>
    <p:sldId id="268" r:id="rId8"/>
    <p:sldId id="267" r:id="rId9"/>
    <p:sldId id="263" r:id="rId10"/>
    <p:sldId id="265" r:id="rId11"/>
    <p:sldId id="264" r:id="rId12"/>
    <p:sldId id="260" r:id="rId13"/>
    <p:sldId id="262" r:id="rId14"/>
    <p:sldId id="258" r:id="rId15"/>
    <p:sldId id="25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3" r:id="rId96"/>
    <p:sldId id="351" r:id="rId97"/>
    <p:sldId id="352" r:id="rId9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4660"/>
  </p:normalViewPr>
  <p:slideViewPr>
    <p:cSldViewPr snapToGrid="0">
      <p:cViewPr varScale="1">
        <p:scale>
          <a:sx n="48" d="100"/>
          <a:sy n="48" d="100"/>
        </p:scale>
        <p:origin x="8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133AFD9-0643-49FE-972C-044A601A1AC3}"/>
    <pc:docChg chg="modSld">
      <pc:chgData name="" userId="" providerId="" clId="Web-{7133AFD9-0643-49FE-972C-044A601A1AC3}" dt="2017-11-30T19:56:04.584" v="54"/>
      <pc:docMkLst>
        <pc:docMk/>
      </pc:docMkLst>
      <pc:sldChg chg="modSp">
        <pc:chgData name="" userId="" providerId="" clId="Web-{7133AFD9-0643-49FE-972C-044A601A1AC3}" dt="2017-11-30T19:55:05.428" v="36"/>
        <pc:sldMkLst>
          <pc:docMk/>
          <pc:sldMk cId="1545433354" sldId="281"/>
        </pc:sldMkLst>
        <pc:spChg chg="mod">
          <ac:chgData name="" userId="" providerId="" clId="Web-{7133AFD9-0643-49FE-972C-044A601A1AC3}" dt="2017-11-30T19:55:05.428" v="36"/>
          <ac:spMkLst>
            <pc:docMk/>
            <pc:sldMk cId="1545433354" sldId="281"/>
            <ac:spMk id="2" creationId="{00000000-0000-0000-0000-000000000000}"/>
          </ac:spMkLst>
        </pc:spChg>
      </pc:sldChg>
      <pc:sldChg chg="modSp">
        <pc:chgData name="" userId="" providerId="" clId="Web-{7133AFD9-0643-49FE-972C-044A601A1AC3}" dt="2017-11-30T19:54:39.179" v="32"/>
        <pc:sldMkLst>
          <pc:docMk/>
          <pc:sldMk cId="3379486645" sldId="314"/>
        </pc:sldMkLst>
        <pc:spChg chg="mod">
          <ac:chgData name="" userId="" providerId="" clId="Web-{7133AFD9-0643-49FE-972C-044A601A1AC3}" dt="2017-11-30T19:54:39.179" v="32"/>
          <ac:spMkLst>
            <pc:docMk/>
            <pc:sldMk cId="3379486645" sldId="314"/>
            <ac:spMk id="2" creationId="{00000000-0000-0000-0000-000000000000}"/>
          </ac:spMkLst>
        </pc:spChg>
      </pc:sldChg>
      <pc:sldChg chg="modSp">
        <pc:chgData name="" userId="" providerId="" clId="Web-{7133AFD9-0643-49FE-972C-044A601A1AC3}" dt="2017-11-30T19:55:27.397" v="43"/>
        <pc:sldMkLst>
          <pc:docMk/>
          <pc:sldMk cId="965826832" sldId="324"/>
        </pc:sldMkLst>
        <pc:spChg chg="mod">
          <ac:chgData name="" userId="" providerId="" clId="Web-{7133AFD9-0643-49FE-972C-044A601A1AC3}" dt="2017-11-30T19:55:27.397" v="43"/>
          <ac:spMkLst>
            <pc:docMk/>
            <pc:sldMk cId="965826832" sldId="324"/>
            <ac:spMk id="2" creationId="{00000000-0000-0000-0000-000000000000}"/>
          </ac:spMkLst>
        </pc:spChg>
      </pc:sldChg>
      <pc:sldChg chg="modSp">
        <pc:chgData name="" userId="" providerId="" clId="Web-{7133AFD9-0643-49FE-972C-044A601A1AC3}" dt="2017-11-30T19:56:04.584" v="53"/>
        <pc:sldMkLst>
          <pc:docMk/>
          <pc:sldMk cId="2916970571" sldId="331"/>
        </pc:sldMkLst>
        <pc:spChg chg="mod">
          <ac:chgData name="" userId="" providerId="" clId="Web-{7133AFD9-0643-49FE-972C-044A601A1AC3}" dt="2017-11-30T19:56:04.584" v="53"/>
          <ac:spMkLst>
            <pc:docMk/>
            <pc:sldMk cId="2916970571" sldId="331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3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1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14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916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94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04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1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17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9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1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1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9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7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309C15A-967C-4873-AA40-A80CBB6B33D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CF957E9-ACCB-4893-A9FE-CF1CFAF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45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Mastery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Domain 4</a:t>
            </a:r>
          </a:p>
        </p:txBody>
      </p:sp>
    </p:spTree>
    <p:extLst>
      <p:ext uri="{BB962C8B-B14F-4D97-AF65-F5344CB8AC3E}">
        <p14:creationId xmlns:p14="http://schemas.microsoft.com/office/powerpoint/2010/main" val="92442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067" y="365125"/>
            <a:ext cx="5020732" cy="60526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the Espionage Act?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33067" cy="6858000"/>
          </a:xfrm>
        </p:spPr>
      </p:pic>
    </p:spTree>
    <p:extLst>
      <p:ext uri="{BB962C8B-B14F-4D97-AF65-F5344CB8AC3E}">
        <p14:creationId xmlns:p14="http://schemas.microsoft.com/office/powerpoint/2010/main" val="226912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19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Wilson’s administration made it a crime to communicate any information that would interfere with U.S. military operations or aid its enemies during World War I.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50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800" y="365125"/>
            <a:ext cx="5461000" cy="62388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Eugene Debs?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2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95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Believed war should be for the people not politics or the profit, He was convicted for hindering military recruiting by making speeches against it, violated the Espionage Act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19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significance of Woodrow Wilson’s Fourteen Points Plan?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61"/>
            <a:ext cx="10515600" cy="4807272"/>
          </a:xfrm>
        </p:spPr>
      </p:pic>
    </p:spTree>
    <p:extLst>
      <p:ext uri="{BB962C8B-B14F-4D97-AF65-F5344CB8AC3E}">
        <p14:creationId xmlns:p14="http://schemas.microsoft.com/office/powerpoint/2010/main" val="2626853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80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Wilson attempts to end future wars with a treaty that brought powerful nations together</a:t>
            </a:r>
          </a:p>
        </p:txBody>
      </p:sp>
    </p:spTree>
    <p:extLst>
      <p:ext uri="{BB962C8B-B14F-4D97-AF65-F5344CB8AC3E}">
        <p14:creationId xmlns:p14="http://schemas.microsoft.com/office/powerpoint/2010/main" val="334425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0" y="365125"/>
            <a:ext cx="3581400" cy="58118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purpose of the League of Nations?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54800" cy="6858000"/>
          </a:xfrm>
        </p:spPr>
      </p:pic>
    </p:spTree>
    <p:extLst>
      <p:ext uri="{BB962C8B-B14F-4D97-AF65-F5344CB8AC3E}">
        <p14:creationId xmlns:p14="http://schemas.microsoft.com/office/powerpoint/2010/main" val="33068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95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Part of Wilson’s Fourteen Points Plan, called for the creation of an international peacekeeping organization.</a:t>
            </a:r>
          </a:p>
        </p:txBody>
      </p:sp>
    </p:spTree>
    <p:extLst>
      <p:ext uri="{BB962C8B-B14F-4D97-AF65-F5344CB8AC3E}">
        <p14:creationId xmlns:p14="http://schemas.microsoft.com/office/powerpoint/2010/main" val="679752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5"/>
            <a:ext cx="4893733" cy="63404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did Congress react to Wilson’s Fourteen Points and League of Nations?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0"/>
            <a:ext cx="7010400" cy="6858000"/>
          </a:xfrm>
        </p:spPr>
      </p:pic>
    </p:spTree>
    <p:extLst>
      <p:ext uri="{BB962C8B-B14F-4D97-AF65-F5344CB8AC3E}">
        <p14:creationId xmlns:p14="http://schemas.microsoft.com/office/powerpoint/2010/main" val="2729015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50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Isolationist in Congress rejected the plan because they believed it would cause the U.S. to get involved in future wars.</a:t>
            </a:r>
          </a:p>
        </p:txBody>
      </p:sp>
    </p:spTree>
    <p:extLst>
      <p:ext uri="{BB962C8B-B14F-4D97-AF65-F5344CB8AC3E}">
        <p14:creationId xmlns:p14="http://schemas.microsoft.com/office/powerpoint/2010/main" val="224886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purpose of Woodrow Wilson’s neutrality policy?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1825624"/>
            <a:ext cx="10007600" cy="4778375"/>
          </a:xfrm>
        </p:spPr>
      </p:pic>
    </p:spTree>
    <p:extLst>
      <p:ext uri="{BB962C8B-B14F-4D97-AF65-F5344CB8AC3E}">
        <p14:creationId xmlns:p14="http://schemas.microsoft.com/office/powerpoint/2010/main" val="1924424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7275"/>
          </a:xfrm>
        </p:spPr>
        <p:txBody>
          <a:bodyPr/>
          <a:lstStyle/>
          <a:p>
            <a:pPr algn="ctr"/>
            <a:r>
              <a:rPr lang="en-US" dirty="0"/>
              <a:t>Define: Communism</a:t>
            </a:r>
          </a:p>
        </p:txBody>
      </p:sp>
    </p:spTree>
    <p:extLst>
      <p:ext uri="{BB962C8B-B14F-4D97-AF65-F5344CB8AC3E}">
        <p14:creationId xmlns:p14="http://schemas.microsoft.com/office/powerpoint/2010/main" val="3686081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64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government where there is no private ownership, all property is owned by the government; creates a classless society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4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64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Define: Socialism</a:t>
            </a:r>
          </a:p>
        </p:txBody>
      </p:sp>
    </p:spTree>
    <p:extLst>
      <p:ext uri="{BB962C8B-B14F-4D97-AF65-F5344CB8AC3E}">
        <p14:creationId xmlns:p14="http://schemas.microsoft.com/office/powerpoint/2010/main" val="2635553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64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government where there is a mix of government and individual ownership of property; encourages social ownership of property</a:t>
            </a:r>
          </a:p>
        </p:txBody>
      </p:sp>
    </p:spTree>
    <p:extLst>
      <p:ext uri="{BB962C8B-B14F-4D97-AF65-F5344CB8AC3E}">
        <p14:creationId xmlns:p14="http://schemas.microsoft.com/office/powerpoint/2010/main" val="2728366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59340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the Red Scare?</a:t>
            </a:r>
          </a:p>
        </p:txBody>
      </p:sp>
      <p:pic>
        <p:nvPicPr>
          <p:cNvPr id="1026" name="Picture 2" descr="Image result for Soviet Communism propaganda post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706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03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11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fear that communism would spread to American, this led to the U.S. governments pursuit of suspected communist and socialist</a:t>
            </a:r>
          </a:p>
        </p:txBody>
      </p:sp>
    </p:spTree>
    <p:extLst>
      <p:ext uri="{BB962C8B-B14F-4D97-AF65-F5344CB8AC3E}">
        <p14:creationId xmlns:p14="http://schemas.microsoft.com/office/powerpoint/2010/main" val="221882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did the Red Scare impact immigration?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1838817"/>
            <a:ext cx="9651513" cy="48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65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11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It led to federal laws restricting immigrants from communist and socialist countries, Eastern Europe</a:t>
            </a:r>
          </a:p>
        </p:txBody>
      </p:sp>
    </p:spTree>
    <p:extLst>
      <p:ext uri="{BB962C8B-B14F-4D97-AF65-F5344CB8AC3E}">
        <p14:creationId xmlns:p14="http://schemas.microsoft.com/office/powerpoint/2010/main" val="1545433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purpose of the 18</a:t>
            </a:r>
            <a:r>
              <a:rPr lang="en-US" baseline="30000" dirty="0"/>
              <a:t>th</a:t>
            </a:r>
            <a:r>
              <a:rPr lang="en-US" dirty="0"/>
              <a:t> Amendment?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1690688"/>
            <a:ext cx="9209512" cy="5032375"/>
          </a:xfrm>
        </p:spPr>
      </p:pic>
    </p:spTree>
    <p:extLst>
      <p:ext uri="{BB962C8B-B14F-4D97-AF65-F5344CB8AC3E}">
        <p14:creationId xmlns:p14="http://schemas.microsoft.com/office/powerpoint/2010/main" val="1805331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896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 prohibit the manufacture, sale or transportation of intoxicating liquors</a:t>
            </a:r>
          </a:p>
        </p:txBody>
      </p:sp>
    </p:spTree>
    <p:extLst>
      <p:ext uri="{BB962C8B-B14F-4D97-AF65-F5344CB8AC3E}">
        <p14:creationId xmlns:p14="http://schemas.microsoft.com/office/powerpoint/2010/main" val="296465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95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Keep America out of World War I</a:t>
            </a:r>
          </a:p>
        </p:txBody>
      </p:sp>
    </p:spTree>
    <p:extLst>
      <p:ext uri="{BB962C8B-B14F-4D97-AF65-F5344CB8AC3E}">
        <p14:creationId xmlns:p14="http://schemas.microsoft.com/office/powerpoint/2010/main" val="3950670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negative result of the 18</a:t>
            </a:r>
            <a:r>
              <a:rPr lang="en-US" baseline="30000" dirty="0"/>
              <a:t>th</a:t>
            </a:r>
            <a:r>
              <a:rPr lang="en-US" dirty="0"/>
              <a:t> Amendment?</a:t>
            </a:r>
          </a:p>
        </p:txBody>
      </p:sp>
      <p:pic>
        <p:nvPicPr>
          <p:cNvPr id="2050" name="Picture 2" descr="Image result for saint valentine's day massac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10710333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976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11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It led to an enormous increase in organized crime</a:t>
            </a:r>
          </a:p>
        </p:txBody>
      </p:sp>
    </p:spTree>
    <p:extLst>
      <p:ext uri="{BB962C8B-B14F-4D97-AF65-F5344CB8AC3E}">
        <p14:creationId xmlns:p14="http://schemas.microsoft.com/office/powerpoint/2010/main" val="1878160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800" y="365125"/>
            <a:ext cx="5969000" cy="61542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purpose of the 19</a:t>
            </a:r>
            <a:r>
              <a:rPr lang="en-US" baseline="30000" dirty="0"/>
              <a:t>th</a:t>
            </a:r>
            <a:r>
              <a:rPr lang="en-US" dirty="0"/>
              <a:t> Amendment?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0667" cy="6858000"/>
          </a:xfrm>
        </p:spPr>
      </p:pic>
    </p:spTree>
    <p:extLst>
      <p:ext uri="{BB962C8B-B14F-4D97-AF65-F5344CB8AC3E}">
        <p14:creationId xmlns:p14="http://schemas.microsoft.com/office/powerpoint/2010/main" val="3219052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6" y="483658"/>
            <a:ext cx="10515600" cy="60526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Gave women the right to vote</a:t>
            </a:r>
          </a:p>
        </p:txBody>
      </p:sp>
    </p:spTree>
    <p:extLst>
      <p:ext uri="{BB962C8B-B14F-4D97-AF65-F5344CB8AC3E}">
        <p14:creationId xmlns:p14="http://schemas.microsoft.com/office/powerpoint/2010/main" val="151419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268" y="365125"/>
            <a:ext cx="5833532" cy="62896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result of mass production and advertising during the 1920s?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3867" cy="6858000"/>
          </a:xfrm>
        </p:spPr>
      </p:pic>
    </p:spTree>
    <p:extLst>
      <p:ext uri="{BB962C8B-B14F-4D97-AF65-F5344CB8AC3E}">
        <p14:creationId xmlns:p14="http://schemas.microsoft.com/office/powerpoint/2010/main" val="66826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87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Increase in American consumerism, society bought radios, tickets to movies, and cars</a:t>
            </a:r>
          </a:p>
        </p:txBody>
      </p:sp>
    </p:spTree>
    <p:extLst>
      <p:ext uri="{BB962C8B-B14F-4D97-AF65-F5344CB8AC3E}">
        <p14:creationId xmlns:p14="http://schemas.microsoft.com/office/powerpoint/2010/main" val="2838828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0" y="365125"/>
            <a:ext cx="5156200" cy="61034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did Henry Ford impact American Society?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97600" cy="6858000"/>
          </a:xfrm>
        </p:spPr>
      </p:pic>
    </p:spTree>
    <p:extLst>
      <p:ext uri="{BB962C8B-B14F-4D97-AF65-F5344CB8AC3E}">
        <p14:creationId xmlns:p14="http://schemas.microsoft.com/office/powerpoint/2010/main" val="2082524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80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 used mass production techniques to increase car production and make cars affordable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10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impact of radio and movies during the 1920s?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224"/>
            <a:ext cx="7182908" cy="4930775"/>
          </a:xfrm>
        </p:spPr>
      </p:pic>
      <p:pic>
        <p:nvPicPr>
          <p:cNvPr id="3074" name="Picture 2" descr="Image result for 1920 movie st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908" y="1927223"/>
            <a:ext cx="5009092" cy="49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94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80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They were used to unify the national culture by increasing communication between citizens</a:t>
            </a:r>
          </a:p>
        </p:txBody>
      </p:sp>
    </p:spTree>
    <p:extLst>
      <p:ext uri="{BB962C8B-B14F-4D97-AF65-F5344CB8AC3E}">
        <p14:creationId xmlns:p14="http://schemas.microsoft.com/office/powerpoint/2010/main" val="43172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List 3 reasons American entered World War I?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7145867" cy="5167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66" y="1690688"/>
            <a:ext cx="504613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53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two forms of modern cultural expression emerged during the 1920s?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913466"/>
            <a:ext cx="8636000" cy="4944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66"/>
            <a:ext cx="3556000" cy="49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55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80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Origins of jazz and the Harlem Renaissance</a:t>
            </a:r>
          </a:p>
        </p:txBody>
      </p:sp>
    </p:spTree>
    <p:extLst>
      <p:ext uri="{BB962C8B-B14F-4D97-AF65-F5344CB8AC3E}">
        <p14:creationId xmlns:p14="http://schemas.microsoft.com/office/powerpoint/2010/main" val="26753940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3708400" cy="63066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the Harlem Renaissance?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8229600" cy="6858000"/>
          </a:xfrm>
        </p:spPr>
      </p:pic>
    </p:spTree>
    <p:extLst>
      <p:ext uri="{BB962C8B-B14F-4D97-AF65-F5344CB8AC3E}">
        <p14:creationId xmlns:p14="http://schemas.microsoft.com/office/powerpoint/2010/main" val="660619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235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It was the rebirth of African American Culture in Harlem, New York; caused by the Great Migration</a:t>
            </a:r>
          </a:p>
        </p:txBody>
      </p:sp>
    </p:spTree>
    <p:extLst>
      <p:ext uri="{BB962C8B-B14F-4D97-AF65-F5344CB8AC3E}">
        <p14:creationId xmlns:p14="http://schemas.microsoft.com/office/powerpoint/2010/main" val="2579796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10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List the 4 causes of the Great Depression</a:t>
            </a:r>
          </a:p>
        </p:txBody>
      </p:sp>
    </p:spTree>
    <p:extLst>
      <p:ext uri="{BB962C8B-B14F-4D97-AF65-F5344CB8AC3E}">
        <p14:creationId xmlns:p14="http://schemas.microsoft.com/office/powerpoint/2010/main" val="4023207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50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Overproduction, </a:t>
            </a:r>
            <a:r>
              <a:rPr lang="en-US" dirty="0" err="1"/>
              <a:t>Underconsumption</a:t>
            </a:r>
            <a:r>
              <a:rPr lang="en-US" dirty="0"/>
              <a:t>, stock market speculation, 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1318382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733" y="365125"/>
            <a:ext cx="5012267" cy="62050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Define: Overproduction</a:t>
            </a:r>
          </a:p>
        </p:txBody>
      </p:sp>
      <p:pic>
        <p:nvPicPr>
          <p:cNvPr id="4098" name="Picture 2" descr="Image result for overproduction 192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01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23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66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When businesses make too much of good or service, creates a surplus</a:t>
            </a:r>
          </a:p>
        </p:txBody>
      </p:sp>
    </p:spTree>
    <p:extLst>
      <p:ext uri="{BB962C8B-B14F-4D97-AF65-F5344CB8AC3E}">
        <p14:creationId xmlns:p14="http://schemas.microsoft.com/office/powerpoint/2010/main" val="18198336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1" y="365125"/>
            <a:ext cx="5825067" cy="61372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Define: </a:t>
            </a:r>
            <a:r>
              <a:rPr lang="en-US" dirty="0" err="1"/>
              <a:t>Underconsumption</a:t>
            </a:r>
            <a:endParaRPr lang="en-US" dirty="0"/>
          </a:p>
        </p:txBody>
      </p:sp>
      <p:pic>
        <p:nvPicPr>
          <p:cNvPr id="4" name="Picture 2" descr="Image result for overproduction 1920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24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2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03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When individuals choose not to purchase goods and services provided by businesses, creates a surplus</a:t>
            </a:r>
          </a:p>
        </p:txBody>
      </p:sp>
    </p:spTree>
    <p:extLst>
      <p:ext uri="{BB962C8B-B14F-4D97-AF65-F5344CB8AC3E}">
        <p14:creationId xmlns:p14="http://schemas.microsoft.com/office/powerpoint/2010/main" val="315038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18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Unrestricted Submarine Warfare, Sinking of Lusitania, Zimmerman Telegram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681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0" y="365125"/>
            <a:ext cx="4191000" cy="60526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Define: Stock Market Speculation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9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295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27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When individuals choose not to purchase goods and services provided by businesses, creates a surplus</a:t>
            </a:r>
          </a:p>
        </p:txBody>
      </p:sp>
    </p:spTree>
    <p:extLst>
      <p:ext uri="{BB962C8B-B14F-4D97-AF65-F5344CB8AC3E}">
        <p14:creationId xmlns:p14="http://schemas.microsoft.com/office/powerpoint/2010/main" val="39007113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two factors led to the Dust Bowl?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4796791" cy="5167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92" y="1690688"/>
            <a:ext cx="739520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235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72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Over-plowing of fertile soil and a severe drought</a:t>
            </a:r>
          </a:p>
        </p:txBody>
      </p:sp>
    </p:spTree>
    <p:extLst>
      <p:ext uri="{BB962C8B-B14F-4D97-AF65-F5344CB8AC3E}">
        <p14:creationId xmlns:p14="http://schemas.microsoft.com/office/powerpoint/2010/main" val="5128458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List three states that were affected by the Dust Bowl?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7" y="1881031"/>
            <a:ext cx="10233025" cy="4790703"/>
          </a:xfrm>
        </p:spPr>
      </p:pic>
    </p:spTree>
    <p:extLst>
      <p:ext uri="{BB962C8B-B14F-4D97-AF65-F5344CB8AC3E}">
        <p14:creationId xmlns:p14="http://schemas.microsoft.com/office/powerpoint/2010/main" val="17217199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64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Kansas, Oklahoma, Texas and Nebraska</a:t>
            </a:r>
          </a:p>
        </p:txBody>
      </p:sp>
    </p:spTree>
    <p:extLst>
      <p:ext uri="{BB962C8B-B14F-4D97-AF65-F5344CB8AC3E}">
        <p14:creationId xmlns:p14="http://schemas.microsoft.com/office/powerpoint/2010/main" val="41179244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result of the Dust Bowl?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5" y="2067297"/>
            <a:ext cx="10233025" cy="4384303"/>
          </a:xfrm>
        </p:spPr>
      </p:pic>
    </p:spTree>
    <p:extLst>
      <p:ext uri="{BB962C8B-B14F-4D97-AF65-F5344CB8AC3E}">
        <p14:creationId xmlns:p14="http://schemas.microsoft.com/office/powerpoint/2010/main" val="866829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03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Dust Bowlers moved to California in search for jobs and a better future </a:t>
            </a:r>
          </a:p>
        </p:txBody>
      </p:sp>
    </p:spTree>
    <p:extLst>
      <p:ext uri="{BB962C8B-B14F-4D97-AF65-F5344CB8AC3E}">
        <p14:creationId xmlns:p14="http://schemas.microsoft.com/office/powerpoint/2010/main" val="31103184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did the Great Depression impact society?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2" y="1825624"/>
            <a:ext cx="9889067" cy="5032375"/>
          </a:xfrm>
        </p:spPr>
      </p:pic>
    </p:spTree>
    <p:extLst>
      <p:ext uri="{BB962C8B-B14F-4D97-AF65-F5344CB8AC3E}">
        <p14:creationId xmlns:p14="http://schemas.microsoft.com/office/powerpoint/2010/main" val="10543382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80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It led to a severe economic recession and widespread unemployment</a:t>
            </a:r>
          </a:p>
        </p:txBody>
      </p:sp>
    </p:spTree>
    <p:extLst>
      <p:ext uri="{BB962C8B-B14F-4D97-AF65-F5344CB8AC3E}">
        <p14:creationId xmlns:p14="http://schemas.microsoft.com/office/powerpoint/2010/main" val="337948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significance of the Zimmerman Telegram?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5977467" cy="5167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67" y="1690688"/>
            <a:ext cx="621453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27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0" y="365125"/>
            <a:ext cx="3987800" cy="63066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purpose of </a:t>
            </a:r>
            <a:r>
              <a:rPr lang="en-US" dirty="0" err="1"/>
              <a:t>Hoovervilles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41067" cy="6858000"/>
          </a:xfrm>
        </p:spPr>
      </p:pic>
    </p:spTree>
    <p:extLst>
      <p:ext uri="{BB962C8B-B14F-4D97-AF65-F5344CB8AC3E}">
        <p14:creationId xmlns:p14="http://schemas.microsoft.com/office/powerpoint/2010/main" val="23625523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87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Homeless and unemployed workers camped in these shacks and tents in rundown areas, named after president Hoover</a:t>
            </a:r>
          </a:p>
        </p:txBody>
      </p:sp>
    </p:spTree>
    <p:extLst>
      <p:ext uri="{BB962C8B-B14F-4D97-AF65-F5344CB8AC3E}">
        <p14:creationId xmlns:p14="http://schemas.microsoft.com/office/powerpoint/2010/main" val="26691441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132" y="365125"/>
            <a:ext cx="5799667" cy="62050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What were the 3 reasons Franklin Roosevelt wanted to implement his New Deal programs?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54132" cy="6858000"/>
          </a:xfrm>
        </p:spPr>
      </p:pic>
    </p:spTree>
    <p:extLst>
      <p:ext uri="{BB962C8B-B14F-4D97-AF65-F5344CB8AC3E}">
        <p14:creationId xmlns:p14="http://schemas.microsoft.com/office/powerpoint/2010/main" val="19771793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42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 wanted to provide relief, recovery and reform for the American economy</a:t>
            </a:r>
          </a:p>
        </p:txBody>
      </p:sp>
    </p:spTree>
    <p:extLst>
      <p:ext uri="{BB962C8B-B14F-4D97-AF65-F5344CB8AC3E}">
        <p14:creationId xmlns:p14="http://schemas.microsoft.com/office/powerpoint/2010/main" val="31508621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4" y="365125"/>
            <a:ext cx="5266266" cy="61542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Did FDR’s New Deal programs increase or decrease the role of government in America?</a:t>
            </a:r>
          </a:p>
        </p:txBody>
      </p:sp>
      <p:pic>
        <p:nvPicPr>
          <p:cNvPr id="5122" name="Picture 2" descr="Image result for Government spending 1930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67" y="0"/>
            <a:ext cx="6620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936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9542"/>
          </a:xfrm>
        </p:spPr>
        <p:txBody>
          <a:bodyPr/>
          <a:lstStyle/>
          <a:p>
            <a:pPr algn="ctr"/>
            <a:r>
              <a:rPr lang="en-US" dirty="0"/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33565967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List the 3 benefits of the Social Security Act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690688"/>
            <a:ext cx="5300133" cy="5167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32" y="1690688"/>
            <a:ext cx="689186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483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79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Old-age insurance for people over 65, unemployment compensation, and aid for the disabled</a:t>
            </a:r>
          </a:p>
        </p:txBody>
      </p:sp>
    </p:spTree>
    <p:extLst>
      <p:ext uri="{BB962C8B-B14F-4D97-AF65-F5344CB8AC3E}">
        <p14:creationId xmlns:p14="http://schemas.microsoft.com/office/powerpoint/2010/main" val="4659531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did critics impact Roosevelt’s Presidency?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1964266"/>
            <a:ext cx="5384800" cy="489373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266"/>
            <a:ext cx="6807200" cy="489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60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11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They challenged his leadership and New Deal programs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Huey Long</a:t>
            </a:r>
          </a:p>
        </p:txBody>
      </p:sp>
    </p:spTree>
    <p:extLst>
      <p:ext uri="{BB962C8B-B14F-4D97-AF65-F5344CB8AC3E}">
        <p14:creationId xmlns:p14="http://schemas.microsoft.com/office/powerpoint/2010/main" val="96582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Proposed military alliance between Germany and Mexico, that would give Texas, Arizona and New Mexico back to Mexico, leads U.S. to enter World War I</a:t>
            </a:r>
          </a:p>
        </p:txBody>
      </p:sp>
    </p:spTree>
    <p:extLst>
      <p:ext uri="{BB962C8B-B14F-4D97-AF65-F5344CB8AC3E}">
        <p14:creationId xmlns:p14="http://schemas.microsoft.com/office/powerpoint/2010/main" val="39079452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132" y="365125"/>
            <a:ext cx="4529667" cy="61542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role of Eleanor Roosevelt during FDR’s presidency?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1600" cy="6858000"/>
          </a:xfrm>
        </p:spPr>
      </p:pic>
    </p:spTree>
    <p:extLst>
      <p:ext uri="{BB962C8B-B14F-4D97-AF65-F5344CB8AC3E}">
        <p14:creationId xmlns:p14="http://schemas.microsoft.com/office/powerpoint/2010/main" val="13456977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72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She help press conferences and addressed social issues and FDR’s critics</a:t>
            </a:r>
          </a:p>
        </p:txBody>
      </p:sp>
    </p:spTree>
    <p:extLst>
      <p:ext uri="{BB962C8B-B14F-4D97-AF65-F5344CB8AC3E}">
        <p14:creationId xmlns:p14="http://schemas.microsoft.com/office/powerpoint/2010/main" val="8108872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866" y="365125"/>
            <a:ext cx="5223933" cy="62727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the Lend-Lease Act?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33067" cy="6858000"/>
          </a:xfrm>
        </p:spPr>
      </p:pic>
    </p:spTree>
    <p:extLst>
      <p:ext uri="{BB962C8B-B14F-4D97-AF65-F5344CB8AC3E}">
        <p14:creationId xmlns:p14="http://schemas.microsoft.com/office/powerpoint/2010/main" val="40612132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72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Promoted by FDR, Nine months before Pearl Harbor, U.S. passes laws that allow us to lend military equipment and supplies to our allies during World War II.</a:t>
            </a:r>
          </a:p>
        </p:txBody>
      </p:sp>
    </p:spTree>
    <p:extLst>
      <p:ext uri="{BB962C8B-B14F-4D97-AF65-F5344CB8AC3E}">
        <p14:creationId xmlns:p14="http://schemas.microsoft.com/office/powerpoint/2010/main" val="3681311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200" y="365125"/>
            <a:ext cx="6070600" cy="61542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the Japanese attack on Pearl Harbor?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05867" cy="6858000"/>
          </a:xfrm>
        </p:spPr>
      </p:pic>
    </p:spTree>
    <p:extLst>
      <p:ext uri="{BB962C8B-B14F-4D97-AF65-F5344CB8AC3E}">
        <p14:creationId xmlns:p14="http://schemas.microsoft.com/office/powerpoint/2010/main" val="11631455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64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America officially enters World War II, on the side of Britain, France, and Russia</a:t>
            </a:r>
          </a:p>
        </p:txBody>
      </p:sp>
    </p:spTree>
    <p:extLst>
      <p:ext uri="{BB962C8B-B14F-4D97-AF65-F5344CB8AC3E}">
        <p14:creationId xmlns:p14="http://schemas.microsoft.com/office/powerpoint/2010/main" val="24166018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42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List a difficulty U.S. troops faced during World War II</a:t>
            </a:r>
          </a:p>
        </p:txBody>
      </p:sp>
    </p:spTree>
    <p:extLst>
      <p:ext uri="{BB962C8B-B14F-4D97-AF65-F5344CB8AC3E}">
        <p14:creationId xmlns:p14="http://schemas.microsoft.com/office/powerpoint/2010/main" val="29169705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64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Delivering of weapons, food and medical supplies to troops</a:t>
            </a:r>
          </a:p>
        </p:txBody>
      </p:sp>
    </p:spTree>
    <p:extLst>
      <p:ext uri="{BB962C8B-B14F-4D97-AF65-F5344CB8AC3E}">
        <p14:creationId xmlns:p14="http://schemas.microsoft.com/office/powerpoint/2010/main" val="36104322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067" y="365125"/>
            <a:ext cx="5486399" cy="63743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 the Pacific Theater, what was the significance of the Battle of Midway?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163733" cy="6858001"/>
          </a:xfrm>
        </p:spPr>
      </p:pic>
    </p:spTree>
    <p:extLst>
      <p:ext uri="{BB962C8B-B14F-4D97-AF65-F5344CB8AC3E}">
        <p14:creationId xmlns:p14="http://schemas.microsoft.com/office/powerpoint/2010/main" val="9912220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34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U.S. destroys Japan’s offensive power and they never recover, Turning point in the war in the Pacific Theater</a:t>
            </a:r>
          </a:p>
        </p:txBody>
      </p:sp>
    </p:spTree>
    <p:extLst>
      <p:ext uri="{BB962C8B-B14F-4D97-AF65-F5344CB8AC3E}">
        <p14:creationId xmlns:p14="http://schemas.microsoft.com/office/powerpoint/2010/main" val="259492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132" y="365125"/>
            <a:ext cx="3826935" cy="61711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the Great Migration?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094132" cy="6858000"/>
          </a:xfrm>
        </p:spPr>
      </p:pic>
    </p:spTree>
    <p:extLst>
      <p:ext uri="{BB962C8B-B14F-4D97-AF65-F5344CB8AC3E}">
        <p14:creationId xmlns:p14="http://schemas.microsoft.com/office/powerpoint/2010/main" val="1483070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866" y="365125"/>
            <a:ext cx="4588933" cy="60526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 the Pacific Theater, what was the significances of dropping the atomic bomb on Hiroshima and Nagasaki?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739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171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9542"/>
          </a:xfrm>
        </p:spPr>
        <p:txBody>
          <a:bodyPr>
            <a:normAutofit/>
          </a:bodyPr>
          <a:lstStyle/>
          <a:p>
            <a:r>
              <a:rPr lang="en-US" dirty="0"/>
              <a:t>Ending of the War in Japan (V-J Day)</a:t>
            </a:r>
          </a:p>
        </p:txBody>
      </p:sp>
    </p:spTree>
    <p:extLst>
      <p:ext uri="{BB962C8B-B14F-4D97-AF65-F5344CB8AC3E}">
        <p14:creationId xmlns:p14="http://schemas.microsoft.com/office/powerpoint/2010/main" val="24670161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1066" y="365125"/>
            <a:ext cx="5046134" cy="62388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the Manhattan Project?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1733" cy="6858000"/>
          </a:xfrm>
        </p:spPr>
      </p:pic>
    </p:spTree>
    <p:extLst>
      <p:ext uri="{BB962C8B-B14F-4D97-AF65-F5344CB8AC3E}">
        <p14:creationId xmlns:p14="http://schemas.microsoft.com/office/powerpoint/2010/main" val="11045374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58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Secret plan to develop and test the Atomic bomb in Los Alamos, New Mexico</a:t>
            </a:r>
          </a:p>
        </p:txBody>
      </p:sp>
    </p:spTree>
    <p:extLst>
      <p:ext uri="{BB962C8B-B14F-4D97-AF65-F5344CB8AC3E}">
        <p14:creationId xmlns:p14="http://schemas.microsoft.com/office/powerpoint/2010/main" val="26792896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365125"/>
            <a:ext cx="5503333" cy="62388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 the European Theater, what was the significance of D-Day?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29" y="0"/>
            <a:ext cx="5789171" cy="6858000"/>
          </a:xfrm>
        </p:spPr>
      </p:pic>
    </p:spTree>
    <p:extLst>
      <p:ext uri="{BB962C8B-B14F-4D97-AF65-F5344CB8AC3E}">
        <p14:creationId xmlns:p14="http://schemas.microsoft.com/office/powerpoint/2010/main" val="4222714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64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Turning point, U.S. gains access to Europe and the ability to resupply troops. </a:t>
            </a:r>
          </a:p>
        </p:txBody>
      </p:sp>
    </p:spTree>
    <p:extLst>
      <p:ext uri="{BB962C8B-B14F-4D97-AF65-F5344CB8AC3E}">
        <p14:creationId xmlns:p14="http://schemas.microsoft.com/office/powerpoint/2010/main" val="11438447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0267" y="365125"/>
            <a:ext cx="5029199" cy="63066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 the European Theater, what was the significance of the Fall of Berlin?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9986" cy="69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299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50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End of the War in Europe (V-E Day) and allows Soviets to take over eastern Europe</a:t>
            </a:r>
          </a:p>
        </p:txBody>
      </p:sp>
    </p:spTree>
    <p:extLst>
      <p:ext uri="{BB962C8B-B14F-4D97-AF65-F5344CB8AC3E}">
        <p14:creationId xmlns:p14="http://schemas.microsoft.com/office/powerpoint/2010/main" val="20539720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932" y="365125"/>
            <a:ext cx="4986867" cy="61203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did rationing impact war time mobilization?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18667" cy="6858000"/>
          </a:xfrm>
        </p:spPr>
      </p:pic>
    </p:spTree>
    <p:extLst>
      <p:ext uri="{BB962C8B-B14F-4D97-AF65-F5344CB8AC3E}">
        <p14:creationId xmlns:p14="http://schemas.microsoft.com/office/powerpoint/2010/main" val="391839430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95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Citizens were given coupon books that were used to buy scarce items such as meat, sugar, gas, and coffee to help save resources for military use</a:t>
            </a:r>
          </a:p>
        </p:txBody>
      </p:sp>
    </p:spTree>
    <p:extLst>
      <p:ext uri="{BB962C8B-B14F-4D97-AF65-F5344CB8AC3E}">
        <p14:creationId xmlns:p14="http://schemas.microsoft.com/office/powerpoint/2010/main" val="325553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79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African Americans move north (HARLEM) to gain political, social, and economic freedom during World War I.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639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0" y="365125"/>
            <a:ext cx="4851400" cy="61203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did women impact war time mobilization?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55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602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03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More than 6 million workers in the plants, factories, and shipyards were women during World War II.</a:t>
            </a:r>
          </a:p>
        </p:txBody>
      </p:sp>
    </p:spTree>
    <p:extLst>
      <p:ext uri="{BB962C8B-B14F-4D97-AF65-F5344CB8AC3E}">
        <p14:creationId xmlns:p14="http://schemas.microsoft.com/office/powerpoint/2010/main" val="334403487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532" y="270933"/>
            <a:ext cx="4986867" cy="60356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did blacks impact war time mobilization?</a:t>
            </a:r>
          </a:p>
        </p:txBody>
      </p:sp>
      <p:pic>
        <p:nvPicPr>
          <p:cNvPr id="7170" name="Picture 2" descr="Image result for African american world war 2 war indust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6246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40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African Americans took jobs in military industries to help support World War II.</a:t>
            </a:r>
          </a:p>
        </p:txBody>
      </p:sp>
    </p:spTree>
    <p:extLst>
      <p:ext uri="{BB962C8B-B14F-4D97-AF65-F5344CB8AC3E}">
        <p14:creationId xmlns:p14="http://schemas.microsoft.com/office/powerpoint/2010/main" val="4826397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066" y="365125"/>
            <a:ext cx="5528733" cy="62558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did Roosevelt use his executive power to impact defense industries?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029"/>
            <a:ext cx="558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355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48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African Americans took jobs in military industries to help support World War II.</a:t>
            </a:r>
          </a:p>
        </p:txBody>
      </p:sp>
    </p:spTree>
    <p:extLst>
      <p:ext uri="{BB962C8B-B14F-4D97-AF65-F5344CB8AC3E}">
        <p14:creationId xmlns:p14="http://schemas.microsoft.com/office/powerpoint/2010/main" val="657475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533" y="365125"/>
            <a:ext cx="4631266" cy="620500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did Roosevelt use his executive power to impact Japanese-Americans?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062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9185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58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Roosevelt requires Japanese-Americans to enter internment camps, because the Military fears Japanese spies and sabotage during World War II.</a:t>
            </a:r>
          </a:p>
        </p:txBody>
      </p:sp>
    </p:spTree>
    <p:extLst>
      <p:ext uri="{BB962C8B-B14F-4D97-AF65-F5344CB8AC3E}">
        <p14:creationId xmlns:p14="http://schemas.microsoft.com/office/powerpoint/2010/main" val="368402838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1411</TotalTime>
  <Words>1210</Words>
  <Application>Microsoft Office PowerPoint</Application>
  <PresentationFormat>Widescreen</PresentationFormat>
  <Paragraphs>98</Paragraphs>
  <Slides>97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0" baseType="lpstr">
      <vt:lpstr>Arial</vt:lpstr>
      <vt:lpstr>Corbel</vt:lpstr>
      <vt:lpstr>Depth</vt:lpstr>
      <vt:lpstr>Mastery</vt:lpstr>
      <vt:lpstr>What was the purpose of Woodrow Wilson’s neutrality policy?</vt:lpstr>
      <vt:lpstr>Keep America out of World War I</vt:lpstr>
      <vt:lpstr>List 3 reasons American entered World War I?</vt:lpstr>
      <vt:lpstr>Unrestricted Submarine Warfare, Sinking of Lusitania, Zimmerman Telegram </vt:lpstr>
      <vt:lpstr>What was the significance of the Zimmerman Telegram?</vt:lpstr>
      <vt:lpstr>Proposed military alliance between Germany and Mexico, that would give Texas, Arizona and New Mexico back to Mexico, leads U.S. to enter World War I</vt:lpstr>
      <vt:lpstr>What was the significance of the Great Migration?</vt:lpstr>
      <vt:lpstr>African Americans move north (HARLEM) to gain political, social, and economic freedom during World War I. </vt:lpstr>
      <vt:lpstr>What was the significance of the Espionage Act?</vt:lpstr>
      <vt:lpstr>Wilson’s administration made it a crime to communicate any information that would interfere with U.S. military operations or aid its enemies during World War I. </vt:lpstr>
      <vt:lpstr>What was the significance of Eugene Debs?</vt:lpstr>
      <vt:lpstr>Believed war should be for the people not politics or the profit, He was convicted for hindering military recruiting by making speeches against it, violated the Espionage Act </vt:lpstr>
      <vt:lpstr>What was the significance of Woodrow Wilson’s Fourteen Points Plan?</vt:lpstr>
      <vt:lpstr>Wilson attempts to end future wars with a treaty that brought powerful nations together</vt:lpstr>
      <vt:lpstr>What was the purpose of the League of Nations?</vt:lpstr>
      <vt:lpstr>Part of Wilson’s Fourteen Points Plan, called for the creation of an international peacekeeping organization.</vt:lpstr>
      <vt:lpstr>How did Congress react to Wilson’s Fourteen Points and League of Nations?</vt:lpstr>
      <vt:lpstr>Isolationist in Congress rejected the plan because they believed it would cause the U.S. to get involved in future wars.</vt:lpstr>
      <vt:lpstr>Define: Communism</vt:lpstr>
      <vt:lpstr>A government where there is no private ownership, all property is owned by the government; creates a classless society </vt:lpstr>
      <vt:lpstr>Define: Socialism</vt:lpstr>
      <vt:lpstr>A government where there is a mix of government and individual ownership of property; encourages social ownership of property</vt:lpstr>
      <vt:lpstr>What was the significance of the Red Scare?</vt:lpstr>
      <vt:lpstr>The fear that communism would spread to American, this led to the U.S. governments pursuit of suspected communist and socialist</vt:lpstr>
      <vt:lpstr>How did the Red Scare impact immigration?</vt:lpstr>
      <vt:lpstr>It led to federal laws restricting immigrants from communist and socialist countries, Eastern Europe</vt:lpstr>
      <vt:lpstr>What was the purpose of the 18th Amendment?</vt:lpstr>
      <vt:lpstr>To prohibit the manufacture, sale or transportation of intoxicating liquors</vt:lpstr>
      <vt:lpstr>What was the negative result of the 18th Amendment?</vt:lpstr>
      <vt:lpstr>It led to an enormous increase in organized crime</vt:lpstr>
      <vt:lpstr>What was the purpose of the 19th Amendment?</vt:lpstr>
      <vt:lpstr>Gave women the right to vote</vt:lpstr>
      <vt:lpstr>What was the result of mass production and advertising during the 1920s?</vt:lpstr>
      <vt:lpstr>Increase in American consumerism, society bought radios, tickets to movies, and cars</vt:lpstr>
      <vt:lpstr>How did Henry Ford impact American Society?</vt:lpstr>
      <vt:lpstr>He used mass production techniques to increase car production and make cars affordable  </vt:lpstr>
      <vt:lpstr>What was the impact of radio and movies during the 1920s?</vt:lpstr>
      <vt:lpstr>They were used to unify the national culture by increasing communication between citizens</vt:lpstr>
      <vt:lpstr>What two forms of modern cultural expression emerged during the 1920s?</vt:lpstr>
      <vt:lpstr>Origins of jazz and the Harlem Renaissance</vt:lpstr>
      <vt:lpstr>What was the significance of the Harlem Renaissance?</vt:lpstr>
      <vt:lpstr>It was the rebirth of African American Culture in Harlem, New York; caused by the Great Migration</vt:lpstr>
      <vt:lpstr>List the 4 causes of the Great Depression</vt:lpstr>
      <vt:lpstr>Overproduction, Underconsumption, stock market speculation, Stock Market Crash</vt:lpstr>
      <vt:lpstr>Define: Overproduction</vt:lpstr>
      <vt:lpstr>When businesses make too much of good or service, creates a surplus</vt:lpstr>
      <vt:lpstr>Define: Underconsumption</vt:lpstr>
      <vt:lpstr>When individuals choose not to purchase goods and services provided by businesses, creates a surplus</vt:lpstr>
      <vt:lpstr>Define: Stock Market Speculation</vt:lpstr>
      <vt:lpstr>When individuals choose not to purchase goods and services provided by businesses, creates a surplus</vt:lpstr>
      <vt:lpstr>What two factors led to the Dust Bowl?</vt:lpstr>
      <vt:lpstr>Over-plowing of fertile soil and a severe drought</vt:lpstr>
      <vt:lpstr>List three states that were affected by the Dust Bowl?</vt:lpstr>
      <vt:lpstr>Kansas, Oklahoma, Texas and Nebraska</vt:lpstr>
      <vt:lpstr>What was the result of the Dust Bowl?</vt:lpstr>
      <vt:lpstr>The Dust Bowlers moved to California in search for jobs and a better future </vt:lpstr>
      <vt:lpstr>How did the Great Depression impact society?</vt:lpstr>
      <vt:lpstr>It led to a severe economic recession and widespread unemployment</vt:lpstr>
      <vt:lpstr>What was the purpose of Hoovervilles?</vt:lpstr>
      <vt:lpstr>Homeless and unemployed workers camped in these shacks and tents in rundown areas, named after president Hoover</vt:lpstr>
      <vt:lpstr> What were the 3 reasons Franklin Roosevelt wanted to implement his New Deal programs?</vt:lpstr>
      <vt:lpstr>He wanted to provide relief, recovery and reform for the American economy</vt:lpstr>
      <vt:lpstr>Did FDR’s New Deal programs increase or decrease the role of government in America?</vt:lpstr>
      <vt:lpstr>Increase</vt:lpstr>
      <vt:lpstr>List the 3 benefits of the Social Security Act</vt:lpstr>
      <vt:lpstr>Old-age insurance for people over 65, unemployment compensation, and aid for the disabled</vt:lpstr>
      <vt:lpstr>How did critics impact Roosevelt’s Presidency?</vt:lpstr>
      <vt:lpstr>They challenged his leadership and New Deal programs Huey Long</vt:lpstr>
      <vt:lpstr>What was the role of Eleanor Roosevelt during FDR’s presidency?</vt:lpstr>
      <vt:lpstr>She help press conferences and addressed social issues and FDR’s critics</vt:lpstr>
      <vt:lpstr>What was the significance of the Lend-Lease Act?</vt:lpstr>
      <vt:lpstr>Promoted by FDR, Nine months before Pearl Harbor, U.S. passes laws that allow us to lend military equipment and supplies to our allies during World War II.</vt:lpstr>
      <vt:lpstr>What was the significance of the Japanese attack on Pearl Harbor?</vt:lpstr>
      <vt:lpstr>America officially enters World War II, on the side of Britain, France, and Russia</vt:lpstr>
      <vt:lpstr>List a difficulty U.S. troops faced during World War II</vt:lpstr>
      <vt:lpstr>Delivering of weapons, food and medical supplies to troops</vt:lpstr>
      <vt:lpstr>In the Pacific Theater, what was the significance of the Battle of Midway?</vt:lpstr>
      <vt:lpstr>U.S. destroys Japan’s offensive power and they never recover, Turning point in the war in the Pacific Theater</vt:lpstr>
      <vt:lpstr>In the Pacific Theater, what was the significances of dropping the atomic bomb on Hiroshima and Nagasaki?</vt:lpstr>
      <vt:lpstr>Ending of the War in Japan (V-J Day)</vt:lpstr>
      <vt:lpstr>What was the significance of the Manhattan Project?</vt:lpstr>
      <vt:lpstr>Secret plan to develop and test the Atomic bomb in Los Alamos, New Mexico</vt:lpstr>
      <vt:lpstr>In the European Theater, what was the significance of D-Day?</vt:lpstr>
      <vt:lpstr>Turning point, U.S. gains access to Europe and the ability to resupply troops. </vt:lpstr>
      <vt:lpstr>In the European Theater, what was the significance of the Fall of Berlin?</vt:lpstr>
      <vt:lpstr>End of the War in Europe (V-E Day) and allows Soviets to take over eastern Europe</vt:lpstr>
      <vt:lpstr>How did rationing impact war time mobilization?</vt:lpstr>
      <vt:lpstr>Citizens were given coupon books that were used to buy scarce items such as meat, sugar, gas, and coffee to help save resources for military use</vt:lpstr>
      <vt:lpstr>How did women impact war time mobilization?</vt:lpstr>
      <vt:lpstr>More than 6 million workers in the plants, factories, and shipyards were women during World War II.</vt:lpstr>
      <vt:lpstr>How did blacks impact war time mobilization?</vt:lpstr>
      <vt:lpstr>African Americans took jobs in military industries to help support World War II.</vt:lpstr>
      <vt:lpstr>How did Roosevelt use his executive power to impact defense industries?</vt:lpstr>
      <vt:lpstr>African Americans took jobs in military industries to help support World War II.</vt:lpstr>
      <vt:lpstr>How did Roosevelt use his executive power to impact Japanese-Americans?</vt:lpstr>
      <vt:lpstr>Roosevelt requires Japanese-Americans to enter internment camps, because the Military fears Japanese spies and sabotage during World War II.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Mastery</dc:title>
  <dc:creator>Brock</dc:creator>
  <cp:lastModifiedBy>Benjamin Willis</cp:lastModifiedBy>
  <cp:revision>21</cp:revision>
  <dcterms:created xsi:type="dcterms:W3CDTF">2017-11-11T23:50:54Z</dcterms:created>
  <dcterms:modified xsi:type="dcterms:W3CDTF">2018-05-02T19:38:03Z</dcterms:modified>
</cp:coreProperties>
</file>