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5" r:id="rId1"/>
    <p:sldMasterId id="2147483947" r:id="rId2"/>
  </p:sldMasterIdLst>
  <p:notesMasterIdLst>
    <p:notesMasterId r:id="rId44"/>
  </p:notesMasterIdLst>
  <p:sldIdLst>
    <p:sldId id="379" r:id="rId3"/>
    <p:sldId id="423" r:id="rId4"/>
    <p:sldId id="424" r:id="rId5"/>
    <p:sldId id="434" r:id="rId6"/>
    <p:sldId id="435" r:id="rId7"/>
    <p:sldId id="312" r:id="rId8"/>
    <p:sldId id="390" r:id="rId9"/>
    <p:sldId id="393" r:id="rId10"/>
    <p:sldId id="438" r:id="rId11"/>
    <p:sldId id="425" r:id="rId12"/>
    <p:sldId id="426" r:id="rId13"/>
    <p:sldId id="427" r:id="rId14"/>
    <p:sldId id="428" r:id="rId15"/>
    <p:sldId id="429" r:id="rId16"/>
    <p:sldId id="439" r:id="rId17"/>
    <p:sldId id="430" r:id="rId18"/>
    <p:sldId id="431" r:id="rId19"/>
    <p:sldId id="396" r:id="rId20"/>
    <p:sldId id="440" r:id="rId21"/>
    <p:sldId id="399" r:id="rId22"/>
    <p:sldId id="445" r:id="rId23"/>
    <p:sldId id="432" r:id="rId24"/>
    <p:sldId id="447" r:id="rId25"/>
    <p:sldId id="422" r:id="rId26"/>
    <p:sldId id="441" r:id="rId27"/>
    <p:sldId id="442" r:id="rId28"/>
    <p:sldId id="433" r:id="rId29"/>
    <p:sldId id="409" r:id="rId30"/>
    <p:sldId id="410" r:id="rId31"/>
    <p:sldId id="411" r:id="rId32"/>
    <p:sldId id="446" r:id="rId33"/>
    <p:sldId id="448" r:id="rId34"/>
    <p:sldId id="378" r:id="rId35"/>
    <p:sldId id="357" r:id="rId36"/>
    <p:sldId id="421" r:id="rId37"/>
    <p:sldId id="356" r:id="rId38"/>
    <p:sldId id="380" r:id="rId39"/>
    <p:sldId id="436" r:id="rId40"/>
    <p:sldId id="437" r:id="rId41"/>
    <p:sldId id="417" r:id="rId42"/>
    <p:sldId id="413" r:id="rId4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ECFF"/>
    <a:srgbClr val="CCFFCC"/>
    <a:srgbClr val="FFCCCC"/>
    <a:srgbClr val="FFCC99"/>
    <a:srgbClr val="CCCCFF"/>
    <a:srgbClr val="FF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73" autoAdjust="0"/>
    <p:restoredTop sz="92540" autoAdjust="0"/>
  </p:normalViewPr>
  <p:slideViewPr>
    <p:cSldViewPr>
      <p:cViewPr varScale="1">
        <p:scale>
          <a:sx n="58" d="100"/>
          <a:sy n="58" d="100"/>
        </p:scale>
        <p:origin x="644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A1D3CF-9539-4601-A24B-D465AD4668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291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.com/shows/men-who-built-america/videos/playlists/web-exclusives#the-men-who-built-america-monopoly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EAEC357-F781-4141-8EF5-718B3D321164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709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D9E9C-2D5D-46F8-AB78-A274D73932CB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 sz="1000" i="1">
                <a:solidFill>
                  <a:srgbClr val="00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5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endParaRPr lang="en-US" altLang="en-US"/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endParaRPr lang="en-US" altLang="en-US"/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altLang="en-US"/>
              <a:t>Henry Bessemer (&amp; William Kelly) turned iron into steel in 1850s—process allowed for mass production of steel</a:t>
            </a:r>
          </a:p>
        </p:txBody>
      </p:sp>
      <p:sp>
        <p:nvSpPr>
          <p:cNvPr id="17416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008692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05E9DE-B6D0-4ECD-BE06-2C35B0F99200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 sz="1000" i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9462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9463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r>
              <a:rPr lang="en-US" altLang="en-US">
                <a:hlinkClick r:id="rId3"/>
              </a:rPr>
              <a:t>http://www.history.com/shows/men-who-built-america/videos/playlists/web-exclusives#the-men-who-built-america-monopoly</a:t>
            </a:r>
            <a:r>
              <a:rPr lang="en-US" altLang="en-US"/>
              <a:t>  (2.50)</a:t>
            </a:r>
          </a:p>
        </p:txBody>
      </p:sp>
      <p:sp>
        <p:nvSpPr>
          <p:cNvPr id="19464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984841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60EB48-679C-4A1F-AF34-1C9DDD37ED6E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641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Calibri" pitchFamily="34" charset="0"/>
              <a:cs typeface="Calibri" pitchFamily="34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680C36-A598-46FA-B815-7861A8F20DF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27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B7782-0F92-4578-BF5F-9A3D4A574D60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05DDD-71E0-482B-9E0A-0548D8826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45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21E8B-B935-4629-83C3-BF6670D0EA35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247FD-6A05-4F5B-904E-9761D911E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27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56D2D-9395-44C4-88A7-A7A8E62AD23B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4AC15-FBBA-4242-A7B1-900151F1C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5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2147483646 h 720"/>
                  <a:gd name="T4" fmla="*/ 1 w 1000"/>
                  <a:gd name="T5" fmla="*/ 2147483646 h 720"/>
                  <a:gd name="T6" fmla="*/ 1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85341 h 317"/>
                  <a:gd name="T4" fmla="*/ 624 w 624"/>
                  <a:gd name="T5" fmla="*/ 18534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6211 h 317"/>
                  <a:gd name="T4" fmla="*/ 624 w 624"/>
                  <a:gd name="T5" fmla="*/ 19621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8 h 317"/>
                  <a:gd name="T4" fmla="*/ 624 w 624"/>
                  <a:gd name="T5" fmla="*/ 48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94751 h 272"/>
                  <a:gd name="T4" fmla="*/ 240 w 624"/>
                  <a:gd name="T5" fmla="*/ 171933 h 272"/>
                  <a:gd name="T6" fmla="*/ 624 w 624"/>
                  <a:gd name="T7" fmla="*/ 194751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13 h 362"/>
                  <a:gd name="T4" fmla="*/ 248 w 632"/>
                  <a:gd name="T5" fmla="*/ 13 h 362"/>
                  <a:gd name="T6" fmla="*/ 632 w 632"/>
                  <a:gd name="T7" fmla="*/ 13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85341 h 317"/>
                  <a:gd name="T4" fmla="*/ 624 w 624"/>
                  <a:gd name="T5" fmla="*/ 18534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6211 h 317"/>
                  <a:gd name="T4" fmla="*/ 624 w 624"/>
                  <a:gd name="T5" fmla="*/ 19621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8 h 317"/>
                  <a:gd name="T4" fmla="*/ 624 w 624"/>
                  <a:gd name="T5" fmla="*/ 48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82743 h 272"/>
                  <a:gd name="T4" fmla="*/ 240 w 624"/>
                  <a:gd name="T5" fmla="*/ 161559 h 272"/>
                  <a:gd name="T6" fmla="*/ 624 w 624"/>
                  <a:gd name="T7" fmla="*/ 182743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14 h 362"/>
                  <a:gd name="T4" fmla="*/ 248 w 632"/>
                  <a:gd name="T5" fmla="*/ 14 h 362"/>
                  <a:gd name="T6" fmla="*/ 632 w 632"/>
                  <a:gd name="T7" fmla="*/ 14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85341 h 317"/>
                  <a:gd name="T4" fmla="*/ 624 w 624"/>
                  <a:gd name="T5" fmla="*/ 18534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6211 h 317"/>
                  <a:gd name="T4" fmla="*/ 624 w 624"/>
                  <a:gd name="T5" fmla="*/ 19621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82743 h 272"/>
                  <a:gd name="T4" fmla="*/ 240 w 624"/>
                  <a:gd name="T5" fmla="*/ 161559 h 272"/>
                  <a:gd name="T6" fmla="*/ 624 w 624"/>
                  <a:gd name="T7" fmla="*/ 182743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14 h 362"/>
                  <a:gd name="T4" fmla="*/ 248 w 632"/>
                  <a:gd name="T5" fmla="*/ 14 h 362"/>
                  <a:gd name="T6" fmla="*/ 632 w 632"/>
                  <a:gd name="T7" fmla="*/ 14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935 h 385"/>
                <a:gd name="T2" fmla="*/ 5762 w 5762"/>
                <a:gd name="T3" fmla="*/ 894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935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14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381000" y="762000"/>
            <a:ext cx="8564563" cy="1722438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4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7291387" cy="1752600"/>
          </a:xfrm>
        </p:spPr>
        <p:txBody>
          <a:bodyPr/>
          <a:lstStyle>
            <a:lvl1pPr marL="0" indent="0" algn="ctr">
              <a:buFont typeface="Arial" pitchFamily="34" charset="0"/>
              <a:buNone/>
              <a:defRPr sz="54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15770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2819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1944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40386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219200"/>
            <a:ext cx="40386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8054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4930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0497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427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978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7395B-4113-4756-8122-49811683B79B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EECA6-2DD4-4167-83DD-31738EC06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18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4449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8508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0"/>
            <a:ext cx="20574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0"/>
            <a:ext cx="60198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917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914400" y="1219200"/>
            <a:ext cx="8229600" cy="5638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78101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6801F-089F-447C-AB62-F5F5E7D5CC0F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B0271-AE10-41CB-9A1B-98B5D46A5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2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7605D-F499-4001-A0F2-29A7360859EA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C3FFE-6DAE-445F-87D2-136F508C72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18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3592A-626C-4BB9-965B-1908E579244E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F7F79-1CE2-43D4-AF9F-E33658377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6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6CB52-95B7-493C-BED3-3C0C60A8E0F5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4D714-978A-4BE0-9E8C-359DF4CF1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32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8578F-2B6F-403B-A262-CE84240C7FAD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31CB7-6C36-4540-802F-381AD00FA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4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E235F-CBDA-4C28-9B64-1499D3F93703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0913C-3C5B-440D-A486-C920FD089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59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EAC81-079F-422C-964D-53E15901385C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1A76D-D447-4327-9441-44FD8DEDE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3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2ECFA17-B1F3-4BF7-8C18-3A773A81742C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799FC88-3721-4FCC-881B-20533FF13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-4763"/>
            <a:ext cx="1063625" cy="6858001"/>
            <a:chOff x="0" y="-3"/>
            <a:chExt cx="670" cy="4320"/>
          </a:xfrm>
        </p:grpSpPr>
        <p:grpSp>
          <p:nvGrpSpPr>
            <p:cNvPr id="1029" name="Group 3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1032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2147483646 h 720"/>
                  <a:gd name="T4" fmla="*/ 1 w 1000"/>
                  <a:gd name="T5" fmla="*/ 2147483646 h 720"/>
                  <a:gd name="T6" fmla="*/ 1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33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85341 h 317"/>
                  <a:gd name="T4" fmla="*/ 624 w 624"/>
                  <a:gd name="T5" fmla="*/ 18534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34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6211 h 317"/>
                  <a:gd name="T4" fmla="*/ 624 w 624"/>
                  <a:gd name="T5" fmla="*/ 19621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35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36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8 h 317"/>
                  <a:gd name="T4" fmla="*/ 624 w 624"/>
                  <a:gd name="T5" fmla="*/ 48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37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94751 h 272"/>
                  <a:gd name="T4" fmla="*/ 240 w 624"/>
                  <a:gd name="T5" fmla="*/ 171933 h 272"/>
                  <a:gd name="T6" fmla="*/ 624 w 624"/>
                  <a:gd name="T7" fmla="*/ 194751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38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13 h 362"/>
                  <a:gd name="T4" fmla="*/ 248 w 632"/>
                  <a:gd name="T5" fmla="*/ 13 h 362"/>
                  <a:gd name="T6" fmla="*/ 632 w 632"/>
                  <a:gd name="T7" fmla="*/ 13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39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85341 h 317"/>
                  <a:gd name="T4" fmla="*/ 624 w 624"/>
                  <a:gd name="T5" fmla="*/ 18534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40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6211 h 317"/>
                  <a:gd name="T4" fmla="*/ 624 w 624"/>
                  <a:gd name="T5" fmla="*/ 19621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41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42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8 h 317"/>
                  <a:gd name="T4" fmla="*/ 624 w 624"/>
                  <a:gd name="T5" fmla="*/ 48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43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82743 h 272"/>
                  <a:gd name="T4" fmla="*/ 240 w 624"/>
                  <a:gd name="T5" fmla="*/ 161559 h 272"/>
                  <a:gd name="T6" fmla="*/ 624 w 624"/>
                  <a:gd name="T7" fmla="*/ 182743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14 h 362"/>
                  <a:gd name="T4" fmla="*/ 248 w 632"/>
                  <a:gd name="T5" fmla="*/ 14 h 362"/>
                  <a:gd name="T6" fmla="*/ 632 w 632"/>
                  <a:gd name="T7" fmla="*/ 14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45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85341 h 317"/>
                  <a:gd name="T4" fmla="*/ 624 w 624"/>
                  <a:gd name="T5" fmla="*/ 18534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46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6211 h 317"/>
                  <a:gd name="T4" fmla="*/ 624 w 624"/>
                  <a:gd name="T5" fmla="*/ 19621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47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48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49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82743 h 272"/>
                  <a:gd name="T4" fmla="*/ 240 w 624"/>
                  <a:gd name="T5" fmla="*/ 161559 h 272"/>
                  <a:gd name="T6" fmla="*/ 624 w 624"/>
                  <a:gd name="T7" fmla="*/ 182743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0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14 h 362"/>
                  <a:gd name="T4" fmla="*/ 248 w 632"/>
                  <a:gd name="T5" fmla="*/ 14 h 362"/>
                  <a:gd name="T6" fmla="*/ 632 w 632"/>
                  <a:gd name="T7" fmla="*/ 14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30" name="Freeform 23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935 h 385"/>
                <a:gd name="T2" fmla="*/ 7 w 5762"/>
                <a:gd name="T3" fmla="*/ 894 h 385"/>
                <a:gd name="T4" fmla="*/ 7 w 5762"/>
                <a:gd name="T5" fmla="*/ 4 h 385"/>
                <a:gd name="T6" fmla="*/ 0 w 5762"/>
                <a:gd name="T7" fmla="*/ 0 h 385"/>
                <a:gd name="T8" fmla="*/ 0 w 5762"/>
                <a:gd name="T9" fmla="*/ 935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" name="Freeform 24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7 w 5761"/>
                <a:gd name="T3" fmla="*/ 0 h 189"/>
                <a:gd name="T4" fmla="*/ 7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2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8229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2348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■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4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history.com/shows/men-who-built-america/videos/playlists/web-exclusives#the-men-who-built-america-from-rich-to-richer" TargetMode="Externa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pn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218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990600"/>
            <a:ext cx="746283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2"/>
          <p:cNvSpPr txBox="1">
            <a:spLocks noChangeArrowheads="1"/>
          </p:cNvSpPr>
          <p:nvPr/>
        </p:nvSpPr>
        <p:spPr bwMode="auto">
          <a:xfrm>
            <a:off x="1066800" y="76200"/>
            <a:ext cx="6934200" cy="879475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3200">
                <a:latin typeface="Calibri" panose="020F0502020204030204" pitchFamily="34" charset="0"/>
              </a:rPr>
              <a:t>During the Gilded Age, the United States experienced an industrial revolution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Progressive Development of U.S. Railroads, 1830-1890. From American Association of Railroads Booklet, 1951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5213"/>
            <a:ext cx="9144000" cy="579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6" descr="Progressive Development of U.S. Railroads, 1830-1890. From American Association of Railroads Booklet, 1951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7588"/>
            <a:ext cx="9220200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8" descr="Progressive Development of U.S. Railroads, 1830-1890. From American Association of Railroads Booklet, 1951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922338"/>
            <a:ext cx="9175751" cy="593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10" descr="Progressive Development of U.S. Railroads, 1830-1890. From American Association of Railroads Booklet, 1951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954088"/>
            <a:ext cx="9215438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1"/>
          <p:cNvSpPr>
            <a:spLocks noChangeArrowheads="1"/>
          </p:cNvSpPr>
          <p:nvPr/>
        </p:nvSpPr>
        <p:spPr bwMode="auto">
          <a:xfrm>
            <a:off x="152400" y="76200"/>
            <a:ext cx="8763000" cy="411163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  <a:t>Railroad expansion led to a boom in the economy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7313" y="609600"/>
            <a:ext cx="8980487" cy="7778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spcAft>
                <a:spcPts val="2400"/>
              </a:spcAft>
              <a:buClrTx/>
              <a:buFontTx/>
              <a:buNone/>
            </a:pPr>
            <a:r>
              <a:rPr kumimoji="0"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  <a:t>Railroads connected the East, South, and West and allowed for national trade and regional specialization 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191000" y="5105400"/>
            <a:ext cx="4876800" cy="823913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spcAft>
                <a:spcPts val="2400"/>
              </a:spcAft>
              <a:buClrTx/>
              <a:buFontTx/>
              <a:buNone/>
            </a:pPr>
            <a:r>
              <a:rPr kumimoji="0" lang="en-US" altLang="en-US" sz="3100">
                <a:solidFill>
                  <a:srgbClr val="000000"/>
                </a:solidFill>
                <a:latin typeface="Calibri" panose="020F0502020204030204" pitchFamily="34" charset="0"/>
              </a:rPr>
              <a:t>The 1</a:t>
            </a:r>
            <a:r>
              <a:rPr kumimoji="0" lang="en-US" altLang="en-US" sz="3100" baseline="30000">
                <a:solidFill>
                  <a:srgbClr val="000000"/>
                </a:solidFill>
                <a:latin typeface="Calibri" panose="020F0502020204030204" pitchFamily="34" charset="0"/>
              </a:rPr>
              <a:t>st</a:t>
            </a:r>
            <a:r>
              <a:rPr kumimoji="0" lang="en-US" altLang="en-US" sz="3100">
                <a:solidFill>
                  <a:srgbClr val="000000"/>
                </a:solidFill>
                <a:latin typeface="Calibri" panose="020F0502020204030204" pitchFamily="34" charset="0"/>
              </a:rPr>
              <a:t> transcontinental railroad was finished in 1869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91000" y="5973763"/>
            <a:ext cx="4876800" cy="808037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spcAft>
                <a:spcPts val="2400"/>
              </a:spcAft>
              <a:buClrTx/>
              <a:buFontTx/>
              <a:buNone/>
            </a:pPr>
            <a:r>
              <a:rPr kumimoji="0" lang="en-US" altLang="en-US" sz="3100">
                <a:solidFill>
                  <a:srgbClr val="000000"/>
                </a:solidFill>
                <a:latin typeface="Calibri" panose="020F0502020204030204" pitchFamily="34" charset="0"/>
              </a:rPr>
              <a:t>Railroads stimulated demand for coal, oil, iron, and steel</a:t>
            </a:r>
          </a:p>
        </p:txBody>
      </p:sp>
      <p:pic>
        <p:nvPicPr>
          <p:cNvPr id="14" name="Picture 12" descr="Map of Trunk Lin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95600"/>
            <a:ext cx="4024313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03188" y="5507038"/>
            <a:ext cx="3998912" cy="1274762"/>
          </a:xfrm>
          <a:prstGeom prst="rect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  <a:t>Eastern railroads were connected to the West by 4 great trunk lines</a:t>
            </a:r>
          </a:p>
        </p:txBody>
      </p:sp>
    </p:spTree>
    <p:extLst>
      <p:ext uri="{BB962C8B-B14F-4D97-AF65-F5344CB8AC3E}">
        <p14:creationId xmlns:p14="http://schemas.microsoft.com/office/powerpoint/2010/main" val="207687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457200"/>
            <a:ext cx="9144001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514600" y="5562600"/>
            <a:ext cx="4267200" cy="9144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73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1"/>
          <p:cNvSpPr>
            <a:spLocks noChangeArrowheads="1"/>
          </p:cNvSpPr>
          <p:nvPr/>
        </p:nvSpPr>
        <p:spPr bwMode="auto">
          <a:xfrm>
            <a:off x="76200" y="76200"/>
            <a:ext cx="8915400" cy="461963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  <a:t>Industrialization led to a demand for iron and steel</a:t>
            </a:r>
          </a:p>
        </p:txBody>
      </p:sp>
      <p:pic>
        <p:nvPicPr>
          <p:cNvPr id="17411" name="Picture 18" descr="http://occawlonline.pearsoned.com/bookbind/pubbooks/martin_awl/medialib/download/MARTFIG17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44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4" descr="http://3.bp.blogspot.com/-ylWEV3WNl5E/TwHE_MX_oEI/AAAAAAAAKWY/sPhHGYCW4RA/s1600/Woolwor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20800"/>
            <a:ext cx="441960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2" descr="http://upload.wikimedia.org/wikipedia/commons/2/2b/The_Great_East_River_Bridge_186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395663"/>
            <a:ext cx="4421187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16"/>
          <p:cNvSpPr>
            <a:spLocks noChangeArrowheads="1"/>
          </p:cNvSpPr>
          <p:nvPr/>
        </p:nvSpPr>
        <p:spPr bwMode="auto">
          <a:xfrm>
            <a:off x="685800" y="84138"/>
            <a:ext cx="7704138" cy="84613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  <a:t>Steel led to skyscrapers, longer bridges, </a:t>
            </a:r>
            <a:br>
              <a:rPr kumimoji="0"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kumimoji="0"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  <a:t>stronger railroads, and heavier machinery  </a:t>
            </a:r>
          </a:p>
        </p:txBody>
      </p:sp>
      <p:pic>
        <p:nvPicPr>
          <p:cNvPr id="18437" name="Picture 16" descr="http://www.mass.gov/dcr/parks/borderland/images/trestle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066800"/>
            <a:ext cx="4337050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401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http://3.bp.blogspot.com/-0sVBBYzY0nc/TpBbruASXXI/AAAAAAAAAjQ/Pnw1OYhBFPE/s1600/AndrewCarneg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0813"/>
            <a:ext cx="3759200" cy="6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76200" y="231775"/>
            <a:ext cx="5029200" cy="12160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The iron and steel industries were dominated by </a:t>
            </a:r>
            <a:br>
              <a:rPr kumimoji="0" lang="en-US" altLang="en-US" sz="32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kumimoji="0" lang="en-US" alt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Andrew Carnegie 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" y="5110163"/>
            <a:ext cx="5029200" cy="1584325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  <a:t>Carnegie best represented the American dream by rising from poor a immigrant to richest man in the world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6200" y="1614488"/>
            <a:ext cx="5029200" cy="158591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Carnegie converted his mills to the </a:t>
            </a:r>
            <a:r>
              <a:rPr kumimoji="0" lang="en-US" alt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Bessemer process </a:t>
            </a:r>
            <a:r>
              <a:rPr kumimoji="0" lang="en-US" alt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and made the highest quality steel at the lowest price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0800" y="3367088"/>
            <a:ext cx="5029200" cy="1585912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  <a:t>Carnegie Steel Company produced more steel than </a:t>
            </a:r>
            <a:br>
              <a:rPr kumimoji="0"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kumimoji="0"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  <a:t>all the steel factories in </a:t>
            </a:r>
            <a:br>
              <a:rPr kumimoji="0"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kumimoji="0"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  <a:t>Great Britain combined   </a:t>
            </a:r>
          </a:p>
        </p:txBody>
      </p:sp>
      <p:pic>
        <p:nvPicPr>
          <p:cNvPr id="11" name="Picture 10" descr="http://media.web.britannica.com/eb-media/91/111491-004-9353EF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41350"/>
            <a:ext cx="3759200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IVI366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5"/>
          <a:stretch>
            <a:fillRect/>
          </a:stretch>
        </p:blipFill>
        <p:spPr bwMode="auto">
          <a:xfrm>
            <a:off x="5173663" y="520700"/>
            <a:ext cx="3817937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Carnegie as philanthropist"/>
          <p:cNvPicPr>
            <a:picLocks noChangeAspect="1"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33400"/>
            <a:ext cx="3886200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53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88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143000"/>
            <a:ext cx="868680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Rectangle 1"/>
          <p:cNvSpPr>
            <a:spLocks noChangeArrowheads="1"/>
          </p:cNvSpPr>
          <p:nvPr/>
        </p:nvSpPr>
        <p:spPr bwMode="auto">
          <a:xfrm>
            <a:off x="209550" y="5715000"/>
            <a:ext cx="3524250" cy="976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5540" name="Picture 4" descr="http://oi54.tinypic.com/15s78u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861695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6" descr="http://www.knorek.com/RR/Ohio/Frontpage/ytown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49600"/>
            <a:ext cx="8616950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31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Carnegie as philanthropist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-4763"/>
            <a:ext cx="5273675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AutoShape 13"/>
          <p:cNvSpPr>
            <a:spLocks noChangeArrowheads="1"/>
          </p:cNvSpPr>
          <p:nvPr/>
        </p:nvSpPr>
        <p:spPr bwMode="auto">
          <a:xfrm>
            <a:off x="152400" y="990600"/>
            <a:ext cx="4191000" cy="1600200"/>
          </a:xfrm>
          <a:prstGeom prst="wedgeRectCallout">
            <a:avLst>
              <a:gd name="adj1" fmla="val 67756"/>
              <a:gd name="adj2" fmla="val 39359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3200">
                <a:solidFill>
                  <a:prstClr val="black"/>
                </a:solidFill>
                <a:latin typeface="Calibri" panose="020F0502020204030204" pitchFamily="34" charset="0"/>
              </a:rPr>
              <a:t>Carnegie did not pay his employees very much and did not allow unions in his factories…</a:t>
            </a:r>
          </a:p>
        </p:txBody>
      </p:sp>
      <p:sp>
        <p:nvSpPr>
          <p:cNvPr id="203790" name="AutoShape 14"/>
          <p:cNvSpPr>
            <a:spLocks noChangeArrowheads="1"/>
          </p:cNvSpPr>
          <p:nvPr/>
        </p:nvSpPr>
        <p:spPr bwMode="auto">
          <a:xfrm>
            <a:off x="152400" y="2819400"/>
            <a:ext cx="4191000" cy="2438400"/>
          </a:xfrm>
          <a:prstGeom prst="wedgeRectCallout">
            <a:avLst>
              <a:gd name="adj1" fmla="val 50931"/>
              <a:gd name="adj2" fmla="val 82861"/>
            </a:avLst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3200" dirty="0">
                <a:solidFill>
                  <a:prstClr val="black"/>
                </a:solidFill>
                <a:latin typeface="Calibri" panose="020F0502020204030204" pitchFamily="34" charset="0"/>
              </a:rPr>
              <a:t>…but he was a philanthropist who gave money to libraries, colleges, and performing arts institutions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" y="76200"/>
            <a:ext cx="2787943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Robber Baron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966" y="5734734"/>
            <a:ext cx="3775393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Captain of Industry</a:t>
            </a:r>
          </a:p>
        </p:txBody>
      </p:sp>
      <p:sp>
        <p:nvSpPr>
          <p:cNvPr id="3" name="Down Arrow 2"/>
          <p:cNvSpPr/>
          <p:nvPr/>
        </p:nvSpPr>
        <p:spPr>
          <a:xfrm>
            <a:off x="2209800" y="609600"/>
            <a:ext cx="761855" cy="49950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 rot="10981935">
            <a:off x="702072" y="5181600"/>
            <a:ext cx="533400" cy="629334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716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90" grpId="0" animBg="1"/>
      <p:bldP spid="2" grpId="0" animBg="1"/>
      <p:bldP spid="6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 descr="http://www.sjvgeology.org/history/tarr_far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8839200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16"/>
          <p:cNvSpPr>
            <a:spLocks noChangeArrowheads="1"/>
          </p:cNvSpPr>
          <p:nvPr/>
        </p:nvSpPr>
        <p:spPr bwMode="auto">
          <a:xfrm>
            <a:off x="152400" y="263525"/>
            <a:ext cx="3581400" cy="1585690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en-US" altLang="en-US" sz="3200" dirty="0">
                <a:latin typeface="Calibri" panose="020F0502020204030204" pitchFamily="34" charset="0"/>
              </a:rPr>
              <a:t>Industrialization led </a:t>
            </a:r>
            <a:br>
              <a:rPr lang="en-US" altLang="en-US" sz="3200" dirty="0">
                <a:latin typeface="Calibri" panose="020F0502020204030204" pitchFamily="34" charset="0"/>
              </a:rPr>
            </a:br>
            <a:r>
              <a:rPr lang="en-US" altLang="en-US" sz="3200" dirty="0">
                <a:latin typeface="Calibri" panose="020F0502020204030204" pitchFamily="34" charset="0"/>
              </a:rPr>
              <a:t>to a demand for oil for lubrication and kerosene lighting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962400" y="76200"/>
            <a:ext cx="5029200" cy="157003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en-US" altLang="en-US" sz="3200">
                <a:latin typeface="Calibri" panose="020F0502020204030204" pitchFamily="34" charset="0"/>
              </a:rPr>
              <a:t>The oil industry during the Gilded Age was dominated John D. Rockefeller’s Standard Oil Company </a:t>
            </a:r>
          </a:p>
        </p:txBody>
      </p:sp>
      <p:pic>
        <p:nvPicPr>
          <p:cNvPr id="63490" name="Picture 2" descr="http://posturi.files.wordpress.com/2012/05/1885-john-davison-rockefeller-1939-19371.jpg?w=590&amp;h=8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1752600"/>
            <a:ext cx="3695700" cy="49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4" descr="http://ndla.no/sites/default/files/images/S538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1752600"/>
            <a:ext cx="3525837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52400" y="1752600"/>
            <a:ext cx="5143500" cy="1216025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en-US" altLang="en-US" sz="3200">
                <a:latin typeface="Calibri" panose="020F0502020204030204" pitchFamily="34" charset="0"/>
              </a:rPr>
              <a:t>Rockefeller used ruthless tactics to buy out </a:t>
            </a:r>
            <a:br>
              <a:rPr lang="en-US" altLang="en-US" sz="3200">
                <a:latin typeface="Calibri" panose="020F0502020204030204" pitchFamily="34" charset="0"/>
              </a:rPr>
            </a:br>
            <a:r>
              <a:rPr lang="en-US" altLang="en-US" sz="3200">
                <a:latin typeface="Calibri" panose="020F0502020204030204" pitchFamily="34" charset="0"/>
              </a:rPr>
              <a:t>competing companies 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52400" y="3127375"/>
            <a:ext cx="5143500" cy="12160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en-US" altLang="en-US" sz="3200">
                <a:latin typeface="Calibri" panose="020F0502020204030204" pitchFamily="34" charset="0"/>
              </a:rPr>
              <a:t>Standard Oil lowered costs and improved the quality </a:t>
            </a:r>
            <a:br>
              <a:rPr lang="en-US" altLang="en-US" sz="3200">
                <a:latin typeface="Calibri" panose="020F0502020204030204" pitchFamily="34" charset="0"/>
              </a:rPr>
            </a:br>
            <a:r>
              <a:rPr lang="en-US" altLang="en-US" sz="3200">
                <a:latin typeface="Calibri" panose="020F0502020204030204" pitchFamily="34" charset="0"/>
              </a:rPr>
              <a:t>of its oil products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52400" y="4498975"/>
            <a:ext cx="5143500" cy="846138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en-US" altLang="en-US" sz="3200">
                <a:latin typeface="Calibri" panose="020F0502020204030204" pitchFamily="34" charset="0"/>
              </a:rPr>
              <a:t>By 1879, Standard Oil sold 90% of the oil in America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5282"/>
            <a:ext cx="9144000" cy="478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22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76200" y="76200"/>
            <a:ext cx="3922713" cy="12747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  <a:t>America’s industrial revolution began as </a:t>
            </a:r>
            <a:br>
              <a:rPr kumimoji="0"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kumimoji="0"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  <a:t>a wave of inventions </a:t>
            </a:r>
          </a:p>
        </p:txBody>
      </p:sp>
      <p:pic>
        <p:nvPicPr>
          <p:cNvPr id="39940" name="Picture 16" descr="DIVI3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893888"/>
            <a:ext cx="7518400" cy="488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52400" y="2371725"/>
            <a:ext cx="601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</a:rPr>
              <a:t>U.S. Patents Issued (1850-1899)</a:t>
            </a: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4724400" y="228600"/>
            <a:ext cx="3886200" cy="879475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  <a:t>Guess the </a:t>
            </a:r>
            <a:br>
              <a:rPr kumimoji="0"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kumimoji="0"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  <a:t>Gilded Age invention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075113" y="76200"/>
            <a:ext cx="4916487" cy="1274763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Pct val="75000"/>
              <a:buFontTx/>
              <a:buNone/>
            </a:pPr>
            <a:r>
              <a:rPr kumimoji="0"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  <a:t>Cash registers, typewriters adding machines, made businesses more efficient </a:t>
            </a:r>
          </a:p>
        </p:txBody>
      </p:sp>
      <p:pic>
        <p:nvPicPr>
          <p:cNvPr id="10" name="Picture 10" descr="crescent-cash-regi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95600"/>
            <a:ext cx="3694113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http://history-computer.com/MechanicalCalculators/19thCentury/images/BurroughsClass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63" y="3048000"/>
            <a:ext cx="2763837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Sholes_typewri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"/>
          <a:stretch>
            <a:fillRect/>
          </a:stretch>
        </p:blipFill>
        <p:spPr bwMode="auto">
          <a:xfrm>
            <a:off x="3352800" y="3276600"/>
            <a:ext cx="3046413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http://earlyradiohistory.us/1901nan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443038"/>
            <a:ext cx="8483600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 descr="alexanderbellphonehe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3836988"/>
            <a:ext cx="3573463" cy="28987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58749" y="1280558"/>
            <a:ext cx="3770313" cy="28500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ts val="0"/>
              </a:spcBef>
              <a:buSzPct val="75000"/>
              <a:defRPr/>
            </a:pPr>
            <a:r>
              <a:rPr lang="en-US" sz="32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Guglielmo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Marconi’s </a:t>
            </a:r>
            <a:r>
              <a:rPr lang="en-US" sz="32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wireless transmitter 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</a:t>
            </a:r>
            <a:b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Alexander Graham Bell’s </a:t>
            </a:r>
            <a:r>
              <a:rPr lang="en-US" sz="32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telephone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revolutionized communication </a:t>
            </a:r>
          </a:p>
        </p:txBody>
      </p:sp>
      <p:pic>
        <p:nvPicPr>
          <p:cNvPr id="17" name="Picture 20" descr="Republic Steel: 19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1447800"/>
            <a:ext cx="4864100" cy="52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98367" y="4012047"/>
            <a:ext cx="3922713" cy="1677987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Pct val="75000"/>
              <a:buFontTx/>
              <a:buNone/>
            </a:pPr>
            <a:r>
              <a:rPr kumimoji="0" lang="en-US" alt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The </a:t>
            </a:r>
            <a:r>
              <a:rPr kumimoji="0" lang="en-US" alt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Bessemer process </a:t>
            </a:r>
            <a:r>
              <a:rPr kumimoji="0" lang="en-US" alt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created a cheap way to transform iron into stronger, lighter steel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8900" y="5522913"/>
            <a:ext cx="3910013" cy="1274762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New inventions allowed for improved industrialization </a:t>
            </a:r>
          </a:p>
        </p:txBody>
      </p:sp>
    </p:spTree>
    <p:extLst>
      <p:ext uri="{BB962C8B-B14F-4D97-AF65-F5344CB8AC3E}">
        <p14:creationId xmlns:p14="http://schemas.microsoft.com/office/powerpoint/2010/main" val="395890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2" grpId="0" animBg="1"/>
      <p:bldP spid="16" grpId="0" animBg="1"/>
      <p:bldP spid="18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hoto of STANDARD OIL CARTOON. &#10;Monster Monopoly: American cartoon, 1884, attacking John D. Rockefeller's Standard Oil Compan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31" y="0"/>
            <a:ext cx="3669969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AutoShape 5"/>
          <p:cNvSpPr>
            <a:spLocks noChangeArrowheads="1"/>
          </p:cNvSpPr>
          <p:nvPr/>
        </p:nvSpPr>
        <p:spPr bwMode="auto">
          <a:xfrm>
            <a:off x="5205413" y="1003875"/>
            <a:ext cx="3810000" cy="2133600"/>
          </a:xfrm>
          <a:prstGeom prst="wedgeRectCallout">
            <a:avLst>
              <a:gd name="adj1" fmla="val -28472"/>
              <a:gd name="adj2" fmla="val 17167"/>
            </a:avLst>
          </a:prstGeom>
          <a:solidFill>
            <a:srgbClr val="FF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3200" dirty="0">
                <a:latin typeface="Calibri" panose="020F0502020204030204" pitchFamily="34" charset="0"/>
              </a:rPr>
              <a:t>Rockefeller took advantage of his workers and used his fortune to influence </a:t>
            </a:r>
            <a:br>
              <a:rPr lang="en-US" altLang="en-US" sz="3200" dirty="0">
                <a:latin typeface="Calibri" panose="020F0502020204030204" pitchFamily="34" charset="0"/>
              </a:rPr>
            </a:br>
            <a:r>
              <a:rPr lang="en-US" altLang="en-US" sz="3200" dirty="0">
                <a:latin typeface="Calibri" panose="020F0502020204030204" pitchFamily="34" charset="0"/>
              </a:rPr>
              <a:t>the national gov’t… 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5205413" y="3276600"/>
            <a:ext cx="3810000" cy="2819400"/>
          </a:xfrm>
          <a:prstGeom prst="wedgeRectCallout">
            <a:avLst>
              <a:gd name="adj1" fmla="val -28472"/>
              <a:gd name="adj2" fmla="val 17167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en-US" sz="3200" dirty="0">
                <a:latin typeface="Calibri" pitchFamily="34" charset="0"/>
                <a:cs typeface="Arial" charset="0"/>
              </a:rPr>
              <a:t>…but Rockefeller gave away $500 million </a:t>
            </a:r>
            <a:br>
              <a:rPr lang="en-US" sz="3200" dirty="0">
                <a:latin typeface="Calibri" pitchFamily="34" charset="0"/>
                <a:cs typeface="Arial" charset="0"/>
              </a:rPr>
            </a:br>
            <a:r>
              <a:rPr lang="en-US" sz="3200" dirty="0">
                <a:latin typeface="Calibri" pitchFamily="34" charset="0"/>
                <a:cs typeface="Arial" charset="0"/>
              </a:rPr>
              <a:t>to charities, created the Rockefeller Foundation, and founded the University of Chicago</a:t>
            </a:r>
            <a:endParaRPr lang="en-US" sz="3200" dirty="0">
              <a:cs typeface="Arial" charset="0"/>
            </a:endParaRPr>
          </a:p>
        </p:txBody>
      </p:sp>
      <p:pic>
        <p:nvPicPr>
          <p:cNvPr id="69634" name="Picture 2" descr="http://t1.gstatic.com/images?q=tbn:ANd9GcTvLowd5L9WwBWqBTV8hORC2K_CZF0x-LRN81I42vtaOUtqw3vm1Bhzdhg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24400"/>
            <a:ext cx="2187777" cy="206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60711" y="73619"/>
            <a:ext cx="2499402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Robber Baron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22290" y="6235125"/>
            <a:ext cx="3376245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Captain of Industry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6729484" y="547768"/>
            <a:ext cx="761855" cy="49950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0161451">
            <a:off x="7295861" y="5943702"/>
            <a:ext cx="533400" cy="414603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51014A-2E4C-4929-A46C-0F91B0E17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3" y="0"/>
            <a:ext cx="9059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94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http://www.kingsacademy.com/mhodges/03_The-World-since-1900/01_The-Last-Days-of-the-Gilded-Age/pictures/K+S-357_JP-Morg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063625"/>
            <a:ext cx="4194175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76200" y="76200"/>
            <a:ext cx="8915400" cy="830263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  <a:t>Industrialization led to a demand for financing so banking became a significant part of the Gilded Age</a:t>
            </a:r>
          </a:p>
        </p:txBody>
      </p:sp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4533900" y="1074738"/>
            <a:ext cx="4457700" cy="846137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  <a:t>American finance was dominated by JP Morgan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33900" y="2057400"/>
            <a:ext cx="4457700" cy="1585913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  <a:t>He was so influential that he bailed out the railroad industry when companies were in trouble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33900" y="3824288"/>
            <a:ext cx="4457700" cy="1216025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  <a:t>He helped ease an economic depression during the Panic of 1907</a:t>
            </a:r>
          </a:p>
        </p:txBody>
      </p:sp>
      <p:pic>
        <p:nvPicPr>
          <p:cNvPr id="11" name="Picture 11" descr="http://www.philanthropyroundtable.org/images/uploads/Morgan_cartoon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035050"/>
            <a:ext cx="4310062" cy="558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648200" y="5638800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en-US" sz="2400">
                <a:solidFill>
                  <a:srgbClr val="0000CC"/>
                </a:solidFill>
                <a:latin typeface="Calibri" panose="020F0502020204030204" pitchFamily="34" charset="0"/>
                <a:hlinkClick r:id="rId5"/>
              </a:rPr>
              <a:t>JP Morgan (3.08)</a:t>
            </a:r>
            <a:endParaRPr kumimoji="0"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40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44195-C5AA-4FFE-B669-122749F5F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922"/>
            <a:ext cx="432935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2EBF80-C57B-4742-9CD8-2D943FF17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5922"/>
            <a:ext cx="4874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79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0" y="441701"/>
            <a:ext cx="9096020" cy="597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52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613AD2-3FF2-44DD-96D7-DAF32DBC2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85" r="5764" b="2"/>
          <a:stretch/>
        </p:blipFill>
        <p:spPr>
          <a:xfrm>
            <a:off x="978" y="457200"/>
            <a:ext cx="9138076" cy="585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29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8CCF1B-AE37-4878-B21A-DC641CEBE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2" y="381000"/>
            <a:ext cx="9150284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89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9"/>
          <p:cNvSpPr>
            <a:spLocks noChangeArrowheads="1"/>
          </p:cNvSpPr>
          <p:nvPr/>
        </p:nvSpPr>
        <p:spPr bwMode="auto">
          <a:xfrm>
            <a:off x="76200" y="76200"/>
            <a:ext cx="8991600" cy="8477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  <a:t>Industrialists like Vanderbilt, Carnegie, Rockefeller changed the way businesses were organized </a:t>
            </a:r>
          </a:p>
        </p:txBody>
      </p:sp>
      <p:sp>
        <p:nvSpPr>
          <p:cNvPr id="28675" name="Rectangle 14"/>
          <p:cNvSpPr>
            <a:spLocks noChangeArrowheads="1"/>
          </p:cNvSpPr>
          <p:nvPr/>
        </p:nvSpPr>
        <p:spPr bwMode="auto">
          <a:xfrm>
            <a:off x="76200" y="1066800"/>
            <a:ext cx="8991600" cy="89058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  <a:t>Businesses hired professional managers to oversee employees, improve efficiency, and manage finances</a:t>
            </a:r>
          </a:p>
        </p:txBody>
      </p:sp>
      <p:pic>
        <p:nvPicPr>
          <p:cNvPr id="16401" name="Picture 17" descr="http://1.bp.blogspot.com/-ut3TikFpg_U/T3uW6guk96I/AAAAAAAAADM/4wCz0p1Oj58/s400/SUPERVI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2133600"/>
            <a:ext cx="4348163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23" descr="http://www.stevens.edu/ses/sites/default/files/styles/large/public/pattern_making_shop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3600"/>
            <a:ext cx="441960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6200" y="2133600"/>
            <a:ext cx="5715000" cy="879475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Corporations became a more common business structure </a:t>
            </a:r>
          </a:p>
        </p:txBody>
      </p:sp>
      <p:pic>
        <p:nvPicPr>
          <p:cNvPr id="21" name="Picture 15" descr="http://thebusinessethicsblog.files.wordpress.com/2010/10/governan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2116138"/>
            <a:ext cx="3048000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http://www.printsoldandrare.com/banking/007ban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24200"/>
            <a:ext cx="5641975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986463" y="2133600"/>
            <a:ext cx="3081337" cy="2455863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Corporations used </a:t>
            </a:r>
            <a:r>
              <a:rPr kumimoji="0" lang="en-US" alt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boards </a:t>
            </a:r>
            <a:br>
              <a:rPr kumimoji="0" lang="en-US" alt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kumimoji="0" lang="en-US" alt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of trustees </a:t>
            </a:r>
            <a:r>
              <a:rPr kumimoji="0" lang="en-US" alt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(“trusts”) to manage the company…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969000" y="4719638"/>
            <a:ext cx="3081338" cy="20621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…and </a:t>
            </a:r>
            <a:r>
              <a:rPr lang="en-US" sz="32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holding companies 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 manage other subsidiary companies </a:t>
            </a:r>
          </a:p>
        </p:txBody>
      </p:sp>
      <p:grpSp>
        <p:nvGrpSpPr>
          <p:cNvPr id="5" name="Organization Chart 5"/>
          <p:cNvGrpSpPr>
            <a:grpSpLocks/>
          </p:cNvGrpSpPr>
          <p:nvPr/>
        </p:nvGrpSpPr>
        <p:grpSpPr bwMode="auto">
          <a:xfrm>
            <a:off x="76200" y="3362325"/>
            <a:ext cx="5715000" cy="3340100"/>
            <a:chOff x="1152" y="1296"/>
            <a:chExt cx="3888" cy="1152"/>
          </a:xfrm>
        </p:grpSpPr>
        <p:cxnSp>
          <p:nvCxnSpPr>
            <p:cNvPr id="28702" name="_s16410"/>
            <p:cNvCxnSpPr>
              <a:cxnSpLocks noChangeShapeType="1"/>
              <a:stCxn id="28712" idx="0"/>
              <a:endCxn id="28708" idx="2"/>
            </p:cNvCxnSpPr>
            <p:nvPr/>
          </p:nvCxnSpPr>
          <p:spPr bwMode="auto">
            <a:xfrm rot="5400000" flipH="1">
              <a:off x="3781" y="1332"/>
              <a:ext cx="144" cy="1511"/>
            </a:xfrm>
            <a:prstGeom prst="bentConnector3">
              <a:avLst>
                <a:gd name="adj1" fmla="val 23528"/>
              </a:avLst>
            </a:prstGeom>
            <a:noFill/>
            <a:ln w="28575">
              <a:solidFill>
                <a:srgbClr val="54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03" name="_s16411"/>
            <p:cNvCxnSpPr>
              <a:cxnSpLocks noChangeShapeType="1"/>
              <a:stCxn id="28711" idx="0"/>
              <a:endCxn id="28708" idx="2"/>
            </p:cNvCxnSpPr>
            <p:nvPr/>
          </p:nvCxnSpPr>
          <p:spPr bwMode="auto">
            <a:xfrm rot="5400000" flipH="1">
              <a:off x="3277" y="1836"/>
              <a:ext cx="144" cy="503"/>
            </a:xfrm>
            <a:prstGeom prst="bentConnector3">
              <a:avLst>
                <a:gd name="adj1" fmla="val 23528"/>
              </a:avLst>
            </a:prstGeom>
            <a:noFill/>
            <a:ln w="28575">
              <a:solidFill>
                <a:srgbClr val="54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04" name="_s16412"/>
            <p:cNvCxnSpPr>
              <a:cxnSpLocks noChangeShapeType="1"/>
              <a:stCxn id="28710" idx="0"/>
              <a:endCxn id="28708" idx="2"/>
            </p:cNvCxnSpPr>
            <p:nvPr/>
          </p:nvCxnSpPr>
          <p:spPr bwMode="auto">
            <a:xfrm rot="-5400000">
              <a:off x="2773" y="1835"/>
              <a:ext cx="144" cy="505"/>
            </a:xfrm>
            <a:prstGeom prst="bentConnector3">
              <a:avLst>
                <a:gd name="adj1" fmla="val 23528"/>
              </a:avLst>
            </a:prstGeom>
            <a:noFill/>
            <a:ln w="28575">
              <a:solidFill>
                <a:srgbClr val="54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05" name="_s16413"/>
            <p:cNvCxnSpPr>
              <a:cxnSpLocks noChangeShapeType="1"/>
              <a:stCxn id="8" idx="0"/>
              <a:endCxn id="28708" idx="2"/>
            </p:cNvCxnSpPr>
            <p:nvPr/>
          </p:nvCxnSpPr>
          <p:spPr bwMode="auto">
            <a:xfrm rot="-5400000">
              <a:off x="2269" y="1331"/>
              <a:ext cx="144" cy="1513"/>
            </a:xfrm>
            <a:prstGeom prst="bentConnector3">
              <a:avLst>
                <a:gd name="adj1" fmla="val 23528"/>
              </a:avLst>
            </a:prstGeom>
            <a:noFill/>
            <a:ln w="28575">
              <a:solidFill>
                <a:srgbClr val="54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06" name="_s16414"/>
            <p:cNvCxnSpPr>
              <a:cxnSpLocks noChangeShapeType="1"/>
              <a:stCxn id="28708" idx="0"/>
              <a:endCxn id="28707" idx="2"/>
            </p:cNvCxnSpPr>
            <p:nvPr/>
          </p:nvCxnSpPr>
          <p:spPr bwMode="auto">
            <a:xfrm rot="5400000" flipH="1">
              <a:off x="3025" y="1655"/>
              <a:ext cx="144" cy="1"/>
            </a:xfrm>
            <a:prstGeom prst="bentConnector3">
              <a:avLst>
                <a:gd name="adj1" fmla="val 23528"/>
              </a:avLst>
            </a:prstGeom>
            <a:noFill/>
            <a:ln w="28575">
              <a:solidFill>
                <a:srgbClr val="54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707" name="_s16415"/>
            <p:cNvSpPr>
              <a:spLocks noChangeArrowheads="1"/>
            </p:cNvSpPr>
            <p:nvPr/>
          </p:nvSpPr>
          <p:spPr bwMode="auto">
            <a:xfrm>
              <a:off x="2664" y="1296"/>
              <a:ext cx="864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9F67F"/>
                </a:gs>
                <a:gs pos="100000">
                  <a:srgbClr val="FFCC00"/>
                </a:gs>
              </a:gsLst>
              <a:lin ang="5400000" scaled="1"/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■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en-US" sz="2400">
                  <a:solidFill>
                    <a:srgbClr val="000000"/>
                  </a:solidFill>
                  <a:latin typeface="Calibri" panose="020F0502020204030204" pitchFamily="34" charset="0"/>
                </a:rPr>
                <a:t>Board of </a:t>
              </a:r>
              <a:br>
                <a:rPr kumimoji="0" lang="en-US" altLang="en-US" sz="2400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r>
                <a:rPr kumimoji="0" lang="en-US" altLang="en-US" sz="2400">
                  <a:solidFill>
                    <a:srgbClr val="000000"/>
                  </a:solidFill>
                  <a:latin typeface="Calibri" panose="020F0502020204030204" pitchFamily="34" charset="0"/>
                </a:rPr>
                <a:t>Trustees</a:t>
              </a:r>
            </a:p>
          </p:txBody>
        </p:sp>
        <p:sp>
          <p:nvSpPr>
            <p:cNvPr id="28708" name="_s16416"/>
            <p:cNvSpPr>
              <a:spLocks noChangeArrowheads="1"/>
            </p:cNvSpPr>
            <p:nvPr/>
          </p:nvSpPr>
          <p:spPr bwMode="auto">
            <a:xfrm>
              <a:off x="2665" y="1728"/>
              <a:ext cx="863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6600"/>
                </a:gs>
              </a:gsLst>
              <a:lin ang="5400000" scaled="1"/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■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en-US" sz="2400">
                  <a:solidFill>
                    <a:srgbClr val="000000"/>
                  </a:solidFill>
                  <a:latin typeface="Calibri" panose="020F0502020204030204" pitchFamily="34" charset="0"/>
                </a:rPr>
                <a:t>Company </a:t>
              </a:r>
              <a:br>
                <a:rPr kumimoji="0" lang="en-US" altLang="en-US" sz="2400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r>
                <a:rPr kumimoji="0" lang="en-US" altLang="en-US" sz="2400">
                  <a:solidFill>
                    <a:srgbClr val="000000"/>
                  </a:solidFill>
                  <a:latin typeface="Calibri" panose="020F0502020204030204" pitchFamily="34" charset="0"/>
                </a:rPr>
                <a:t>Manager</a:t>
              </a:r>
            </a:p>
          </p:txBody>
        </p:sp>
        <p:sp>
          <p:nvSpPr>
            <p:cNvPr id="8" name="_s16417"/>
            <p:cNvSpPr>
              <a:spLocks noChangeArrowheads="1"/>
            </p:cNvSpPr>
            <p:nvPr/>
          </p:nvSpPr>
          <p:spPr bwMode="auto">
            <a:xfrm>
              <a:off x="1152" y="2160"/>
              <a:ext cx="864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6600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Employees</a:t>
              </a:r>
              <a:r>
                <a:rPr lang="en-US" sz="1050" dirty="0">
                  <a:solidFill>
                    <a:srgbClr val="000000"/>
                  </a:solidFill>
                  <a:cs typeface="Arial" charset="0"/>
                </a:rPr>
                <a:t> </a:t>
              </a:r>
            </a:p>
          </p:txBody>
        </p:sp>
        <p:sp>
          <p:nvSpPr>
            <p:cNvPr id="28710" name="_s16418"/>
            <p:cNvSpPr>
              <a:spLocks noChangeArrowheads="1"/>
            </p:cNvSpPr>
            <p:nvPr/>
          </p:nvSpPr>
          <p:spPr bwMode="auto">
            <a:xfrm>
              <a:off x="2160" y="2160"/>
              <a:ext cx="864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6600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■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en-US" sz="2000">
                  <a:solidFill>
                    <a:srgbClr val="000000"/>
                  </a:solidFill>
                  <a:latin typeface="Calibri" panose="020F0502020204030204" pitchFamily="34" charset="0"/>
                </a:rPr>
                <a:t>Employees</a:t>
              </a:r>
            </a:p>
          </p:txBody>
        </p:sp>
        <p:sp>
          <p:nvSpPr>
            <p:cNvPr id="28711" name="_s16419"/>
            <p:cNvSpPr>
              <a:spLocks noChangeArrowheads="1"/>
            </p:cNvSpPr>
            <p:nvPr/>
          </p:nvSpPr>
          <p:spPr bwMode="auto">
            <a:xfrm>
              <a:off x="3168" y="2160"/>
              <a:ext cx="864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6600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■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en-US" sz="2000">
                  <a:solidFill>
                    <a:srgbClr val="000000"/>
                  </a:solidFill>
                  <a:latin typeface="Calibri" panose="020F0502020204030204" pitchFamily="34" charset="0"/>
                </a:rPr>
                <a:t>Employees</a:t>
              </a:r>
              <a:endParaRPr kumimoji="0" lang="en-US" altLang="en-US" sz="29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12" name="_s16420"/>
            <p:cNvSpPr>
              <a:spLocks noChangeArrowheads="1"/>
            </p:cNvSpPr>
            <p:nvPr/>
          </p:nvSpPr>
          <p:spPr bwMode="auto">
            <a:xfrm>
              <a:off x="4176" y="2160"/>
              <a:ext cx="864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6600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■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en-US" sz="2000">
                  <a:solidFill>
                    <a:srgbClr val="000000"/>
                  </a:solidFill>
                  <a:latin typeface="Calibri" panose="020F0502020204030204" pitchFamily="34" charset="0"/>
                </a:rPr>
                <a:t>Employees</a:t>
              </a:r>
              <a:endParaRPr kumimoji="0" lang="en-US" altLang="en-US" sz="29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Organization Chart 3"/>
          <p:cNvGrpSpPr>
            <a:grpSpLocks/>
          </p:cNvGrpSpPr>
          <p:nvPr/>
        </p:nvGrpSpPr>
        <p:grpSpPr bwMode="auto">
          <a:xfrm>
            <a:off x="76200" y="3124200"/>
            <a:ext cx="5768975" cy="3657600"/>
            <a:chOff x="1152" y="1288"/>
            <a:chExt cx="4895" cy="1152"/>
          </a:xfrm>
        </p:grpSpPr>
        <p:cxnSp>
          <p:nvCxnSpPr>
            <p:cNvPr id="28685" name="_s16423"/>
            <p:cNvCxnSpPr>
              <a:cxnSpLocks noChangeShapeType="1"/>
              <a:stCxn id="28701" idx="0"/>
              <a:endCxn id="28699" idx="2"/>
            </p:cNvCxnSpPr>
            <p:nvPr/>
          </p:nvCxnSpPr>
          <p:spPr bwMode="auto">
            <a:xfrm rot="16200000" flipV="1">
              <a:off x="5236" y="1773"/>
              <a:ext cx="144" cy="615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3D5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86" name="_s16424"/>
            <p:cNvCxnSpPr>
              <a:cxnSpLocks noChangeShapeType="1"/>
              <a:stCxn id="28700" idx="0"/>
              <a:endCxn id="28699" idx="2"/>
            </p:cNvCxnSpPr>
            <p:nvPr/>
          </p:nvCxnSpPr>
          <p:spPr bwMode="auto">
            <a:xfrm rot="5400000" flipH="1" flipV="1">
              <a:off x="4732" y="1884"/>
              <a:ext cx="144" cy="39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3D5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87" name="_s16425"/>
            <p:cNvCxnSpPr>
              <a:cxnSpLocks noChangeShapeType="1"/>
              <a:stCxn id="28699" idx="0"/>
              <a:endCxn id="28693" idx="2"/>
            </p:cNvCxnSpPr>
            <p:nvPr/>
          </p:nvCxnSpPr>
          <p:spPr bwMode="auto">
            <a:xfrm rot="16200000" flipV="1">
              <a:off x="4222" y="941"/>
              <a:ext cx="144" cy="1414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3D5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88" name="_s16426"/>
            <p:cNvCxnSpPr>
              <a:cxnSpLocks noChangeShapeType="1"/>
              <a:stCxn id="28698" idx="0"/>
              <a:endCxn id="28697" idx="2"/>
            </p:cNvCxnSpPr>
            <p:nvPr/>
          </p:nvCxnSpPr>
          <p:spPr bwMode="auto">
            <a:xfrm flipH="1" flipV="1">
              <a:off x="3593" y="2008"/>
              <a:ext cx="7" cy="144"/>
            </a:xfrm>
            <a:prstGeom prst="straightConnector1">
              <a:avLst/>
            </a:prstGeom>
            <a:noFill/>
            <a:ln w="28575">
              <a:solidFill>
                <a:srgbClr val="003D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89" name="_s16427"/>
            <p:cNvCxnSpPr>
              <a:cxnSpLocks noChangeShapeType="1"/>
              <a:stCxn id="28697" idx="0"/>
              <a:endCxn id="28693" idx="2"/>
            </p:cNvCxnSpPr>
            <p:nvPr/>
          </p:nvCxnSpPr>
          <p:spPr bwMode="auto">
            <a:xfrm flipH="1" flipV="1">
              <a:off x="3587" y="1576"/>
              <a:ext cx="7" cy="144"/>
            </a:xfrm>
            <a:prstGeom prst="straightConnector1">
              <a:avLst/>
            </a:prstGeom>
            <a:noFill/>
            <a:ln w="28575">
              <a:solidFill>
                <a:srgbClr val="003D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90" name="_s16428"/>
            <p:cNvCxnSpPr>
              <a:cxnSpLocks noChangeShapeType="1"/>
              <a:stCxn id="28696" idx="0"/>
              <a:endCxn id="28694" idx="2"/>
            </p:cNvCxnSpPr>
            <p:nvPr/>
          </p:nvCxnSpPr>
          <p:spPr bwMode="auto">
            <a:xfrm rot="16200000" flipV="1">
              <a:off x="2348" y="1907"/>
              <a:ext cx="144" cy="345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3D5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91" name="_s16429"/>
            <p:cNvCxnSpPr>
              <a:cxnSpLocks noChangeShapeType="1"/>
              <a:stCxn id="28695" idx="0"/>
              <a:endCxn id="28694" idx="2"/>
            </p:cNvCxnSpPr>
            <p:nvPr/>
          </p:nvCxnSpPr>
          <p:spPr bwMode="auto">
            <a:xfrm rot="5400000" flipH="1" flipV="1">
              <a:off x="1843" y="1749"/>
              <a:ext cx="144" cy="66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3D5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92" name="_s16430"/>
            <p:cNvCxnSpPr>
              <a:cxnSpLocks noChangeShapeType="1"/>
              <a:stCxn id="28694" idx="0"/>
              <a:endCxn id="28693" idx="2"/>
            </p:cNvCxnSpPr>
            <p:nvPr/>
          </p:nvCxnSpPr>
          <p:spPr bwMode="auto">
            <a:xfrm rot="5400000" flipH="1" flipV="1">
              <a:off x="2845" y="978"/>
              <a:ext cx="144" cy="1340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3D5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693" name="_s16431"/>
            <p:cNvSpPr>
              <a:spLocks noChangeArrowheads="1"/>
            </p:cNvSpPr>
            <p:nvPr/>
          </p:nvSpPr>
          <p:spPr bwMode="auto">
            <a:xfrm>
              <a:off x="2997" y="1288"/>
              <a:ext cx="1179" cy="288"/>
            </a:xfrm>
            <a:prstGeom prst="roundRect">
              <a:avLst>
                <a:gd name="adj" fmla="val 16667"/>
              </a:avLst>
            </a:prstGeom>
            <a:solidFill>
              <a:srgbClr val="66C2E1"/>
            </a:solidFill>
            <a:ln w="38100">
              <a:solidFill>
                <a:srgbClr val="003D51"/>
              </a:solidFill>
              <a:round/>
              <a:headEnd/>
              <a:tailEnd/>
            </a:ln>
            <a:effectLst>
              <a:outerShdw dist="5388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■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en-US" sz="2400">
                  <a:solidFill>
                    <a:srgbClr val="000000"/>
                  </a:solidFill>
                  <a:latin typeface="Calibri" panose="020F0502020204030204" pitchFamily="34" charset="0"/>
                </a:rPr>
                <a:t>Holding </a:t>
              </a:r>
              <a:br>
                <a:rPr kumimoji="0" lang="en-US" altLang="en-US" sz="2400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r>
                <a:rPr kumimoji="0" lang="en-US" altLang="en-US" sz="2400">
                  <a:solidFill>
                    <a:srgbClr val="000000"/>
                  </a:solidFill>
                  <a:latin typeface="Calibri" panose="020F0502020204030204" pitchFamily="34" charset="0"/>
                </a:rPr>
                <a:t>Company</a:t>
              </a:r>
            </a:p>
          </p:txBody>
        </p:sp>
        <p:sp>
          <p:nvSpPr>
            <p:cNvPr id="28694" name="_s16432"/>
            <p:cNvSpPr>
              <a:spLocks noChangeArrowheads="1"/>
            </p:cNvSpPr>
            <p:nvPr/>
          </p:nvSpPr>
          <p:spPr bwMode="auto">
            <a:xfrm>
              <a:off x="1657" y="1720"/>
              <a:ext cx="1180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8575">
              <a:solidFill>
                <a:srgbClr val="003D51"/>
              </a:solidFill>
              <a:round/>
              <a:headEnd/>
              <a:tailEnd/>
            </a:ln>
            <a:effectLst>
              <a:outerShdw dist="5388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■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en-US" sz="2400">
                  <a:solidFill>
                    <a:srgbClr val="000000"/>
                  </a:solidFill>
                  <a:latin typeface="Calibri" panose="020F0502020204030204" pitchFamily="34" charset="0"/>
                </a:rPr>
                <a:t>Company </a:t>
              </a:r>
              <a:br>
                <a:rPr kumimoji="0" lang="en-US" altLang="en-US" sz="2400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r>
                <a:rPr kumimoji="0" lang="en-US" altLang="en-US" sz="2400">
                  <a:solidFill>
                    <a:srgbClr val="000000"/>
                  </a:solidFill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28695" name="_s16433"/>
            <p:cNvSpPr>
              <a:spLocks noChangeArrowheads="1"/>
            </p:cNvSpPr>
            <p:nvPr/>
          </p:nvSpPr>
          <p:spPr bwMode="auto">
            <a:xfrm>
              <a:off x="1152" y="215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008DBC"/>
            </a:solidFill>
            <a:ln w="3175">
              <a:solidFill>
                <a:srgbClr val="003D51"/>
              </a:solidFill>
              <a:round/>
              <a:headEnd/>
              <a:tailEnd/>
            </a:ln>
            <a:effectLst>
              <a:outerShdw dist="5388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■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en-US" sz="1800">
                  <a:solidFill>
                    <a:srgbClr val="000000"/>
                  </a:solidFill>
                  <a:latin typeface="Calibri" panose="020F0502020204030204" pitchFamily="34" charset="0"/>
                </a:rPr>
                <a:t>Company </a:t>
              </a:r>
              <a:br>
                <a:rPr kumimoji="0" lang="en-US" altLang="en-US" sz="1800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r>
                <a:rPr kumimoji="0" lang="en-US" altLang="en-US" sz="1800">
                  <a:solidFill>
                    <a:srgbClr val="000000"/>
                  </a:solidFill>
                  <a:latin typeface="Calibri" panose="020F0502020204030204" pitchFamily="34" charset="0"/>
                </a:rPr>
                <a:t>D</a:t>
              </a:r>
            </a:p>
          </p:txBody>
        </p:sp>
        <p:sp>
          <p:nvSpPr>
            <p:cNvPr id="28696" name="_s16434"/>
            <p:cNvSpPr>
              <a:spLocks noChangeArrowheads="1"/>
            </p:cNvSpPr>
            <p:nvPr/>
          </p:nvSpPr>
          <p:spPr bwMode="auto">
            <a:xfrm>
              <a:off x="2160" y="215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008DBC"/>
            </a:solidFill>
            <a:ln w="3175">
              <a:solidFill>
                <a:srgbClr val="003D51"/>
              </a:solidFill>
              <a:round/>
              <a:headEnd/>
              <a:tailEnd/>
            </a:ln>
            <a:effectLst>
              <a:outerShdw dist="5388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■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en-US" sz="1800">
                  <a:solidFill>
                    <a:srgbClr val="000000"/>
                  </a:solidFill>
                  <a:latin typeface="Calibri" panose="020F0502020204030204" pitchFamily="34" charset="0"/>
                </a:rPr>
                <a:t>Company </a:t>
              </a:r>
              <a:br>
                <a:rPr kumimoji="0" lang="en-US" altLang="en-US" sz="1800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r>
                <a:rPr kumimoji="0" lang="en-US" altLang="en-US" sz="1800">
                  <a:solidFill>
                    <a:srgbClr val="000000"/>
                  </a:solidFill>
                  <a:latin typeface="Calibri" panose="020F0502020204030204" pitchFamily="34" charset="0"/>
                </a:rPr>
                <a:t>E</a:t>
              </a:r>
            </a:p>
          </p:txBody>
        </p:sp>
        <p:sp>
          <p:nvSpPr>
            <p:cNvPr id="28697" name="_s16435"/>
            <p:cNvSpPr>
              <a:spLocks noChangeArrowheads="1"/>
            </p:cNvSpPr>
            <p:nvPr/>
          </p:nvSpPr>
          <p:spPr bwMode="auto">
            <a:xfrm>
              <a:off x="3030" y="1720"/>
              <a:ext cx="1126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8575">
              <a:solidFill>
                <a:srgbClr val="003D51"/>
              </a:solidFill>
              <a:round/>
              <a:headEnd/>
              <a:tailEnd/>
            </a:ln>
            <a:effectLst>
              <a:outerShdw dist="5388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■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en-US" sz="2400">
                  <a:solidFill>
                    <a:srgbClr val="000000"/>
                  </a:solidFill>
                  <a:latin typeface="Calibri" panose="020F0502020204030204" pitchFamily="34" charset="0"/>
                </a:rPr>
                <a:t>Company </a:t>
              </a:r>
              <a:br>
                <a:rPr kumimoji="0" lang="en-US" altLang="en-US" sz="2400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r>
                <a:rPr kumimoji="0" lang="en-US" altLang="en-US" sz="2400">
                  <a:solidFill>
                    <a:srgbClr val="000000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sp>
          <p:nvSpPr>
            <p:cNvPr id="28698" name="_s16436"/>
            <p:cNvSpPr>
              <a:spLocks noChangeArrowheads="1"/>
            </p:cNvSpPr>
            <p:nvPr/>
          </p:nvSpPr>
          <p:spPr bwMode="auto">
            <a:xfrm>
              <a:off x="3168" y="215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008DBC"/>
            </a:solidFill>
            <a:ln w="3175">
              <a:solidFill>
                <a:srgbClr val="003D51"/>
              </a:solidFill>
              <a:round/>
              <a:headEnd/>
              <a:tailEnd/>
            </a:ln>
            <a:effectLst>
              <a:outerShdw dist="5388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■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en-US" sz="1800">
                  <a:solidFill>
                    <a:srgbClr val="000000"/>
                  </a:solidFill>
                  <a:latin typeface="Calibri" panose="020F0502020204030204" pitchFamily="34" charset="0"/>
                </a:rPr>
                <a:t>Company </a:t>
              </a:r>
              <a:br>
                <a:rPr kumimoji="0" lang="en-US" altLang="en-US" sz="1800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r>
                <a:rPr kumimoji="0" lang="en-US" altLang="en-US" sz="1800">
                  <a:solidFill>
                    <a:srgbClr val="000000"/>
                  </a:solidFill>
                  <a:latin typeface="Calibri" panose="020F0502020204030204" pitchFamily="34" charset="0"/>
                </a:rPr>
                <a:t>F</a:t>
              </a:r>
            </a:p>
          </p:txBody>
        </p:sp>
        <p:sp>
          <p:nvSpPr>
            <p:cNvPr id="28699" name="_s16437"/>
            <p:cNvSpPr>
              <a:spLocks noChangeArrowheads="1"/>
            </p:cNvSpPr>
            <p:nvPr/>
          </p:nvSpPr>
          <p:spPr bwMode="auto">
            <a:xfrm>
              <a:off x="4459" y="1720"/>
              <a:ext cx="108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8575">
              <a:solidFill>
                <a:srgbClr val="003D51"/>
              </a:solidFill>
              <a:round/>
              <a:headEnd/>
              <a:tailEnd/>
            </a:ln>
            <a:effectLst>
              <a:outerShdw dist="5388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■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en-US" sz="2400">
                  <a:solidFill>
                    <a:srgbClr val="000000"/>
                  </a:solidFill>
                  <a:latin typeface="Calibri" panose="020F0502020204030204" pitchFamily="34" charset="0"/>
                </a:rPr>
                <a:t>Company </a:t>
              </a:r>
              <a:br>
                <a:rPr kumimoji="0" lang="en-US" altLang="en-US" sz="2400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r>
                <a:rPr kumimoji="0" lang="en-US" altLang="en-US" sz="2400">
                  <a:solidFill>
                    <a:srgbClr val="000000"/>
                  </a:solidFill>
                  <a:latin typeface="Calibri" panose="020F0502020204030204" pitchFamily="34" charset="0"/>
                </a:rPr>
                <a:t>C</a:t>
              </a:r>
            </a:p>
          </p:txBody>
        </p:sp>
        <p:sp>
          <p:nvSpPr>
            <p:cNvPr id="28700" name="_s16438"/>
            <p:cNvSpPr>
              <a:spLocks noChangeArrowheads="1"/>
            </p:cNvSpPr>
            <p:nvPr/>
          </p:nvSpPr>
          <p:spPr bwMode="auto">
            <a:xfrm>
              <a:off x="4176" y="215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008DBC"/>
            </a:solidFill>
            <a:ln w="3175">
              <a:solidFill>
                <a:srgbClr val="003D51"/>
              </a:solidFill>
              <a:round/>
              <a:headEnd/>
              <a:tailEnd/>
            </a:ln>
            <a:effectLst>
              <a:outerShdw dist="5388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■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en-US" sz="1800">
                  <a:solidFill>
                    <a:srgbClr val="000000"/>
                  </a:solidFill>
                  <a:latin typeface="Calibri" panose="020F0502020204030204" pitchFamily="34" charset="0"/>
                </a:rPr>
                <a:t>Company </a:t>
              </a:r>
              <a:br>
                <a:rPr kumimoji="0" lang="en-US" altLang="en-US" sz="1800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r>
                <a:rPr kumimoji="0" lang="en-US" altLang="en-US" sz="1800">
                  <a:solidFill>
                    <a:srgbClr val="000000"/>
                  </a:solidFill>
                  <a:latin typeface="Calibri" panose="020F0502020204030204" pitchFamily="34" charset="0"/>
                </a:rPr>
                <a:t>G</a:t>
              </a:r>
            </a:p>
          </p:txBody>
        </p:sp>
        <p:sp>
          <p:nvSpPr>
            <p:cNvPr id="28701" name="_s16439"/>
            <p:cNvSpPr>
              <a:spLocks noChangeArrowheads="1"/>
            </p:cNvSpPr>
            <p:nvPr/>
          </p:nvSpPr>
          <p:spPr bwMode="auto">
            <a:xfrm>
              <a:off x="5184" y="2152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rgbClr val="008DBC"/>
            </a:solidFill>
            <a:ln w="3175">
              <a:solidFill>
                <a:srgbClr val="003D51"/>
              </a:solidFill>
              <a:round/>
              <a:headEnd/>
              <a:tailEnd/>
            </a:ln>
            <a:effectLst>
              <a:outerShdw dist="5388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■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en-US" sz="1800">
                  <a:solidFill>
                    <a:srgbClr val="000000"/>
                  </a:solidFill>
                  <a:latin typeface="Calibri" panose="020F0502020204030204" pitchFamily="34" charset="0"/>
                </a:rPr>
                <a:t>Company </a:t>
              </a:r>
              <a:br>
                <a:rPr kumimoji="0" lang="en-US" altLang="en-US" sz="1800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r>
                <a:rPr kumimoji="0" lang="en-US" altLang="en-US" sz="1800">
                  <a:solidFill>
                    <a:srgbClr val="000000"/>
                  </a:solidFill>
                  <a:latin typeface="Calibri" panose="020F0502020204030204" pitchFamily="34" charset="0"/>
                </a:rPr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39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9"/>
          <p:cNvSpPr>
            <a:spLocks noChangeArrowheads="1"/>
          </p:cNvSpPr>
          <p:nvPr/>
        </p:nvSpPr>
        <p:spPr bwMode="auto">
          <a:xfrm>
            <a:off x="76200" y="76200"/>
            <a:ext cx="8991600" cy="8477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en-US" altLang="en-US" sz="3200" dirty="0">
                <a:latin typeface="Calibri" panose="020F0502020204030204" pitchFamily="34" charset="0"/>
              </a:rPr>
              <a:t>Industrialists changed the way businesses were organized 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1282575"/>
            <a:ext cx="3416300" cy="2396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68800" y="1282575"/>
            <a:ext cx="4699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Goods made by family members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Families kept all profit but also all risk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Sold them in local and national markets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923925" y="1931417"/>
            <a:ext cx="2635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“Cottage” Industry (Colonial – 1800)</a:t>
            </a:r>
          </a:p>
        </p:txBody>
      </p:sp>
      <p:pic>
        <p:nvPicPr>
          <p:cNvPr id="49154" name="Picture 2" descr="http://www.historyhome.co.uk/pict2/cotti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0"/>
            <a:ext cx="53530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209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9"/>
          <p:cNvSpPr>
            <a:spLocks noChangeArrowheads="1"/>
          </p:cNvSpPr>
          <p:nvPr/>
        </p:nvSpPr>
        <p:spPr bwMode="auto">
          <a:xfrm>
            <a:off x="76200" y="76200"/>
            <a:ext cx="8991600" cy="8477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en-US" altLang="en-US" sz="3200" dirty="0">
                <a:latin typeface="Calibri" panose="020F0502020204030204" pitchFamily="34" charset="0"/>
              </a:rPr>
              <a:t>Industrialists changed the way businesses were organized </a:t>
            </a:r>
          </a:p>
        </p:txBody>
      </p:sp>
      <p:sp>
        <p:nvSpPr>
          <p:cNvPr id="4" name="Rectangle 3"/>
          <p:cNvSpPr/>
          <p:nvPr/>
        </p:nvSpPr>
        <p:spPr>
          <a:xfrm>
            <a:off x="573088" y="1376177"/>
            <a:ext cx="3416300" cy="2396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43400" y="1295400"/>
            <a:ext cx="4699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Goods made by hired workers in small factories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Usually owned by one person who was directly active in the manufacturing process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Hired workers used water-driven machines to mass produce items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Increased profit for owner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Paying jobs for workers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Potential for abuse against workers to maximize profit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44550" y="1650734"/>
            <a:ext cx="2873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Early Factory System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(1800-1860)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57559" y="2974672"/>
            <a:ext cx="2047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Lowell Mills</a:t>
            </a:r>
          </a:p>
        </p:txBody>
      </p:sp>
      <p:pic>
        <p:nvPicPr>
          <p:cNvPr id="48130" name="Picture 2" descr="http://www.terragalleria.com/images/black-white/us-ne/usma45648-bw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5089" r="4109" b="5345"/>
          <a:stretch/>
        </p:blipFill>
        <p:spPr bwMode="auto">
          <a:xfrm>
            <a:off x="457199" y="4143924"/>
            <a:ext cx="3886201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864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8" descr="thomas_edison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l="16589"/>
          <a:stretch>
            <a:fillRect/>
          </a:stretch>
        </p:blipFill>
        <p:spPr bwMode="auto">
          <a:xfrm>
            <a:off x="5630061" y="1478723"/>
            <a:ext cx="3433112" cy="456346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44036" name="Picture 4" descr="http://presidentelectric.org/wp-content/uploads/2012/02/edisonb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4238" y="1186810"/>
            <a:ext cx="2644246" cy="220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50799" y="37349"/>
            <a:ext cx="8988425" cy="880241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Thomas Edison </a:t>
            </a: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(the “Wizard of Menlo Park”) </a:t>
            </a:r>
            <a:br>
              <a:rPr lang="en-US" sz="32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was the greatest inventor of the 1800s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0799" y="914400"/>
            <a:ext cx="5486400" cy="89011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He invented the phonograph, audio recorder, and battery</a:t>
            </a:r>
          </a:p>
        </p:txBody>
      </p:sp>
      <p:pic>
        <p:nvPicPr>
          <p:cNvPr id="10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9776" y="3429000"/>
            <a:ext cx="2943224" cy="330373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14" name="Picture 31" descr="orig_first_edison_light_bul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2849" y="1304474"/>
            <a:ext cx="3367023" cy="503050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0798" y="1752600"/>
            <a:ext cx="5467350" cy="89011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Most influential invention = electric light bulb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0798" y="2590800"/>
            <a:ext cx="5467350" cy="167802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Developed the process of </a:t>
            </a:r>
            <a:r>
              <a:rPr lang="en-US" sz="3200" i="1" dirty="0">
                <a:solidFill>
                  <a:prstClr val="black"/>
                </a:solidFill>
                <a:latin typeface="Calibri" pitchFamily="34" charset="0"/>
              </a:rPr>
              <a:t>electric power plants </a:t>
            </a: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to create enough electricity to use as an energy source</a:t>
            </a:r>
          </a:p>
        </p:txBody>
      </p:sp>
      <p:pic>
        <p:nvPicPr>
          <p:cNvPr id="34818" name="Picture 2" descr="https://encrypted-tbn3.gstatic.com/images?q=tbn:ANd9GcTXLmXEKRnKrbyIRZrXNFT5D64IKO2PX7FSozvv5cbBAuiCFNu50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" t="12701" r="133" b="16207"/>
          <a:stretch/>
        </p:blipFill>
        <p:spPr bwMode="auto">
          <a:xfrm>
            <a:off x="68944" y="4267200"/>
            <a:ext cx="5466259" cy="258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16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9"/>
          <p:cNvSpPr>
            <a:spLocks noChangeArrowheads="1"/>
          </p:cNvSpPr>
          <p:nvPr/>
        </p:nvSpPr>
        <p:spPr bwMode="auto">
          <a:xfrm>
            <a:off x="76200" y="76200"/>
            <a:ext cx="8991600" cy="8477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en-US" altLang="en-US" sz="3200" dirty="0">
                <a:latin typeface="Calibri" panose="020F0502020204030204" pitchFamily="34" charset="0"/>
              </a:rPr>
              <a:t>Industrialists changed the way businesses were organized </a:t>
            </a:r>
          </a:p>
        </p:txBody>
      </p:sp>
      <p:sp>
        <p:nvSpPr>
          <p:cNvPr id="4" name="Rectangle 3"/>
          <p:cNvSpPr/>
          <p:nvPr/>
        </p:nvSpPr>
        <p:spPr>
          <a:xfrm>
            <a:off x="204545" y="2416729"/>
            <a:ext cx="3416300" cy="2396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85526" y="1391182"/>
            <a:ext cx="49822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Goods mass-produced in large scale factories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Multiple owners share risk and profits but not directly involved in management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Board of Trustees – CEO and managers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Potential for abuse against workers to maximize profit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76007" y="3092162"/>
            <a:ext cx="2873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Corporation Model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(1860-Current)</a:t>
            </a:r>
          </a:p>
        </p:txBody>
      </p:sp>
      <p:grpSp>
        <p:nvGrpSpPr>
          <p:cNvPr id="7" name="Organization Chart 5"/>
          <p:cNvGrpSpPr>
            <a:grpSpLocks/>
          </p:cNvGrpSpPr>
          <p:nvPr/>
        </p:nvGrpSpPr>
        <p:grpSpPr bwMode="auto">
          <a:xfrm>
            <a:off x="113035" y="4107279"/>
            <a:ext cx="6081565" cy="2539946"/>
            <a:chOff x="1152" y="1296"/>
            <a:chExt cx="3888" cy="1152"/>
          </a:xfrm>
        </p:grpSpPr>
        <p:cxnSp>
          <p:nvCxnSpPr>
            <p:cNvPr id="8" name="_s16410"/>
            <p:cNvCxnSpPr>
              <a:cxnSpLocks noChangeShapeType="1"/>
              <a:stCxn id="18" idx="0"/>
              <a:endCxn id="14" idx="2"/>
            </p:cNvCxnSpPr>
            <p:nvPr/>
          </p:nvCxnSpPr>
          <p:spPr bwMode="auto">
            <a:xfrm rot="5400000" flipH="1">
              <a:off x="3781" y="1332"/>
              <a:ext cx="144" cy="1511"/>
            </a:xfrm>
            <a:prstGeom prst="bentConnector3">
              <a:avLst>
                <a:gd name="adj1" fmla="val 23528"/>
              </a:avLst>
            </a:prstGeom>
            <a:noFill/>
            <a:ln w="28575">
              <a:solidFill>
                <a:srgbClr val="54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" name="_s16411"/>
            <p:cNvCxnSpPr>
              <a:cxnSpLocks noChangeShapeType="1"/>
              <a:stCxn id="17" idx="0"/>
              <a:endCxn id="14" idx="2"/>
            </p:cNvCxnSpPr>
            <p:nvPr/>
          </p:nvCxnSpPr>
          <p:spPr bwMode="auto">
            <a:xfrm rot="5400000" flipH="1">
              <a:off x="3277" y="1836"/>
              <a:ext cx="144" cy="503"/>
            </a:xfrm>
            <a:prstGeom prst="bentConnector3">
              <a:avLst>
                <a:gd name="adj1" fmla="val 23528"/>
              </a:avLst>
            </a:prstGeom>
            <a:noFill/>
            <a:ln w="28575">
              <a:solidFill>
                <a:srgbClr val="54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" name="_s16412"/>
            <p:cNvCxnSpPr>
              <a:cxnSpLocks noChangeShapeType="1"/>
              <a:stCxn id="16" idx="0"/>
              <a:endCxn id="14" idx="2"/>
            </p:cNvCxnSpPr>
            <p:nvPr/>
          </p:nvCxnSpPr>
          <p:spPr bwMode="auto">
            <a:xfrm rot="-5400000">
              <a:off x="2773" y="1835"/>
              <a:ext cx="144" cy="505"/>
            </a:xfrm>
            <a:prstGeom prst="bentConnector3">
              <a:avLst>
                <a:gd name="adj1" fmla="val 23528"/>
              </a:avLst>
            </a:prstGeom>
            <a:noFill/>
            <a:ln w="28575">
              <a:solidFill>
                <a:srgbClr val="54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" name="_s16413"/>
            <p:cNvCxnSpPr>
              <a:cxnSpLocks noChangeShapeType="1"/>
              <a:stCxn id="15" idx="0"/>
              <a:endCxn id="14" idx="2"/>
            </p:cNvCxnSpPr>
            <p:nvPr/>
          </p:nvCxnSpPr>
          <p:spPr bwMode="auto">
            <a:xfrm rot="-5400000">
              <a:off x="2269" y="1331"/>
              <a:ext cx="144" cy="1513"/>
            </a:xfrm>
            <a:prstGeom prst="bentConnector3">
              <a:avLst>
                <a:gd name="adj1" fmla="val 23528"/>
              </a:avLst>
            </a:prstGeom>
            <a:noFill/>
            <a:ln w="28575">
              <a:solidFill>
                <a:srgbClr val="54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" name="_s16414"/>
            <p:cNvCxnSpPr>
              <a:cxnSpLocks noChangeShapeType="1"/>
              <a:stCxn id="14" idx="0"/>
              <a:endCxn id="13" idx="2"/>
            </p:cNvCxnSpPr>
            <p:nvPr/>
          </p:nvCxnSpPr>
          <p:spPr bwMode="auto">
            <a:xfrm rot="5400000" flipH="1">
              <a:off x="3025" y="1655"/>
              <a:ext cx="144" cy="1"/>
            </a:xfrm>
            <a:prstGeom prst="bentConnector3">
              <a:avLst>
                <a:gd name="adj1" fmla="val 23528"/>
              </a:avLst>
            </a:prstGeom>
            <a:noFill/>
            <a:ln w="28575">
              <a:solidFill>
                <a:srgbClr val="54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" name="_s16415"/>
            <p:cNvSpPr>
              <a:spLocks noChangeArrowheads="1"/>
            </p:cNvSpPr>
            <p:nvPr/>
          </p:nvSpPr>
          <p:spPr bwMode="auto">
            <a:xfrm>
              <a:off x="2664" y="1296"/>
              <a:ext cx="864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9F67F"/>
                </a:gs>
                <a:gs pos="100000">
                  <a:srgbClr val="FFCC00"/>
                </a:gs>
              </a:gsLst>
              <a:lin ang="5400000" scaled="1"/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dirty="0">
                  <a:latin typeface="Calibri" panose="020F0502020204030204" pitchFamily="34" charset="0"/>
                </a:rPr>
                <a:t>Board of </a:t>
              </a:r>
              <a:br>
                <a:rPr lang="en-US" altLang="en-US" sz="2400" dirty="0">
                  <a:latin typeface="Calibri" panose="020F0502020204030204" pitchFamily="34" charset="0"/>
                </a:rPr>
              </a:br>
              <a:r>
                <a:rPr lang="en-US" altLang="en-US" sz="2400" dirty="0">
                  <a:latin typeface="Calibri" panose="020F0502020204030204" pitchFamily="34" charset="0"/>
                </a:rPr>
                <a:t>Trustees</a:t>
              </a:r>
            </a:p>
          </p:txBody>
        </p:sp>
        <p:sp>
          <p:nvSpPr>
            <p:cNvPr id="14" name="_s16416"/>
            <p:cNvSpPr>
              <a:spLocks noChangeArrowheads="1"/>
            </p:cNvSpPr>
            <p:nvPr/>
          </p:nvSpPr>
          <p:spPr bwMode="auto">
            <a:xfrm>
              <a:off x="2665" y="1728"/>
              <a:ext cx="863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6600"/>
                </a:gs>
              </a:gsLst>
              <a:lin ang="5400000" scaled="1"/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>
                  <a:latin typeface="Calibri" panose="020F0502020204030204" pitchFamily="34" charset="0"/>
                </a:rPr>
                <a:t>Company </a:t>
              </a:r>
              <a:br>
                <a:rPr lang="en-US" altLang="en-US" sz="2400">
                  <a:latin typeface="Calibri" panose="020F0502020204030204" pitchFamily="34" charset="0"/>
                </a:rPr>
              </a:br>
              <a:r>
                <a:rPr lang="en-US" altLang="en-US" sz="2400">
                  <a:latin typeface="Calibri" panose="020F0502020204030204" pitchFamily="34" charset="0"/>
                </a:rPr>
                <a:t>Manager</a:t>
              </a:r>
            </a:p>
          </p:txBody>
        </p:sp>
        <p:sp>
          <p:nvSpPr>
            <p:cNvPr id="15" name="_s16417"/>
            <p:cNvSpPr>
              <a:spLocks noChangeArrowheads="1"/>
            </p:cNvSpPr>
            <p:nvPr/>
          </p:nvSpPr>
          <p:spPr bwMode="auto">
            <a:xfrm>
              <a:off x="1152" y="2160"/>
              <a:ext cx="864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6600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2000" dirty="0">
                  <a:latin typeface="Calibri" pitchFamily="34" charset="0"/>
                  <a:cs typeface="Arial" charset="0"/>
                </a:rPr>
                <a:t>Employees</a:t>
              </a:r>
              <a:r>
                <a:rPr lang="en-US" sz="1050" dirty="0">
                  <a:cs typeface="Arial" charset="0"/>
                </a:rPr>
                <a:t> </a:t>
              </a:r>
            </a:p>
          </p:txBody>
        </p:sp>
        <p:sp>
          <p:nvSpPr>
            <p:cNvPr id="16" name="_s16418"/>
            <p:cNvSpPr>
              <a:spLocks noChangeArrowheads="1"/>
            </p:cNvSpPr>
            <p:nvPr/>
          </p:nvSpPr>
          <p:spPr bwMode="auto">
            <a:xfrm>
              <a:off x="2160" y="2160"/>
              <a:ext cx="864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6600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000">
                  <a:latin typeface="Calibri" panose="020F0502020204030204" pitchFamily="34" charset="0"/>
                </a:rPr>
                <a:t>Employees</a:t>
              </a:r>
            </a:p>
          </p:txBody>
        </p:sp>
        <p:sp>
          <p:nvSpPr>
            <p:cNvPr id="17" name="_s16419"/>
            <p:cNvSpPr>
              <a:spLocks noChangeArrowheads="1"/>
            </p:cNvSpPr>
            <p:nvPr/>
          </p:nvSpPr>
          <p:spPr bwMode="auto">
            <a:xfrm>
              <a:off x="3168" y="2160"/>
              <a:ext cx="864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6600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000">
                  <a:latin typeface="Calibri" panose="020F0502020204030204" pitchFamily="34" charset="0"/>
                </a:rPr>
                <a:t>Employees</a:t>
              </a:r>
              <a:endParaRPr lang="en-US" altLang="en-US" sz="2900">
                <a:latin typeface="Calibri" panose="020F0502020204030204" pitchFamily="34" charset="0"/>
              </a:endParaRPr>
            </a:p>
          </p:txBody>
        </p:sp>
        <p:sp>
          <p:nvSpPr>
            <p:cNvPr id="18" name="_s16420"/>
            <p:cNvSpPr>
              <a:spLocks noChangeArrowheads="1"/>
            </p:cNvSpPr>
            <p:nvPr/>
          </p:nvSpPr>
          <p:spPr bwMode="auto">
            <a:xfrm>
              <a:off x="4176" y="2160"/>
              <a:ext cx="864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6600"/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000" dirty="0">
                  <a:latin typeface="Calibri" panose="020F0502020204030204" pitchFamily="34" charset="0"/>
                </a:rPr>
                <a:t>Employees</a:t>
              </a:r>
              <a:endParaRPr lang="en-US" altLang="en-US" sz="2900" dirty="0">
                <a:latin typeface="Calibri" panose="020F0502020204030204" pitchFamily="34" charset="0"/>
              </a:endParaRPr>
            </a:p>
          </p:txBody>
        </p:sp>
      </p:grpSp>
      <p:pic>
        <p:nvPicPr>
          <p:cNvPr id="19" name="Picture 13" descr="http://www.printsoldandrare.com/banking/007ba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82" y="759214"/>
            <a:ext cx="2873200" cy="182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8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A68B9-09F3-4DA3-BA00-D35812343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Organization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4F57A-37DA-4BF0-91F7-2587AFDFFF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Trust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5E5EF-E172-4EA0-8A53-CD9B8279C0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Owners/Investors turn over control of corporation to a board of trustees who oversee the corporation.  Profits go to the owners, but board of trustees operates the corporation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14EAF6-E054-41D1-94FD-47A071470A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Holding Company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BE3D09-AEED-4198-922E-37BA1826DC3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parent company buys the majority of shares in subsidiary companies, which are then under the parent corporation’s control </a:t>
            </a:r>
          </a:p>
        </p:txBody>
      </p:sp>
    </p:spTree>
    <p:extLst>
      <p:ext uri="{BB962C8B-B14F-4D97-AF65-F5344CB8AC3E}">
        <p14:creationId xmlns:p14="http://schemas.microsoft.com/office/powerpoint/2010/main" val="2125977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20D8C3-D37B-4CFF-B041-677802674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9515"/>
            <a:ext cx="9144000" cy="295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62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76200" y="76200"/>
            <a:ext cx="8839200" cy="8302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3000" dirty="0">
                <a:latin typeface="Calibri" panose="020F0502020204030204" pitchFamily="34" charset="0"/>
              </a:rPr>
              <a:t>Companies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3000" dirty="0">
                <a:latin typeface="Calibri" panose="020F0502020204030204" pitchFamily="34" charset="0"/>
              </a:rPr>
              <a:t>like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3000" dirty="0">
                <a:latin typeface="Calibri" panose="020F0502020204030204" pitchFamily="34" charset="0"/>
              </a:rPr>
              <a:t>Standard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3000" dirty="0">
                <a:latin typeface="Calibri" panose="020F0502020204030204" pitchFamily="34" charset="0"/>
              </a:rPr>
              <a:t>Oil used horizontal integration to buy similar companies to reduce competition </a:t>
            </a:r>
          </a:p>
        </p:txBody>
      </p:sp>
      <p:pic>
        <p:nvPicPr>
          <p:cNvPr id="27651" name="Picture 7" descr="Horizontal Integration and Vertical Integ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04888"/>
            <a:ext cx="7848600" cy="577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ChangeArrowheads="1"/>
          </p:cNvSpPr>
          <p:nvPr/>
        </p:nvSpPr>
        <p:spPr bwMode="auto">
          <a:xfrm>
            <a:off x="228600" y="76200"/>
            <a:ext cx="8763000" cy="120967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3000" dirty="0">
                <a:latin typeface="Calibri" panose="020F0502020204030204" pitchFamily="34" charset="0"/>
              </a:rPr>
              <a:t>Companies like Carnegie Steel used vertical integration </a:t>
            </a:r>
            <a:br>
              <a:rPr lang="en-US" altLang="en-US" sz="3000" dirty="0">
                <a:latin typeface="Calibri" panose="020F0502020204030204" pitchFamily="34" charset="0"/>
              </a:rPr>
            </a:br>
            <a:r>
              <a:rPr lang="en-US" altLang="en-US" sz="3000" dirty="0">
                <a:latin typeface="Calibri" panose="020F0502020204030204" pitchFamily="34" charset="0"/>
              </a:rPr>
              <a:t>to buy companies in order to gain materials </a:t>
            </a:r>
            <a:br>
              <a:rPr lang="en-US" altLang="en-US" sz="3000" dirty="0">
                <a:latin typeface="Calibri" panose="020F0502020204030204" pitchFamily="34" charset="0"/>
              </a:rPr>
            </a:br>
            <a:r>
              <a:rPr lang="en-US" altLang="en-US" sz="3000" dirty="0">
                <a:latin typeface="Calibri" panose="020F0502020204030204" pitchFamily="34" charset="0"/>
              </a:rPr>
              <a:t>needed to make or deliver their products</a:t>
            </a:r>
          </a:p>
        </p:txBody>
      </p:sp>
      <p:pic>
        <p:nvPicPr>
          <p:cNvPr id="28675" name="Picture 2" descr="Vertical Integ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239000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0912"/>
            <a:ext cx="9144000" cy="445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80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/>
          <p:cNvSpPr>
            <a:spLocks noChangeArrowheads="1"/>
          </p:cNvSpPr>
          <p:nvPr/>
        </p:nvSpPr>
        <p:spPr bwMode="auto">
          <a:xfrm>
            <a:off x="76200" y="76200"/>
            <a:ext cx="4514850" cy="1579563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3000" dirty="0">
                <a:latin typeface="Calibri" panose="020F0502020204030204" pitchFamily="34" charset="0"/>
              </a:rPr>
              <a:t>Corporate mergers led to giant companies called </a:t>
            </a:r>
            <a:r>
              <a:rPr lang="en-US" altLang="en-US" sz="3000" b="1" dirty="0">
                <a:latin typeface="Calibri" panose="020F0502020204030204" pitchFamily="34" charset="0"/>
              </a:rPr>
              <a:t>monopolies</a:t>
            </a:r>
            <a:r>
              <a:rPr lang="en-US" altLang="en-US" sz="3000" dirty="0">
                <a:latin typeface="Calibri" panose="020F0502020204030204" pitchFamily="34" charset="0"/>
              </a:rPr>
              <a:t> that controlled the</a:t>
            </a:r>
            <a:r>
              <a:rPr lang="en-US" altLang="en-US" sz="2400" dirty="0">
                <a:latin typeface="Calibri" panose="020F0502020204030204" pitchFamily="34" charset="0"/>
              </a:rPr>
              <a:t> </a:t>
            </a:r>
            <a:r>
              <a:rPr lang="en-US" altLang="en-US" sz="3000" dirty="0">
                <a:latin typeface="Calibri" panose="020F0502020204030204" pitchFamily="34" charset="0"/>
              </a:rPr>
              <a:t>majority</a:t>
            </a:r>
            <a:r>
              <a:rPr lang="en-US" altLang="en-US" sz="2400" dirty="0">
                <a:latin typeface="Calibri" panose="020F0502020204030204" pitchFamily="34" charset="0"/>
              </a:rPr>
              <a:t> </a:t>
            </a:r>
            <a:r>
              <a:rPr lang="en-US" altLang="en-US" sz="3000" dirty="0">
                <a:latin typeface="Calibri" panose="020F0502020204030204" pitchFamily="34" charset="0"/>
              </a:rPr>
              <a:t>of</a:t>
            </a:r>
            <a:r>
              <a:rPr lang="en-US" altLang="en-US" sz="2400" dirty="0">
                <a:latin typeface="Calibri" panose="020F0502020204030204" pitchFamily="34" charset="0"/>
              </a:rPr>
              <a:t> </a:t>
            </a:r>
            <a:r>
              <a:rPr lang="en-US" altLang="en-US" sz="3000" dirty="0">
                <a:latin typeface="Calibri" panose="020F0502020204030204" pitchFamily="34" charset="0"/>
              </a:rPr>
              <a:t>an</a:t>
            </a:r>
            <a:r>
              <a:rPr lang="en-US" altLang="en-US" sz="2400" dirty="0">
                <a:latin typeface="Calibri" panose="020F0502020204030204" pitchFamily="34" charset="0"/>
              </a:rPr>
              <a:t> </a:t>
            </a:r>
            <a:r>
              <a:rPr lang="en-US" altLang="en-US" sz="3000" dirty="0">
                <a:latin typeface="Calibri" panose="020F0502020204030204" pitchFamily="34" charset="0"/>
              </a:rPr>
              <a:t>industry… 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648200" y="76200"/>
            <a:ext cx="4400550" cy="157003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3000" dirty="0">
                <a:latin typeface="Calibri" panose="020F0502020204030204" pitchFamily="34" charset="0"/>
              </a:rPr>
              <a:t>Because most monopolies were run by boards of trustees, monopolies became known as </a:t>
            </a:r>
            <a:r>
              <a:rPr lang="en-US" altLang="en-US" sz="3000" b="1" dirty="0">
                <a:latin typeface="Calibri" panose="020F0502020204030204" pitchFamily="34" charset="0"/>
              </a:rPr>
              <a:t>“trusts”</a:t>
            </a:r>
          </a:p>
        </p:txBody>
      </p:sp>
      <p:pic>
        <p:nvPicPr>
          <p:cNvPr id="29700" name="Picture 12" descr="http://www.hirnsalz.de/Bilder/hartz-IV-rockefeller-standard-o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698625"/>
            <a:ext cx="8526462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www.academicamerican.com/recongildedage/images/bar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9144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28600" y="115888"/>
            <a:ext cx="8747125" cy="569912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100">
                <a:latin typeface="Calibri" panose="020F0502020204030204" pitchFamily="34" charset="0"/>
              </a:rPr>
              <a:t>Monopolists justified their wealth in a variety of ways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207963" y="838200"/>
            <a:ext cx="4440237" cy="200977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3100" dirty="0">
                <a:latin typeface="Calibri" panose="020F0502020204030204" pitchFamily="34" charset="0"/>
              </a:rPr>
              <a:t>The </a:t>
            </a:r>
            <a:r>
              <a:rPr lang="en-US" altLang="en-US" sz="3100" b="1" dirty="0">
                <a:latin typeface="Calibri" panose="020F0502020204030204" pitchFamily="34" charset="0"/>
              </a:rPr>
              <a:t>“Gospel of Wealth” </a:t>
            </a:r>
            <a:r>
              <a:rPr lang="en-US" altLang="en-US" sz="3100" dirty="0">
                <a:latin typeface="Calibri" panose="020F0502020204030204" pitchFamily="34" charset="0"/>
              </a:rPr>
              <a:t>argued that it is God's will for some men to gain great wealth so they </a:t>
            </a:r>
            <a:br>
              <a:rPr lang="en-US" altLang="en-US" sz="3100" dirty="0">
                <a:latin typeface="Calibri" panose="020F0502020204030204" pitchFamily="34" charset="0"/>
              </a:rPr>
            </a:br>
            <a:r>
              <a:rPr lang="en-US" altLang="en-US" sz="3100" dirty="0">
                <a:latin typeface="Calibri" panose="020F0502020204030204" pitchFamily="34" charset="0"/>
              </a:rPr>
              <a:t>could serve the public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800600" y="849313"/>
            <a:ext cx="4098925" cy="2009775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3100" b="1" dirty="0">
                <a:latin typeface="Calibri" panose="020F0502020204030204" pitchFamily="34" charset="0"/>
              </a:rPr>
              <a:t>Social Darwinism </a:t>
            </a:r>
            <a:br>
              <a:rPr lang="en-US" altLang="en-US" sz="3100" dirty="0">
                <a:latin typeface="Calibri" panose="020F0502020204030204" pitchFamily="34" charset="0"/>
              </a:rPr>
            </a:br>
            <a:r>
              <a:rPr lang="en-US" altLang="en-US" sz="3100" dirty="0">
                <a:latin typeface="Calibri" panose="020F0502020204030204" pitchFamily="34" charset="0"/>
              </a:rPr>
              <a:t>taught that natural competition weeds out the weak and allows </a:t>
            </a:r>
            <a:br>
              <a:rPr lang="en-US" altLang="en-US" sz="3100" dirty="0">
                <a:latin typeface="Calibri" panose="020F0502020204030204" pitchFamily="34" charset="0"/>
              </a:rPr>
            </a:br>
            <a:r>
              <a:rPr lang="en-US" altLang="en-US" sz="3100" dirty="0">
                <a:latin typeface="Calibri" panose="020F0502020204030204" pitchFamily="34" charset="0"/>
              </a:rPr>
              <a:t>the strong to survive</a:t>
            </a:r>
          </a:p>
        </p:txBody>
      </p:sp>
      <p:pic>
        <p:nvPicPr>
          <p:cNvPr id="10" name="Picture 5" descr="http://www.mrrena.com/images/ro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048000"/>
            <a:ext cx="4810125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029200" y="3048000"/>
            <a:ext cx="3946525" cy="1236663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3100" dirty="0">
                <a:latin typeface="Calibri" panose="020F0502020204030204" pitchFamily="34" charset="0"/>
              </a:rPr>
              <a:t>The government used </a:t>
            </a:r>
            <a:r>
              <a:rPr lang="en-US" altLang="en-US" sz="3100" b="1" dirty="0">
                <a:latin typeface="Calibri" panose="020F0502020204030204" pitchFamily="34" charset="0"/>
              </a:rPr>
              <a:t>laissez faire </a:t>
            </a:r>
            <a:r>
              <a:rPr lang="en-US" altLang="en-US" sz="3100" dirty="0">
                <a:latin typeface="Calibri" panose="020F0502020204030204" pitchFamily="34" charset="0"/>
              </a:rPr>
              <a:t>policies toward big business…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029200" y="4478338"/>
            <a:ext cx="3946525" cy="161766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3100">
                <a:latin typeface="Calibri" panose="020F0502020204030204" pitchFamily="34" charset="0"/>
              </a:rPr>
              <a:t>…the lack of regulation allowed businesses to become very powerful and exploitive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"/>
            <a:ext cx="9144000" cy="67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0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638" y="111760"/>
            <a:ext cx="9196638" cy="621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37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67" y="838200"/>
            <a:ext cx="921173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892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 descr="http://2.bp.blogspot.com/-97llGfN_E3w/Te2hr6ld21I/AAAAAAAABQY/A6Nj0FdH6xg/s1600/Bosses-Of-The-Sena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60501"/>
            <a:ext cx="8305800" cy="474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339727" y="698502"/>
            <a:ext cx="8499475" cy="901699"/>
          </a:xfrm>
          <a:prstGeom prst="rect">
            <a:avLst/>
          </a:prstGeom>
          <a:solidFill>
            <a:srgbClr val="FFFFCC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The Gilded Age was an era of political corruption </a:t>
            </a:r>
            <a:b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in national, state, and urban governments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0274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hoto of Ulysses S. Gra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2102" y="762001"/>
            <a:ext cx="2422525" cy="1139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 descr="Photo of Rutherford B. Hay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762001"/>
            <a:ext cx="2452688" cy="1153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6" descr="Photo of James Garfiel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7340" y="2057401"/>
            <a:ext cx="2427287" cy="115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8" descr="Photo of Chester A. Arthu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2057401"/>
            <a:ext cx="2452688" cy="115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0" descr="Photo of Grover Clevela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02102" y="3432970"/>
            <a:ext cx="2422525" cy="1139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12" descr="Photo of Benjamin Harris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3417094"/>
            <a:ext cx="2452688" cy="1154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14" descr="Photo of Grover Clevelan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02102" y="4750595"/>
            <a:ext cx="2422525" cy="114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16" descr="Photo of William McKinley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29400" y="4750595"/>
            <a:ext cx="2452688" cy="1154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0" name="Rectangle 21"/>
          <p:cNvSpPr>
            <a:spLocks noChangeArrowheads="1"/>
          </p:cNvSpPr>
          <p:nvPr/>
        </p:nvSpPr>
        <p:spPr bwMode="auto">
          <a:xfrm>
            <a:off x="92076" y="635000"/>
            <a:ext cx="3870325" cy="2489200"/>
          </a:xfrm>
          <a:prstGeom prst="rect">
            <a:avLst/>
          </a:prstGeom>
          <a:solidFill>
            <a:srgbClr val="CCECFF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In the Gilded Age, presidents were seen as </a:t>
            </a:r>
            <a:r>
              <a:rPr lang="en-US" sz="3200" b="1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less powerful </a:t>
            </a: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than monopolists like </a:t>
            </a:r>
            <a:b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Carnegie, JP Morgan,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and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Rockefeller</a:t>
            </a:r>
          </a:p>
          <a:p>
            <a:pPr algn="ctr"/>
            <a:endParaRPr lang="en-US" dirty="0"/>
          </a:p>
        </p:txBody>
      </p:sp>
      <p:pic>
        <p:nvPicPr>
          <p:cNvPr id="30731" name="Picture 5" descr="http://www.mrrena.com/images/rock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202" y="3346980"/>
            <a:ext cx="3870325" cy="235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2276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65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9220" name="Picture 4" descr="218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9144000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152400" y="5257800"/>
            <a:ext cx="8763000" cy="1422400"/>
          </a:xfrm>
          <a:prstGeom prst="rect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>
                <a:latin typeface="Calibri" panose="020F0502020204030204" pitchFamily="34" charset="0"/>
              </a:rPr>
              <a:t>America’s industrial revolution was </a:t>
            </a:r>
            <a:br>
              <a:rPr lang="en-US" altLang="en-US" sz="3200">
                <a:latin typeface="Calibri" panose="020F0502020204030204" pitchFamily="34" charset="0"/>
              </a:rPr>
            </a:br>
            <a:r>
              <a:rPr lang="en-US" altLang="en-US" sz="3200">
                <a:latin typeface="Calibri" panose="020F0502020204030204" pitchFamily="34" charset="0"/>
              </a:rPr>
              <a:t>fueled by 5 major industries (</a:t>
            </a:r>
            <a:r>
              <a:rPr lang="en-US" altLang="en-US" sz="3200" i="1" u="sng">
                <a:latin typeface="Calibri" panose="020F0502020204030204" pitchFamily="34" charset="0"/>
              </a:rPr>
              <a:t>R</a:t>
            </a:r>
            <a:r>
              <a:rPr lang="en-US" altLang="en-US" sz="3200">
                <a:latin typeface="Calibri" panose="020F0502020204030204" pitchFamily="34" charset="0"/>
              </a:rPr>
              <a:t>.</a:t>
            </a:r>
            <a:r>
              <a:rPr lang="en-US" altLang="en-US" sz="3200" i="1" u="sng">
                <a:latin typeface="Calibri" panose="020F0502020204030204" pitchFamily="34" charset="0"/>
              </a:rPr>
              <a:t>O</a:t>
            </a:r>
            <a:r>
              <a:rPr lang="en-US" altLang="en-US" sz="3200">
                <a:latin typeface="Calibri" panose="020F0502020204030204" pitchFamily="34" charset="0"/>
              </a:rPr>
              <a:t>.</a:t>
            </a:r>
            <a:r>
              <a:rPr lang="en-US" altLang="en-US" sz="3200" i="1" u="sng">
                <a:latin typeface="Calibri" panose="020F0502020204030204" pitchFamily="34" charset="0"/>
              </a:rPr>
              <a:t>B</a:t>
            </a:r>
            <a:r>
              <a:rPr lang="en-US" altLang="en-US" sz="3200">
                <a:latin typeface="Calibri" panose="020F0502020204030204" pitchFamily="34" charset="0"/>
              </a:rPr>
              <a:t>.</a:t>
            </a:r>
            <a:r>
              <a:rPr lang="en-US" altLang="en-US" sz="3200" i="1" u="sng">
                <a:latin typeface="Calibri" panose="020F0502020204030204" pitchFamily="34" charset="0"/>
              </a:rPr>
              <a:t>E</a:t>
            </a:r>
            <a:r>
              <a:rPr lang="en-US" altLang="en-US" sz="3200">
                <a:latin typeface="Calibri" panose="020F0502020204030204" pitchFamily="34" charset="0"/>
              </a:rPr>
              <a:t>.</a:t>
            </a:r>
            <a:r>
              <a:rPr lang="en-US" altLang="en-US" sz="3200" i="1" u="sng">
                <a:latin typeface="Calibri" panose="020F0502020204030204" pitchFamily="34" charset="0"/>
              </a:rPr>
              <a:t>S</a:t>
            </a:r>
            <a:r>
              <a:rPr lang="en-US" altLang="en-US" sz="3200">
                <a:latin typeface="Calibri" panose="020F0502020204030204" pitchFamily="34" charset="0"/>
              </a:rPr>
              <a:t>.) </a:t>
            </a:r>
            <a:br>
              <a:rPr lang="en-US" altLang="en-US" sz="3200">
                <a:latin typeface="Calibri" panose="020F0502020204030204" pitchFamily="34" charset="0"/>
              </a:rPr>
            </a:br>
            <a:r>
              <a:rPr lang="en-US" altLang="en-US" sz="3200" b="1" i="1" u="sng">
                <a:latin typeface="Calibri" panose="020F0502020204030204" pitchFamily="34" charset="0"/>
              </a:rPr>
              <a:t>R</a:t>
            </a:r>
            <a:r>
              <a:rPr lang="en-US" altLang="en-US" sz="3200" i="1">
                <a:latin typeface="Calibri" panose="020F0502020204030204" pitchFamily="34" charset="0"/>
              </a:rPr>
              <a:t>ailroads</a:t>
            </a:r>
            <a:r>
              <a:rPr lang="en-US" altLang="en-US" sz="3200">
                <a:latin typeface="Calibri" panose="020F0502020204030204" pitchFamily="34" charset="0"/>
              </a:rPr>
              <a:t>, </a:t>
            </a:r>
            <a:r>
              <a:rPr lang="en-US" altLang="en-US" sz="3200" b="1" i="1" u="sng">
                <a:latin typeface="Calibri" panose="020F0502020204030204" pitchFamily="34" charset="0"/>
              </a:rPr>
              <a:t>O</a:t>
            </a:r>
            <a:r>
              <a:rPr lang="en-US" altLang="en-US" sz="3200" i="1">
                <a:latin typeface="Calibri" panose="020F0502020204030204" pitchFamily="34" charset="0"/>
              </a:rPr>
              <a:t>il, </a:t>
            </a:r>
            <a:r>
              <a:rPr lang="en-US" altLang="en-US" sz="3200" b="1" i="1" u="sng">
                <a:latin typeface="Calibri" panose="020F0502020204030204" pitchFamily="34" charset="0"/>
              </a:rPr>
              <a:t>B</a:t>
            </a:r>
            <a:r>
              <a:rPr lang="en-US" altLang="en-US" sz="3200" i="1">
                <a:latin typeface="Calibri" panose="020F0502020204030204" pitchFamily="34" charset="0"/>
              </a:rPr>
              <a:t>anking, </a:t>
            </a:r>
            <a:r>
              <a:rPr lang="en-US" altLang="en-US" sz="3200" b="1" i="1" u="sng">
                <a:latin typeface="Calibri" panose="020F0502020204030204" pitchFamily="34" charset="0"/>
              </a:rPr>
              <a:t>S</a:t>
            </a:r>
            <a:r>
              <a:rPr lang="en-US" altLang="en-US" sz="3200" i="1">
                <a:latin typeface="Calibri" panose="020F0502020204030204" pitchFamily="34" charset="0"/>
              </a:rPr>
              <a:t>teel, </a:t>
            </a:r>
            <a:r>
              <a:rPr lang="en-US" altLang="en-US" sz="3200" b="1" i="1" u="sng">
                <a:latin typeface="Calibri" panose="020F0502020204030204" pitchFamily="34" charset="0"/>
              </a:rPr>
              <a:t>E</a:t>
            </a:r>
            <a:r>
              <a:rPr lang="en-US" altLang="en-US" sz="3200" i="1">
                <a:latin typeface="Calibri" panose="020F0502020204030204" pitchFamily="34" charset="0"/>
              </a:rPr>
              <a:t>lectricity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609600" y="152400"/>
            <a:ext cx="7924800" cy="49688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3200">
                <a:latin typeface="Calibri" panose="020F0502020204030204" pitchFamily="34" charset="0"/>
              </a:rPr>
              <a:t>The railroad was America’s first “big business”</a:t>
            </a:r>
          </a:p>
        </p:txBody>
      </p:sp>
      <p:pic>
        <p:nvPicPr>
          <p:cNvPr id="59400" name="Picture 8" descr="http://2.bp.blogspot.com/-AXbI6WyfT-Q/Tub0A0KkuvI/AAAAAAAAB8s/35lTeG0FgoA/s1600/Sry+Bville+RR+engine+w+Ski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897255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Progressive Development of U.S. Railroads, 1830-1890. From American Association of Railroads Booklet, 1951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" y="2046287"/>
            <a:ext cx="8799513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Progressive Development of U.S. Railroads, 1830-1890. From American Association of Railroads Booklet, 1951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" y="1821837"/>
            <a:ext cx="8403431" cy="495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9"/>
          <p:cNvSpPr>
            <a:spLocks noChangeArrowheads="1"/>
          </p:cNvSpPr>
          <p:nvPr/>
        </p:nvSpPr>
        <p:spPr bwMode="auto">
          <a:xfrm>
            <a:off x="76200" y="722313"/>
            <a:ext cx="3810000" cy="128428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3200">
                <a:latin typeface="Calibri" panose="020F0502020204030204" pitchFamily="34" charset="0"/>
              </a:rPr>
              <a:t>Railroad construction grew in the years before the Civil War… </a:t>
            </a:r>
          </a:p>
        </p:txBody>
      </p:sp>
      <p:sp>
        <p:nvSpPr>
          <p:cNvPr id="10246" name="Rectangle 10"/>
          <p:cNvSpPr>
            <a:spLocks noChangeArrowheads="1"/>
          </p:cNvSpPr>
          <p:nvPr/>
        </p:nvSpPr>
        <p:spPr bwMode="auto">
          <a:xfrm>
            <a:off x="4038600" y="722313"/>
            <a:ext cx="5029200" cy="1284287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3200">
                <a:latin typeface="Calibri" panose="020F0502020204030204" pitchFamily="34" charset="0"/>
              </a:rPr>
              <a:t>…But, tracks were owned </a:t>
            </a:r>
            <a:br>
              <a:rPr lang="en-US" altLang="en-US" sz="3200">
                <a:latin typeface="Calibri" panose="020F0502020204030204" pitchFamily="34" charset="0"/>
              </a:rPr>
            </a:br>
            <a:r>
              <a:rPr lang="en-US" altLang="en-US" sz="3200">
                <a:latin typeface="Calibri" panose="020F0502020204030204" pitchFamily="34" charset="0"/>
              </a:rPr>
              <a:t>by different companies </a:t>
            </a:r>
            <a:br>
              <a:rPr lang="en-US" altLang="en-US" sz="3200">
                <a:latin typeface="Calibri" panose="020F0502020204030204" pitchFamily="34" charset="0"/>
              </a:rPr>
            </a:br>
            <a:r>
              <a:rPr lang="en-US" altLang="en-US" sz="3200">
                <a:latin typeface="Calibri" panose="020F0502020204030204" pitchFamily="34" charset="0"/>
              </a:rPr>
              <a:t>and were not standardized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  <p:bldP spid="102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DIVI72333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28800"/>
            <a:ext cx="58451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76200" y="268396"/>
            <a:ext cx="4267200" cy="167802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3200" dirty="0">
                <a:latin typeface="Calibri" panose="020F0502020204030204" pitchFamily="34" charset="0"/>
              </a:rPr>
              <a:t>Railroad construction boomed, led by tycoons like </a:t>
            </a:r>
            <a:r>
              <a:rPr lang="en-US" altLang="en-US" sz="3200" b="1" dirty="0">
                <a:latin typeface="Calibri" panose="020F0502020204030204" pitchFamily="34" charset="0"/>
              </a:rPr>
              <a:t>Cornelius Vanderbilt</a:t>
            </a:r>
          </a:p>
        </p:txBody>
      </p:sp>
      <p:pic>
        <p:nvPicPr>
          <p:cNvPr id="11268" name="Picture 2" descr="http://greenewable.files.wordpress.com/2008/10/vanderbiltcartoon.jpg?w=3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1744663"/>
            <a:ext cx="3222625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4419600" y="76200"/>
            <a:ext cx="4648200" cy="1668463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3200" dirty="0">
                <a:latin typeface="Calibri" panose="020F0502020204030204" pitchFamily="34" charset="0"/>
              </a:rPr>
              <a:t>Large companies </a:t>
            </a:r>
            <a:br>
              <a:rPr lang="en-US" altLang="en-US" sz="3200" dirty="0">
                <a:latin typeface="Calibri" panose="020F0502020204030204" pitchFamily="34" charset="0"/>
              </a:rPr>
            </a:br>
            <a:r>
              <a:rPr lang="en-US" altLang="en-US" sz="3200" dirty="0">
                <a:latin typeface="Calibri" panose="020F0502020204030204" pitchFamily="34" charset="0"/>
              </a:rPr>
              <a:t>bought small railroads, standardized gauges and schedules, and pooled cars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87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ooks PPT Template">
  <a:themeElements>
    <a:clrScheme name="Brooks PPT Template 8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FF0000"/>
      </a:hlink>
      <a:folHlink>
        <a:srgbClr val="CC0000"/>
      </a:folHlink>
    </a:clrScheme>
    <a:fontScheme name="Brooks PPT Templat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rooks PPT Templat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ooks PPT Templat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ooks PPT Templat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ooks PPT Templat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ooks PPT Templat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ooks PPT Templat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ooks PPT Template 7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FF0000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ooks PPT Template 8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FF0000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892</Words>
  <Application>Microsoft Office PowerPoint</Application>
  <PresentationFormat>On-screen Show (4:3)</PresentationFormat>
  <Paragraphs>122</Paragraphs>
  <Slides>41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Impact</vt:lpstr>
      <vt:lpstr>Times New Roman</vt:lpstr>
      <vt:lpstr>Office Theme</vt:lpstr>
      <vt:lpstr>Brooks PPT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Business Organization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Benjamin Willis</dc:creator>
  <cp:lastModifiedBy>Benjamin Willis</cp:lastModifiedBy>
  <cp:revision>7</cp:revision>
  <dcterms:created xsi:type="dcterms:W3CDTF">2019-10-08T13:48:10Z</dcterms:created>
  <dcterms:modified xsi:type="dcterms:W3CDTF">2020-11-09T15:55:35Z</dcterms:modified>
</cp:coreProperties>
</file>