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87" r:id="rId6"/>
    <p:sldId id="288" r:id="rId7"/>
    <p:sldId id="260" r:id="rId8"/>
    <p:sldId id="289" r:id="rId9"/>
    <p:sldId id="290" r:id="rId10"/>
    <p:sldId id="329" r:id="rId11"/>
    <p:sldId id="261" r:id="rId12"/>
    <p:sldId id="292" r:id="rId13"/>
    <p:sldId id="330" r:id="rId14"/>
    <p:sldId id="262" r:id="rId15"/>
    <p:sldId id="263" r:id="rId16"/>
    <p:sldId id="293" r:id="rId17"/>
    <p:sldId id="294" r:id="rId18"/>
    <p:sldId id="269" r:id="rId19"/>
    <p:sldId id="295" r:id="rId20"/>
    <p:sldId id="265" r:id="rId21"/>
    <p:sldId id="264" r:id="rId22"/>
    <p:sldId id="326" r:id="rId23"/>
    <p:sldId id="296" r:id="rId24"/>
    <p:sldId id="311" r:id="rId25"/>
    <p:sldId id="266" r:id="rId26"/>
    <p:sldId id="267" r:id="rId27"/>
    <p:sldId id="298" r:id="rId28"/>
    <p:sldId id="297" r:id="rId29"/>
    <p:sldId id="299" r:id="rId30"/>
    <p:sldId id="268" r:id="rId31"/>
    <p:sldId id="331" r:id="rId32"/>
    <p:sldId id="300" r:id="rId33"/>
    <p:sldId id="275" r:id="rId34"/>
    <p:sldId id="323" r:id="rId35"/>
    <p:sldId id="328" r:id="rId36"/>
    <p:sldId id="301" r:id="rId37"/>
    <p:sldId id="315" r:id="rId38"/>
    <p:sldId id="270" r:id="rId39"/>
    <p:sldId id="271" r:id="rId40"/>
    <p:sldId id="302" r:id="rId41"/>
    <p:sldId id="332" r:id="rId42"/>
    <p:sldId id="272" r:id="rId43"/>
    <p:sldId id="303" r:id="rId44"/>
    <p:sldId id="273" r:id="rId45"/>
    <p:sldId id="274" r:id="rId46"/>
    <p:sldId id="333" r:id="rId47"/>
    <p:sldId id="304" r:id="rId48"/>
    <p:sldId id="276" r:id="rId49"/>
    <p:sldId id="277" r:id="rId50"/>
    <p:sldId id="324" r:id="rId51"/>
    <p:sldId id="306" r:id="rId52"/>
    <p:sldId id="307" r:id="rId53"/>
    <p:sldId id="308" r:id="rId54"/>
    <p:sldId id="309" r:id="rId55"/>
    <p:sldId id="310" r:id="rId56"/>
    <p:sldId id="334" r:id="rId57"/>
    <p:sldId id="278" r:id="rId58"/>
    <p:sldId id="335" r:id="rId59"/>
    <p:sldId id="279" r:id="rId60"/>
    <p:sldId id="336" r:id="rId61"/>
    <p:sldId id="312" r:id="rId62"/>
    <p:sldId id="280" r:id="rId63"/>
    <p:sldId id="281" r:id="rId64"/>
    <p:sldId id="313" r:id="rId65"/>
    <p:sldId id="314" r:id="rId66"/>
    <p:sldId id="283" r:id="rId67"/>
    <p:sldId id="282" r:id="rId68"/>
    <p:sldId id="327" r:id="rId69"/>
    <p:sldId id="316" r:id="rId70"/>
    <p:sldId id="284" r:id="rId71"/>
    <p:sldId id="318" r:id="rId72"/>
    <p:sldId id="285" r:id="rId73"/>
    <p:sldId id="337" r:id="rId74"/>
    <p:sldId id="319" r:id="rId75"/>
    <p:sldId id="320" r:id="rId76"/>
    <p:sldId id="286" r:id="rId77"/>
    <p:sldId id="317" r:id="rId78"/>
    <p:sldId id="325"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7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EF5298-EA9A-4C2F-9195-3138AB5C3B7F}"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CBBFE-0161-4805-A35A-35DAFF5A019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86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F5298-EA9A-4C2F-9195-3138AB5C3B7F}"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CBBFE-0161-4805-A35A-35DAFF5A0198}" type="slidenum">
              <a:rPr lang="en-US" smtClean="0"/>
              <a:t>‹#›</a:t>
            </a:fld>
            <a:endParaRPr lang="en-US"/>
          </a:p>
        </p:txBody>
      </p:sp>
    </p:spTree>
    <p:extLst>
      <p:ext uri="{BB962C8B-B14F-4D97-AF65-F5344CB8AC3E}">
        <p14:creationId xmlns:p14="http://schemas.microsoft.com/office/powerpoint/2010/main" val="206105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F5298-EA9A-4C2F-9195-3138AB5C3B7F}"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CBBFE-0161-4805-A35A-35DAFF5A0198}" type="slidenum">
              <a:rPr lang="en-US" smtClean="0"/>
              <a:t>‹#›</a:t>
            </a:fld>
            <a:endParaRPr lang="en-US"/>
          </a:p>
        </p:txBody>
      </p:sp>
    </p:spTree>
    <p:extLst>
      <p:ext uri="{BB962C8B-B14F-4D97-AF65-F5344CB8AC3E}">
        <p14:creationId xmlns:p14="http://schemas.microsoft.com/office/powerpoint/2010/main" val="428982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F5298-EA9A-4C2F-9195-3138AB5C3B7F}"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CBBFE-0161-4805-A35A-35DAFF5A0198}" type="slidenum">
              <a:rPr lang="en-US" smtClean="0"/>
              <a:t>‹#›</a:t>
            </a:fld>
            <a:endParaRPr lang="en-US"/>
          </a:p>
        </p:txBody>
      </p:sp>
    </p:spTree>
    <p:extLst>
      <p:ext uri="{BB962C8B-B14F-4D97-AF65-F5344CB8AC3E}">
        <p14:creationId xmlns:p14="http://schemas.microsoft.com/office/powerpoint/2010/main" val="236716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EF5298-EA9A-4C2F-9195-3138AB5C3B7F}"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CBBFE-0161-4805-A35A-35DAFF5A019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EF5298-EA9A-4C2F-9195-3138AB5C3B7F}"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CBBFE-0161-4805-A35A-35DAFF5A0198}" type="slidenum">
              <a:rPr lang="en-US" smtClean="0"/>
              <a:t>‹#›</a:t>
            </a:fld>
            <a:endParaRPr lang="en-US"/>
          </a:p>
        </p:txBody>
      </p:sp>
    </p:spTree>
    <p:extLst>
      <p:ext uri="{BB962C8B-B14F-4D97-AF65-F5344CB8AC3E}">
        <p14:creationId xmlns:p14="http://schemas.microsoft.com/office/powerpoint/2010/main" val="48226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F5298-EA9A-4C2F-9195-3138AB5C3B7F}"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1CBBFE-0161-4805-A35A-35DAFF5A0198}" type="slidenum">
              <a:rPr lang="en-US" smtClean="0"/>
              <a:t>‹#›</a:t>
            </a:fld>
            <a:endParaRPr lang="en-US"/>
          </a:p>
        </p:txBody>
      </p:sp>
    </p:spTree>
    <p:extLst>
      <p:ext uri="{BB962C8B-B14F-4D97-AF65-F5344CB8AC3E}">
        <p14:creationId xmlns:p14="http://schemas.microsoft.com/office/powerpoint/2010/main" val="273923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F5298-EA9A-4C2F-9195-3138AB5C3B7F}"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1CBBFE-0161-4805-A35A-35DAFF5A0198}" type="slidenum">
              <a:rPr lang="en-US" smtClean="0"/>
              <a:t>‹#›</a:t>
            </a:fld>
            <a:endParaRPr lang="en-US"/>
          </a:p>
        </p:txBody>
      </p:sp>
    </p:spTree>
    <p:extLst>
      <p:ext uri="{BB962C8B-B14F-4D97-AF65-F5344CB8AC3E}">
        <p14:creationId xmlns:p14="http://schemas.microsoft.com/office/powerpoint/2010/main" val="334373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EF5298-EA9A-4C2F-9195-3138AB5C3B7F}" type="datetimeFigureOut">
              <a:rPr lang="en-US" smtClean="0"/>
              <a:t>4/27/2018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B1CBBFE-0161-4805-A35A-35DAFF5A0198}" type="slidenum">
              <a:rPr lang="en-US" smtClean="0"/>
              <a:t>‹#›</a:t>
            </a:fld>
            <a:endParaRPr lang="en-US"/>
          </a:p>
        </p:txBody>
      </p:sp>
    </p:spTree>
    <p:extLst>
      <p:ext uri="{BB962C8B-B14F-4D97-AF65-F5344CB8AC3E}">
        <p14:creationId xmlns:p14="http://schemas.microsoft.com/office/powerpoint/2010/main" val="341247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EF5298-EA9A-4C2F-9195-3138AB5C3B7F}" type="datetimeFigureOut">
              <a:rPr lang="en-US" smtClean="0"/>
              <a:t>4/27/2018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1CBBFE-0161-4805-A35A-35DAFF5A0198}" type="slidenum">
              <a:rPr lang="en-US" smtClean="0"/>
              <a:t>‹#›</a:t>
            </a:fld>
            <a:endParaRPr lang="en-US"/>
          </a:p>
        </p:txBody>
      </p:sp>
    </p:spTree>
    <p:extLst>
      <p:ext uri="{BB962C8B-B14F-4D97-AF65-F5344CB8AC3E}">
        <p14:creationId xmlns:p14="http://schemas.microsoft.com/office/powerpoint/2010/main" val="371359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CEEF5298-EA9A-4C2F-9195-3138AB5C3B7F}" type="datetimeFigureOut">
              <a:rPr lang="en-US" smtClean="0"/>
              <a:t>4/27/2018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1CBBFE-0161-4805-A35A-35DAFF5A0198}" type="slidenum">
              <a:rPr lang="en-US" smtClean="0"/>
              <a:t>‹#›</a:t>
            </a:fld>
            <a:endParaRPr lang="en-US"/>
          </a:p>
        </p:txBody>
      </p:sp>
    </p:spTree>
    <p:extLst>
      <p:ext uri="{BB962C8B-B14F-4D97-AF65-F5344CB8AC3E}">
        <p14:creationId xmlns:p14="http://schemas.microsoft.com/office/powerpoint/2010/main" val="367779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EF5298-EA9A-4C2F-9195-3138AB5C3B7F}" type="datetimeFigureOut">
              <a:rPr lang="en-US" smtClean="0"/>
              <a:t>4/27/2018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B1CBBFE-0161-4805-A35A-35DAFF5A019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505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Industrialization and the Progressive Era</a:t>
            </a:r>
          </a:p>
        </p:txBody>
      </p:sp>
      <p:sp>
        <p:nvSpPr>
          <p:cNvPr id="3" name="Subtitle 2"/>
          <p:cNvSpPr>
            <a:spLocks noGrp="1"/>
          </p:cNvSpPr>
          <p:nvPr>
            <p:ph type="subTitle" idx="1"/>
          </p:nvPr>
        </p:nvSpPr>
        <p:spPr/>
        <p:txBody>
          <a:bodyPr/>
          <a:lstStyle/>
          <a:p>
            <a:r>
              <a:rPr lang="en-US" dirty="0"/>
              <a:t>Paulding County U.S. History</a:t>
            </a:r>
          </a:p>
        </p:txBody>
      </p:sp>
    </p:spTree>
    <p:extLst>
      <p:ext uri="{BB962C8B-B14F-4D97-AF65-F5344CB8AC3E}">
        <p14:creationId xmlns:p14="http://schemas.microsoft.com/office/powerpoint/2010/main" val="56728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1097280" y="2346384"/>
            <a:ext cx="10058400" cy="3522709"/>
          </a:xfrm>
        </p:spPr>
        <p:txBody>
          <a:bodyPr/>
          <a:lstStyle/>
          <a:p>
            <a:pPr algn="ctr"/>
            <a:r>
              <a:rPr lang="en-US" sz="5400" dirty="0"/>
              <a:t>God gave me my money.</a:t>
            </a:r>
          </a:p>
          <a:p>
            <a:pPr algn="ctr"/>
            <a:r>
              <a:rPr lang="en-US" sz="5400" dirty="0"/>
              <a:t> </a:t>
            </a:r>
          </a:p>
          <a:p>
            <a:pPr algn="ctr"/>
            <a:r>
              <a:rPr lang="en-US" sz="5400" dirty="0"/>
              <a:t>Source: John D. Rockefeller</a:t>
            </a:r>
          </a:p>
          <a:p>
            <a:endParaRPr lang="en-US" dirty="0"/>
          </a:p>
        </p:txBody>
      </p:sp>
    </p:spTree>
    <p:extLst>
      <p:ext uri="{BB962C8B-B14F-4D97-AF65-F5344CB8AC3E}">
        <p14:creationId xmlns:p14="http://schemas.microsoft.com/office/powerpoint/2010/main" val="428185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Significance of John D. Rockefeller (SSUSH11b)</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The most famous big business of the era was the </a:t>
            </a:r>
            <a:r>
              <a:rPr lang="en-US" sz="2800" b="1" dirty="0"/>
              <a:t>Standard Oil Company</a:t>
            </a:r>
            <a:r>
              <a:rPr lang="en-US" sz="2800" dirty="0"/>
              <a:t>, founded by </a:t>
            </a:r>
            <a:r>
              <a:rPr lang="en-US" sz="2800" b="1" dirty="0"/>
              <a:t>John D. Rockefeller</a:t>
            </a:r>
            <a:r>
              <a:rPr lang="en-US" sz="2800" dirty="0"/>
              <a:t>.</a:t>
            </a:r>
          </a:p>
          <a:p>
            <a:pPr lvl="0">
              <a:buFont typeface="Arial" panose="020B0604020202020204" pitchFamily="34" charset="0"/>
              <a:buChar char="•"/>
            </a:pPr>
            <a:r>
              <a:rPr lang="en-US" sz="2800" dirty="0"/>
              <a:t>Rockefeller used the concepts of trust and monopoly to control more than 90% of America’s oil industry. </a:t>
            </a:r>
          </a:p>
          <a:p>
            <a:pPr lvl="0">
              <a:buFont typeface="Arial" panose="020B0604020202020204" pitchFamily="34" charset="0"/>
              <a:buChar char="•"/>
            </a:pPr>
            <a:r>
              <a:rPr lang="en-US" sz="2800" b="1" dirty="0"/>
              <a:t>Trust:</a:t>
            </a:r>
            <a:r>
              <a:rPr lang="en-US" sz="2800" dirty="0"/>
              <a:t> where several companies give one company the right to make financial decisions for them.</a:t>
            </a:r>
          </a:p>
          <a:p>
            <a:pPr lvl="0">
              <a:buFont typeface="Arial" panose="020B0604020202020204" pitchFamily="34" charset="0"/>
              <a:buChar char="•"/>
            </a:pPr>
            <a:r>
              <a:rPr lang="en-US" sz="2800" b="1" dirty="0"/>
              <a:t>Monopoly:</a:t>
            </a:r>
            <a:r>
              <a:rPr lang="en-US" sz="2800" dirty="0"/>
              <a:t> a single company that controlled virtually all the U.S. oil production and distribution.</a:t>
            </a:r>
          </a:p>
          <a:p>
            <a:endParaRPr lang="en-US" dirty="0"/>
          </a:p>
        </p:txBody>
      </p:sp>
    </p:spTree>
    <p:extLst>
      <p:ext uri="{BB962C8B-B14F-4D97-AF65-F5344CB8AC3E}">
        <p14:creationId xmlns:p14="http://schemas.microsoft.com/office/powerpoint/2010/main" val="80930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21" y="1938422"/>
            <a:ext cx="4300630" cy="3474236"/>
          </a:xfrm>
        </p:spPr>
        <p:txBody>
          <a:bodyPr>
            <a:normAutofit/>
          </a:bodyPr>
          <a:lstStyle/>
          <a:p>
            <a:r>
              <a:rPr lang="en-US" dirty="0" smtClean="0"/>
              <a:t>What is the difference between vertical and Horizontal Integration?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763729" y="1"/>
            <a:ext cx="7428271" cy="6858000"/>
          </a:xfrm>
        </p:spPr>
      </p:pic>
    </p:spTree>
    <p:extLst>
      <p:ext uri="{BB962C8B-B14F-4D97-AF65-F5344CB8AC3E}">
        <p14:creationId xmlns:p14="http://schemas.microsoft.com/office/powerpoint/2010/main" val="112464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p:txBody>
          <a:bodyPr/>
          <a:lstStyle/>
          <a:p>
            <a:r>
              <a:rPr lang="en-US" sz="2800" dirty="0"/>
              <a:t> “It will be a great mistake for the community to shoot the millionaires, for they are the bees that make the most honey, and contribute most to the hive even after they have gorged themselves full.”</a:t>
            </a:r>
          </a:p>
          <a:p>
            <a:r>
              <a:rPr lang="en-US" sz="2800" dirty="0"/>
              <a:t>		</a:t>
            </a:r>
            <a:r>
              <a:rPr lang="en-US" sz="2800" dirty="0" smtClean="0"/>
              <a:t>Source</a:t>
            </a:r>
            <a:r>
              <a:rPr lang="en-US" sz="2800" dirty="0"/>
              <a:t>: Andrew Carnegie, Wealth and its Uses</a:t>
            </a:r>
          </a:p>
          <a:p>
            <a:endParaRPr lang="en-US" dirty="0"/>
          </a:p>
        </p:txBody>
      </p:sp>
    </p:spTree>
    <p:extLst>
      <p:ext uri="{BB962C8B-B14F-4D97-AF65-F5344CB8AC3E}">
        <p14:creationId xmlns:p14="http://schemas.microsoft.com/office/powerpoint/2010/main" val="332743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Significance of Andrew Carnegie (SSUSH11b)</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Another successful big business owner of the late 19th century was </a:t>
            </a:r>
            <a:r>
              <a:rPr lang="en-US" sz="2800" b="1" dirty="0"/>
              <a:t>Andrew Carnegie</a:t>
            </a:r>
            <a:r>
              <a:rPr lang="en-US" sz="2800" dirty="0"/>
              <a:t>. </a:t>
            </a:r>
          </a:p>
          <a:p>
            <a:pPr lvl="0">
              <a:buFont typeface="Arial" panose="020B0604020202020204" pitchFamily="34" charset="0"/>
              <a:buChar char="•"/>
            </a:pPr>
            <a:r>
              <a:rPr lang="en-US" sz="2800" dirty="0"/>
              <a:t>The </a:t>
            </a:r>
            <a:r>
              <a:rPr lang="en-US" sz="2800" b="1" dirty="0"/>
              <a:t>Carnegie Steel Company</a:t>
            </a:r>
            <a:r>
              <a:rPr lang="en-US" sz="2800" dirty="0"/>
              <a:t> used the latest technology of the </a:t>
            </a:r>
            <a:r>
              <a:rPr lang="en-US" sz="2800" b="1" dirty="0"/>
              <a:t>Bessemer process</a:t>
            </a:r>
            <a:r>
              <a:rPr lang="en-US" sz="2800" dirty="0"/>
              <a:t> to forge steel more efficiently. </a:t>
            </a:r>
          </a:p>
          <a:p>
            <a:pPr lvl="0">
              <a:buFont typeface="Arial" panose="020B0604020202020204" pitchFamily="34" charset="0"/>
              <a:buChar char="•"/>
            </a:pPr>
            <a:r>
              <a:rPr lang="en-US" sz="2800" dirty="0"/>
              <a:t>The increased production of steel and the use of </a:t>
            </a:r>
            <a:r>
              <a:rPr lang="en-US" sz="2800" b="1" dirty="0"/>
              <a:t>vertical integration</a:t>
            </a:r>
            <a:r>
              <a:rPr lang="en-US" sz="2800" dirty="0"/>
              <a:t> allowed Andrew Carnegie to amass the first billion dollar company. </a:t>
            </a:r>
          </a:p>
          <a:p>
            <a:endParaRPr lang="en-US" dirty="0"/>
          </a:p>
        </p:txBody>
      </p:sp>
    </p:spTree>
    <p:extLst>
      <p:ext uri="{BB962C8B-B14F-4D97-AF65-F5344CB8AC3E}">
        <p14:creationId xmlns:p14="http://schemas.microsoft.com/office/powerpoint/2010/main" val="389608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Significance of Andrew Carnegie (SSUSH11b)</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Carnegie's use of vertical integration is similar to that of J.D. Rockefeller. </a:t>
            </a:r>
          </a:p>
          <a:p>
            <a:pPr lvl="0">
              <a:buFont typeface="Arial" panose="020B0604020202020204" pitchFamily="34" charset="0"/>
              <a:buChar char="•"/>
            </a:pPr>
            <a:r>
              <a:rPr lang="en-US" sz="2800" dirty="0"/>
              <a:t>He controlled the entire production process from resource to finished product, which included mining the raw materials, industrial production of steel, and transportation for both resources and finished products. </a:t>
            </a:r>
          </a:p>
          <a:p>
            <a:endParaRPr lang="en-US" dirty="0"/>
          </a:p>
        </p:txBody>
      </p:sp>
    </p:spTree>
    <p:extLst>
      <p:ext uri="{BB962C8B-B14F-4D97-AF65-F5344CB8AC3E}">
        <p14:creationId xmlns:p14="http://schemas.microsoft.com/office/powerpoint/2010/main" val="163237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219" y="1967919"/>
            <a:ext cx="4282932" cy="3400494"/>
          </a:xfrm>
        </p:spPr>
        <p:txBody>
          <a:bodyPr>
            <a:normAutofit/>
          </a:bodyPr>
          <a:lstStyle/>
          <a:p>
            <a:r>
              <a:rPr lang="en-US" dirty="0" smtClean="0"/>
              <a:t>What does the following graph tell you about U.S. Patents?</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480" y="1"/>
            <a:ext cx="7024963" cy="6858000"/>
          </a:xfrm>
        </p:spPr>
      </p:pic>
    </p:spTree>
    <p:extLst>
      <p:ext uri="{BB962C8B-B14F-4D97-AF65-F5344CB8AC3E}">
        <p14:creationId xmlns:p14="http://schemas.microsoft.com/office/powerpoint/2010/main" val="391271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942" y="286603"/>
            <a:ext cx="4586748" cy="4344391"/>
          </a:xfrm>
        </p:spPr>
        <p:txBody>
          <a:bodyPr>
            <a:normAutofit/>
          </a:bodyPr>
          <a:lstStyle/>
          <a:p>
            <a:r>
              <a:rPr lang="en-US" dirty="0" smtClean="0"/>
              <a:t>Why was this painting titled the Last Pony Express ride?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
            <a:ext cx="7226710"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6710" y="5206181"/>
            <a:ext cx="4965290" cy="1651820"/>
          </a:xfrm>
          <a:prstGeom prst="rect">
            <a:avLst/>
          </a:prstGeom>
        </p:spPr>
      </p:pic>
    </p:spTree>
    <p:extLst>
      <p:ext uri="{BB962C8B-B14F-4D97-AF65-F5344CB8AC3E}">
        <p14:creationId xmlns:p14="http://schemas.microsoft.com/office/powerpoint/2010/main" val="154568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Technological Innovation (SSUSH11c)</a:t>
            </a:r>
            <a:endParaRPr lang="en-US" dirty="0"/>
          </a:p>
        </p:txBody>
      </p:sp>
      <p:sp>
        <p:nvSpPr>
          <p:cNvPr id="3" name="Content Placeholder 2"/>
          <p:cNvSpPr>
            <a:spLocks noGrp="1"/>
          </p:cNvSpPr>
          <p:nvPr>
            <p:ph idx="1"/>
          </p:nvPr>
        </p:nvSpPr>
        <p:spPr/>
        <p:txBody>
          <a:bodyPr/>
          <a:lstStyle/>
          <a:p>
            <a:r>
              <a:rPr lang="en-US" sz="2800" b="1" dirty="0"/>
              <a:t>Telegraph (SSUSH11c)</a:t>
            </a:r>
            <a:endParaRPr lang="en-US" sz="2800" dirty="0"/>
          </a:p>
          <a:p>
            <a:pPr lvl="0"/>
            <a:r>
              <a:rPr lang="en-US" sz="2800" b="1" dirty="0"/>
              <a:t>Samuel Morse </a:t>
            </a:r>
            <a:r>
              <a:rPr lang="en-US" sz="2800" dirty="0"/>
              <a:t>invented the telegraph in 1832.</a:t>
            </a:r>
          </a:p>
          <a:p>
            <a:pPr lvl="0"/>
            <a:r>
              <a:rPr lang="en-US" sz="2800" dirty="0"/>
              <a:t>The telegraph machine received coded messages across electric wires connecting long distances. </a:t>
            </a:r>
          </a:p>
          <a:p>
            <a:pPr lvl="0"/>
            <a:r>
              <a:rPr lang="en-US" sz="2800" dirty="0"/>
              <a:t>With the development of telegraph technology, business could be more efficiently conducted between industrial centers in the East and their sources for raw materials in the South and West</a:t>
            </a:r>
            <a:r>
              <a:rPr lang="en-US" dirty="0"/>
              <a:t>.</a:t>
            </a:r>
          </a:p>
          <a:p>
            <a:endParaRPr lang="en-US" dirty="0"/>
          </a:p>
        </p:txBody>
      </p:sp>
    </p:spTree>
    <p:extLst>
      <p:ext uri="{BB962C8B-B14F-4D97-AF65-F5344CB8AC3E}">
        <p14:creationId xmlns:p14="http://schemas.microsoft.com/office/powerpoint/2010/main" val="346425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076336"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334" y="0"/>
            <a:ext cx="6115665" cy="6858000"/>
          </a:xfrm>
          <a:prstGeom prst="rect">
            <a:avLst/>
          </a:prstGeom>
        </p:spPr>
      </p:pic>
    </p:spTree>
    <p:extLst>
      <p:ext uri="{BB962C8B-B14F-4D97-AF65-F5344CB8AC3E}">
        <p14:creationId xmlns:p14="http://schemas.microsoft.com/office/powerpoint/2010/main" val="142403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3" name="Content Placeholder 2"/>
          <p:cNvSpPr>
            <a:spLocks noGrp="1"/>
          </p:cNvSpPr>
          <p:nvPr>
            <p:ph idx="1"/>
          </p:nvPr>
        </p:nvSpPr>
        <p:spPr/>
        <p:txBody>
          <a:bodyPr/>
          <a:lstStyle/>
          <a:p>
            <a:r>
              <a:rPr lang="en-US" dirty="0"/>
              <a:t>SSUSH11 Examine connections between the rise of big business, the growth of labor unions, and technological innovations</a:t>
            </a:r>
            <a:r>
              <a:rPr lang="en-US" dirty="0" smtClean="0"/>
              <a:t>.</a:t>
            </a:r>
          </a:p>
          <a:p>
            <a:r>
              <a:rPr lang="en-US" dirty="0"/>
              <a:t>SSUSH12 Evaluate how westward expansion impacted the Plains Indians and fulfilled Manifest Destiny</a:t>
            </a:r>
            <a:r>
              <a:rPr lang="en-US" dirty="0" smtClean="0"/>
              <a:t>.</a:t>
            </a:r>
          </a:p>
          <a:p>
            <a:r>
              <a:rPr lang="en-US" dirty="0"/>
              <a:t>SSUSH13 Evaluate efforts to reform American society and politics in the Progressive Era.</a:t>
            </a:r>
          </a:p>
        </p:txBody>
      </p:sp>
    </p:spTree>
    <p:extLst>
      <p:ext uri="{BB962C8B-B14F-4D97-AF65-F5344CB8AC3E}">
        <p14:creationId xmlns:p14="http://schemas.microsoft.com/office/powerpoint/2010/main" val="189671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Technological Innovation (SSUSH11c)</a:t>
            </a:r>
            <a:endParaRPr lang="en-US" dirty="0"/>
          </a:p>
        </p:txBody>
      </p:sp>
      <p:sp>
        <p:nvSpPr>
          <p:cNvPr id="3" name="Content Placeholder 2"/>
          <p:cNvSpPr>
            <a:spLocks noGrp="1"/>
          </p:cNvSpPr>
          <p:nvPr>
            <p:ph idx="1"/>
          </p:nvPr>
        </p:nvSpPr>
        <p:spPr>
          <a:xfrm>
            <a:off x="174171" y="1845733"/>
            <a:ext cx="11800115" cy="4729237"/>
          </a:xfrm>
        </p:spPr>
        <p:txBody>
          <a:bodyPr>
            <a:normAutofit/>
          </a:bodyPr>
          <a:lstStyle/>
          <a:p>
            <a:pPr>
              <a:buFont typeface="Arial" panose="020B0604020202020204" pitchFamily="34" charset="0"/>
              <a:buChar char="•"/>
            </a:pPr>
            <a:r>
              <a:rPr lang="en-US" sz="2800" b="1" dirty="0"/>
              <a:t>Telephone (SSUSH11c)</a:t>
            </a:r>
            <a:endParaRPr lang="en-US" sz="2800" dirty="0"/>
          </a:p>
          <a:p>
            <a:pPr lvl="0">
              <a:buFont typeface="Arial" panose="020B0604020202020204" pitchFamily="34" charset="0"/>
              <a:buChar char="•"/>
            </a:pPr>
            <a:r>
              <a:rPr lang="en-US" sz="2800" dirty="0"/>
              <a:t>In 1876, </a:t>
            </a:r>
            <a:r>
              <a:rPr lang="en-US" sz="2800" b="1" dirty="0"/>
              <a:t>Alexander Graham Bell</a:t>
            </a:r>
            <a:r>
              <a:rPr lang="en-US" sz="2800" dirty="0"/>
              <a:t> further expanded on the telegraph's capability for instant communication. </a:t>
            </a:r>
          </a:p>
          <a:p>
            <a:pPr lvl="0">
              <a:buFont typeface="Arial" panose="020B0604020202020204" pitchFamily="34" charset="0"/>
              <a:buChar char="•"/>
            </a:pPr>
            <a:r>
              <a:rPr lang="en-US" sz="2800" dirty="0"/>
              <a:t>He invented the </a:t>
            </a:r>
            <a:r>
              <a:rPr lang="en-US" sz="2800" b="1" dirty="0"/>
              <a:t>telephone</a:t>
            </a:r>
            <a:r>
              <a:rPr lang="en-US" sz="2800" dirty="0"/>
              <a:t>, which allowed for voice - to - voice communication over electric wires. </a:t>
            </a:r>
          </a:p>
          <a:p>
            <a:pPr lvl="0">
              <a:buFont typeface="Arial" panose="020B0604020202020204" pitchFamily="34" charset="0"/>
              <a:buChar char="•"/>
            </a:pPr>
            <a:r>
              <a:rPr lang="en-US" sz="2800" dirty="0"/>
              <a:t>As was true for the telegraph, the telephone impacted the United States by allowing instant communication. </a:t>
            </a:r>
          </a:p>
          <a:p>
            <a:pPr lvl="0">
              <a:buFont typeface="Arial" panose="020B0604020202020204" pitchFamily="34" charset="0"/>
              <a:buChar char="•"/>
            </a:pPr>
            <a:r>
              <a:rPr lang="en-US" sz="2800" dirty="0"/>
              <a:t>With the invention of the telephone, conversations were more efficient and true discussion between individuals in distant locations was made possible.</a:t>
            </a:r>
          </a:p>
          <a:p>
            <a:endParaRPr lang="en-US" dirty="0"/>
          </a:p>
        </p:txBody>
      </p:sp>
    </p:spTree>
    <p:extLst>
      <p:ext uri="{BB962C8B-B14F-4D97-AF65-F5344CB8AC3E}">
        <p14:creationId xmlns:p14="http://schemas.microsoft.com/office/powerpoint/2010/main" val="181541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Technological Innovation (SSUSH11c)</a:t>
            </a:r>
            <a:endParaRPr lang="en-US" dirty="0"/>
          </a:p>
        </p:txBody>
      </p:sp>
      <p:sp>
        <p:nvSpPr>
          <p:cNvPr id="3" name="Content Placeholder 2"/>
          <p:cNvSpPr>
            <a:spLocks noGrp="1"/>
          </p:cNvSpPr>
          <p:nvPr>
            <p:ph idx="1"/>
          </p:nvPr>
        </p:nvSpPr>
        <p:spPr>
          <a:xfrm>
            <a:off x="1097280" y="2150533"/>
            <a:ext cx="10058400" cy="4511523"/>
          </a:xfrm>
        </p:spPr>
        <p:txBody>
          <a:bodyPr>
            <a:normAutofit/>
          </a:bodyPr>
          <a:lstStyle/>
          <a:p>
            <a:pPr>
              <a:buFont typeface="Arial" panose="020B0604020202020204" pitchFamily="34" charset="0"/>
              <a:buChar char="•"/>
            </a:pPr>
            <a:r>
              <a:rPr lang="en-US" sz="2800" b="1" dirty="0"/>
              <a:t>Electric Light Bulb (SSUSH11c)</a:t>
            </a:r>
            <a:endParaRPr lang="en-US" sz="2800" dirty="0"/>
          </a:p>
          <a:p>
            <a:pPr lvl="0">
              <a:buFont typeface="Arial" panose="020B0604020202020204" pitchFamily="34" charset="0"/>
              <a:buChar char="•"/>
            </a:pPr>
            <a:r>
              <a:rPr lang="en-US" sz="2800" dirty="0"/>
              <a:t>One of Edison's most revolutionary inventions was the </a:t>
            </a:r>
            <a:r>
              <a:rPr lang="en-US" sz="2800" b="1" dirty="0"/>
              <a:t>electric light bulb</a:t>
            </a:r>
            <a:r>
              <a:rPr lang="en-US" sz="2800" dirty="0"/>
              <a:t>. </a:t>
            </a:r>
          </a:p>
          <a:p>
            <a:pPr lvl="0">
              <a:buFont typeface="Arial" panose="020B0604020202020204" pitchFamily="34" charset="0"/>
              <a:buChar char="•"/>
            </a:pPr>
            <a:r>
              <a:rPr lang="en-US" sz="2800" dirty="0"/>
              <a:t>Not only did this development allow factories to be lit and operate twenty-four hours a day, but the light bulb also illuminated buildings, streets, and neighborhoods across the United States. </a:t>
            </a:r>
          </a:p>
          <a:p>
            <a:pPr lvl="0">
              <a:buFont typeface="Arial" panose="020B0604020202020204" pitchFamily="34" charset="0"/>
              <a:buChar char="•"/>
            </a:pPr>
            <a:r>
              <a:rPr lang="en-US" sz="2800" dirty="0"/>
              <a:t>The light bulb was developed in the 1870s and quickly replaced the more dangerous and expensive lamp oils that burned for illumination.</a:t>
            </a:r>
          </a:p>
          <a:p>
            <a:endParaRPr lang="en-US" dirty="0"/>
          </a:p>
        </p:txBody>
      </p:sp>
    </p:spTree>
    <p:extLst>
      <p:ext uri="{BB962C8B-B14F-4D97-AF65-F5344CB8AC3E}">
        <p14:creationId xmlns:p14="http://schemas.microsoft.com/office/powerpoint/2010/main" val="422357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1097280" y="1845734"/>
            <a:ext cx="10058400" cy="4687802"/>
          </a:xfrm>
        </p:spPr>
        <p:txBody>
          <a:bodyPr>
            <a:normAutofit/>
          </a:bodyPr>
          <a:lstStyle/>
          <a:p>
            <a:pPr marL="457200" lvl="0" indent="-457200">
              <a:buFont typeface="+mj-lt"/>
              <a:buAutoNum type="arabicPeriod"/>
            </a:pPr>
            <a:r>
              <a:rPr lang="en-US" sz="2800" dirty="0" smtClean="0"/>
              <a:t>What </a:t>
            </a:r>
            <a:r>
              <a:rPr lang="en-US" sz="2800" dirty="0"/>
              <a:t>was the significance of the Railroad boom right after the Civil War?</a:t>
            </a:r>
          </a:p>
          <a:p>
            <a:pPr marL="457200" lvl="0" indent="-457200">
              <a:buFont typeface="+mj-lt"/>
              <a:buAutoNum type="arabicPeriod"/>
            </a:pPr>
            <a:r>
              <a:rPr lang="en-US" sz="2800" dirty="0"/>
              <a:t> What was the significance of John D. Rockefeller?</a:t>
            </a:r>
          </a:p>
          <a:p>
            <a:pPr marL="457200" lvl="0" indent="-457200">
              <a:buFont typeface="+mj-lt"/>
              <a:buAutoNum type="arabicPeriod"/>
            </a:pPr>
            <a:r>
              <a:rPr lang="en-US" sz="2800" dirty="0"/>
              <a:t> What was the significance of Andrew Carnegie?</a:t>
            </a:r>
          </a:p>
          <a:p>
            <a:pPr marL="457200" lvl="0" indent="-457200">
              <a:buFont typeface="+mj-lt"/>
              <a:buAutoNum type="arabicPeriod"/>
            </a:pPr>
            <a:r>
              <a:rPr lang="en-US" sz="2800" dirty="0"/>
              <a:t> How did Rockefeller and Carnegie impact American industry?</a:t>
            </a:r>
          </a:p>
          <a:p>
            <a:pPr marL="457200" lvl="0" indent="-457200">
              <a:buFont typeface="+mj-lt"/>
              <a:buAutoNum type="arabicPeriod"/>
            </a:pPr>
            <a:r>
              <a:rPr lang="en-US" sz="2800" dirty="0"/>
              <a:t> Define: Monopoly</a:t>
            </a:r>
          </a:p>
          <a:p>
            <a:pPr marL="457200" lvl="0" indent="-457200">
              <a:buFont typeface="+mj-lt"/>
              <a:buAutoNum type="arabicPeriod"/>
            </a:pPr>
            <a:r>
              <a:rPr lang="en-US" sz="2800" dirty="0"/>
              <a:t> Define: Trust</a:t>
            </a:r>
          </a:p>
          <a:p>
            <a:pPr marL="457200" lvl="0" indent="-457200">
              <a:buFont typeface="+mj-lt"/>
              <a:buAutoNum type="arabicPeriod"/>
            </a:pPr>
            <a:r>
              <a:rPr lang="en-US" sz="2800" dirty="0"/>
              <a:t> List three inventions that improved American Infrastructure during the Industrial era?</a:t>
            </a:r>
          </a:p>
          <a:p>
            <a:endParaRPr lang="en-US" dirty="0"/>
          </a:p>
        </p:txBody>
      </p:sp>
    </p:spTree>
    <p:extLst>
      <p:ext uri="{BB962C8B-B14F-4D97-AF65-F5344CB8AC3E}">
        <p14:creationId xmlns:p14="http://schemas.microsoft.com/office/powerpoint/2010/main" val="2306616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68710" y="368712"/>
            <a:ext cx="6858000" cy="61205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27292" y="393291"/>
            <a:ext cx="6857998" cy="6071421"/>
          </a:xfrm>
          <a:prstGeom prst="rect">
            <a:avLst/>
          </a:prstGeom>
        </p:spPr>
      </p:pic>
    </p:spTree>
    <p:extLst>
      <p:ext uri="{BB962C8B-B14F-4D97-AF65-F5344CB8AC3E}">
        <p14:creationId xmlns:p14="http://schemas.microsoft.com/office/powerpoint/2010/main" val="4235791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3348434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Changes in Immigration Patterns (SSUSH11d)</a:t>
            </a:r>
            <a:endParaRPr lang="en-US" dirty="0"/>
          </a:p>
        </p:txBody>
      </p:sp>
      <p:sp>
        <p:nvSpPr>
          <p:cNvPr id="3" name="Content Placeholder 2"/>
          <p:cNvSpPr>
            <a:spLocks noGrp="1"/>
          </p:cNvSpPr>
          <p:nvPr>
            <p:ph idx="1"/>
          </p:nvPr>
        </p:nvSpPr>
        <p:spPr/>
        <p:txBody>
          <a:bodyPr/>
          <a:lstStyle/>
          <a:p>
            <a:pPr lvl="0"/>
            <a:r>
              <a:rPr lang="en-US" sz="2800" dirty="0"/>
              <a:t>In the decades after the Civil War, more and more Europeans immigrated to America.</a:t>
            </a:r>
          </a:p>
          <a:p>
            <a:pPr lvl="0"/>
            <a:r>
              <a:rPr lang="en-US" sz="2800" b="1" dirty="0"/>
              <a:t>Early immigrant groups</a:t>
            </a:r>
            <a:endParaRPr lang="en-US" sz="2800" dirty="0"/>
          </a:p>
          <a:p>
            <a:pPr lvl="1"/>
            <a:r>
              <a:rPr lang="en-US" sz="2800" dirty="0"/>
              <a:t>Location: northern and western Europe</a:t>
            </a:r>
          </a:p>
          <a:p>
            <a:pPr lvl="1"/>
            <a:r>
              <a:rPr lang="en-US" sz="2800" dirty="0"/>
              <a:t>Religion: Protestant</a:t>
            </a:r>
          </a:p>
          <a:p>
            <a:pPr lvl="1"/>
            <a:r>
              <a:rPr lang="en-US" sz="2800" dirty="0"/>
              <a:t>Language: English </a:t>
            </a:r>
          </a:p>
          <a:p>
            <a:endParaRPr lang="en-US" dirty="0"/>
          </a:p>
        </p:txBody>
      </p:sp>
    </p:spTree>
    <p:extLst>
      <p:ext uri="{BB962C8B-B14F-4D97-AF65-F5344CB8AC3E}">
        <p14:creationId xmlns:p14="http://schemas.microsoft.com/office/powerpoint/2010/main" val="528078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Changes in Immigration Patterns (SSUSH11d)</a:t>
            </a:r>
            <a:endParaRPr lang="en-US" dirty="0"/>
          </a:p>
        </p:txBody>
      </p:sp>
      <p:sp>
        <p:nvSpPr>
          <p:cNvPr id="3" name="Content Placeholder 2"/>
          <p:cNvSpPr>
            <a:spLocks noGrp="1"/>
          </p:cNvSpPr>
          <p:nvPr>
            <p:ph idx="1"/>
          </p:nvPr>
        </p:nvSpPr>
        <p:spPr/>
        <p:txBody>
          <a:bodyPr/>
          <a:lstStyle/>
          <a:p>
            <a:pPr lvl="0"/>
            <a:r>
              <a:rPr lang="en-US" sz="2800" b="1" dirty="0"/>
              <a:t>New immigrants </a:t>
            </a:r>
            <a:endParaRPr lang="en-US" sz="2800" dirty="0"/>
          </a:p>
          <a:p>
            <a:pPr lvl="1"/>
            <a:r>
              <a:rPr lang="en-US" sz="2800" dirty="0"/>
              <a:t>Location: eastern and southern Europe</a:t>
            </a:r>
          </a:p>
          <a:p>
            <a:pPr lvl="1"/>
            <a:r>
              <a:rPr lang="en-US" sz="2800" dirty="0"/>
              <a:t>Religion: Jewish or Catholic</a:t>
            </a:r>
          </a:p>
          <a:p>
            <a:pPr lvl="1"/>
            <a:r>
              <a:rPr lang="en-US" sz="2800" dirty="0"/>
              <a:t>Language: spoke no English</a:t>
            </a:r>
          </a:p>
          <a:p>
            <a:endParaRPr lang="en-US" dirty="0"/>
          </a:p>
        </p:txBody>
      </p:sp>
    </p:spTree>
    <p:extLst>
      <p:ext uri="{BB962C8B-B14F-4D97-AF65-F5344CB8AC3E}">
        <p14:creationId xmlns:p14="http://schemas.microsoft.com/office/powerpoint/2010/main" val="82574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138368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131416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6120582"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20582" y="0"/>
            <a:ext cx="6120583" cy="6858000"/>
          </a:xfrm>
          <a:prstGeom prst="rect">
            <a:avLst/>
          </a:prstGeom>
        </p:spPr>
      </p:pic>
    </p:spTree>
    <p:extLst>
      <p:ext uri="{BB962C8B-B14F-4D97-AF65-F5344CB8AC3E}">
        <p14:creationId xmlns:p14="http://schemas.microsoft.com/office/powerpoint/2010/main" val="206009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p:txBody>
          <a:bodyPr numCol="3">
            <a:normAutofit/>
          </a:bodyPr>
          <a:lstStyle/>
          <a:p>
            <a:pPr lvl="0"/>
            <a:r>
              <a:rPr lang="en-US" dirty="0"/>
              <a:t>Railroads Industry</a:t>
            </a:r>
          </a:p>
          <a:p>
            <a:pPr lvl="0"/>
            <a:r>
              <a:rPr lang="en-US" dirty="0"/>
              <a:t>John D. Rockefeller</a:t>
            </a:r>
          </a:p>
          <a:p>
            <a:pPr lvl="0"/>
            <a:r>
              <a:rPr lang="en-US" dirty="0"/>
              <a:t>Andrew Carnegie</a:t>
            </a:r>
          </a:p>
          <a:p>
            <a:pPr lvl="0"/>
            <a:r>
              <a:rPr lang="en-US" dirty="0"/>
              <a:t>Telegraph</a:t>
            </a:r>
          </a:p>
          <a:p>
            <a:pPr lvl="0"/>
            <a:r>
              <a:rPr lang="en-US" dirty="0"/>
              <a:t>Telephone</a:t>
            </a:r>
          </a:p>
          <a:p>
            <a:pPr lvl="0"/>
            <a:r>
              <a:rPr lang="en-US" dirty="0"/>
              <a:t>Electric Light Bulb</a:t>
            </a:r>
          </a:p>
          <a:p>
            <a:pPr lvl="0"/>
            <a:r>
              <a:rPr lang="en-US" dirty="0"/>
              <a:t>Ellis Island</a:t>
            </a:r>
          </a:p>
          <a:p>
            <a:pPr lvl="0"/>
            <a:r>
              <a:rPr lang="en-US" dirty="0"/>
              <a:t>Angel Island</a:t>
            </a:r>
          </a:p>
          <a:p>
            <a:pPr lvl="0"/>
            <a:r>
              <a:rPr lang="en-US" dirty="0"/>
              <a:t>Labor Unions</a:t>
            </a:r>
          </a:p>
          <a:p>
            <a:pPr lvl="0"/>
            <a:r>
              <a:rPr lang="en-US" dirty="0"/>
              <a:t>American Federation of Labor</a:t>
            </a:r>
          </a:p>
          <a:p>
            <a:pPr lvl="0"/>
            <a:r>
              <a:rPr lang="en-US" dirty="0"/>
              <a:t>The Transcontinental Railroad</a:t>
            </a:r>
          </a:p>
          <a:p>
            <a:pPr lvl="0"/>
            <a:r>
              <a:rPr lang="en-US" dirty="0"/>
              <a:t>Immigrant Labor</a:t>
            </a:r>
          </a:p>
          <a:p>
            <a:pPr lvl="0"/>
            <a:r>
              <a:rPr lang="en-US" dirty="0"/>
              <a:t>Farming and Ranching</a:t>
            </a:r>
          </a:p>
          <a:p>
            <a:pPr lvl="0"/>
            <a:r>
              <a:rPr lang="en-US" dirty="0"/>
              <a:t>Wounded Knee</a:t>
            </a:r>
          </a:p>
          <a:p>
            <a:pPr lvl="0"/>
            <a:r>
              <a:rPr lang="en-US" dirty="0"/>
              <a:t>Progressives</a:t>
            </a:r>
          </a:p>
          <a:p>
            <a:pPr lvl="0"/>
            <a:r>
              <a:rPr lang="en-US" dirty="0"/>
              <a:t>Muckrakers</a:t>
            </a:r>
          </a:p>
          <a:p>
            <a:pPr lvl="0"/>
            <a:r>
              <a:rPr lang="en-US" dirty="0"/>
              <a:t>Jacob Riis</a:t>
            </a:r>
          </a:p>
          <a:p>
            <a:pPr lvl="0"/>
            <a:r>
              <a:rPr lang="en-US" dirty="0"/>
              <a:t>Upton Sinclair</a:t>
            </a:r>
          </a:p>
          <a:p>
            <a:pPr lvl="0"/>
            <a:r>
              <a:rPr lang="en-US" dirty="0"/>
              <a:t>Jane Addams</a:t>
            </a:r>
          </a:p>
          <a:p>
            <a:pPr lvl="0"/>
            <a:r>
              <a:rPr lang="en-US" dirty="0"/>
              <a:t>Ida Tarbell</a:t>
            </a:r>
          </a:p>
          <a:p>
            <a:pPr lvl="0"/>
            <a:r>
              <a:rPr lang="en-US" dirty="0"/>
              <a:t>Jim Crow Laws</a:t>
            </a:r>
          </a:p>
          <a:p>
            <a:pPr lvl="0"/>
            <a:r>
              <a:rPr lang="en-US" dirty="0"/>
              <a:t>NAACP</a:t>
            </a:r>
          </a:p>
          <a:p>
            <a:pPr lvl="0"/>
            <a:r>
              <a:rPr lang="en-US" dirty="0"/>
              <a:t>Plessy v. Ferguson</a:t>
            </a:r>
          </a:p>
          <a:p>
            <a:pPr lvl="0"/>
            <a:r>
              <a:rPr lang="en-US" dirty="0"/>
              <a:t>Empowering Voters</a:t>
            </a:r>
          </a:p>
          <a:p>
            <a:pPr lvl="0"/>
            <a:r>
              <a:rPr lang="en-US" dirty="0"/>
              <a:t>Labor Laws</a:t>
            </a:r>
          </a:p>
          <a:p>
            <a:pPr lvl="0"/>
            <a:r>
              <a:rPr lang="en-US" dirty="0"/>
              <a:t>Conservation Movement</a:t>
            </a:r>
          </a:p>
          <a:p>
            <a:endParaRPr lang="en-US" dirty="0"/>
          </a:p>
        </p:txBody>
      </p:sp>
    </p:spTree>
    <p:extLst>
      <p:ext uri="{BB962C8B-B14F-4D97-AF65-F5344CB8AC3E}">
        <p14:creationId xmlns:p14="http://schemas.microsoft.com/office/powerpoint/2010/main" val="922632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Significance of Ellis and Angel Islands (SSUSH11d)</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At </a:t>
            </a:r>
            <a:r>
              <a:rPr lang="en-US" sz="2800" b="1" dirty="0"/>
              <a:t>Ellis Island</a:t>
            </a:r>
            <a:r>
              <a:rPr lang="en-US" sz="2800" dirty="0"/>
              <a:t> in New York and Angel Island in San Francisco new immigrants were forced pass health and welfare tests </a:t>
            </a:r>
          </a:p>
          <a:p>
            <a:pPr lvl="0">
              <a:buFont typeface="Arial" panose="020B0604020202020204" pitchFamily="34" charset="0"/>
              <a:buChar char="•"/>
            </a:pPr>
            <a:r>
              <a:rPr lang="en-US" sz="2800" dirty="0"/>
              <a:t>The new immigrants were mostly poor, so they worked as unskilled laborers and lived mostly in cities. </a:t>
            </a:r>
          </a:p>
          <a:p>
            <a:pPr lvl="0">
              <a:buFont typeface="Arial" panose="020B0604020202020204" pitchFamily="34" charset="0"/>
              <a:buChar char="•"/>
            </a:pPr>
            <a:r>
              <a:rPr lang="en-US" sz="2800" dirty="0"/>
              <a:t>They created communities to imitate the cultures of their home countries (little Italy and china).</a:t>
            </a:r>
          </a:p>
          <a:p>
            <a:pPr lvl="0">
              <a:buFont typeface="Arial" panose="020B0604020202020204" pitchFamily="34" charset="0"/>
              <a:buChar char="•"/>
            </a:pPr>
            <a:r>
              <a:rPr lang="en-US" sz="2800" dirty="0"/>
              <a:t>Most of the new immigrants (Asia and Europe) to jobs in manufacturing and mining.</a:t>
            </a:r>
          </a:p>
          <a:p>
            <a:endParaRPr lang="en-US" dirty="0"/>
          </a:p>
        </p:txBody>
      </p:sp>
    </p:spTree>
    <p:extLst>
      <p:ext uri="{BB962C8B-B14F-4D97-AF65-F5344CB8AC3E}">
        <p14:creationId xmlns:p14="http://schemas.microsoft.com/office/powerpoint/2010/main" val="287975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p:txBody>
          <a:bodyPr/>
          <a:lstStyle/>
          <a:p>
            <a:r>
              <a:rPr lang="en-US" dirty="0"/>
              <a:t> </a:t>
            </a:r>
            <a:r>
              <a:rPr lang="en-US" sz="2800" dirty="0"/>
              <a:t>“To protect the workers in their inalienable rights to a higher and better life; to protect them, not only as equals before the law, but also in their health, their homes, their firesides, their liberties as men, as workers, and as citizens…to this workers are entitled…The attainment of these is the glorious mission of the trade unions.”</a:t>
            </a:r>
          </a:p>
          <a:p>
            <a:r>
              <a:rPr lang="en-US" sz="2800" dirty="0"/>
              <a:t>		</a:t>
            </a:r>
            <a:r>
              <a:rPr lang="en-US" sz="2800" dirty="0" smtClean="0"/>
              <a:t>Source</a:t>
            </a:r>
            <a:r>
              <a:rPr lang="en-US" sz="2800" dirty="0"/>
              <a:t>: Excerpt from Samuel Gompers’ Speech in 1898</a:t>
            </a:r>
          </a:p>
        </p:txBody>
      </p:sp>
    </p:spTree>
    <p:extLst>
      <p:ext uri="{BB962C8B-B14F-4D97-AF65-F5344CB8AC3E}">
        <p14:creationId xmlns:p14="http://schemas.microsoft.com/office/powerpoint/2010/main" val="241599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35329" y="1"/>
            <a:ext cx="6056671"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135329" cy="6858001"/>
          </a:xfrm>
          <a:prstGeom prst="rect">
            <a:avLst/>
          </a:prstGeom>
        </p:spPr>
      </p:pic>
    </p:spTree>
    <p:extLst>
      <p:ext uri="{BB962C8B-B14F-4D97-AF65-F5344CB8AC3E}">
        <p14:creationId xmlns:p14="http://schemas.microsoft.com/office/powerpoint/2010/main" val="211008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Growth of Labor Unions (SSUSH11e)</a:t>
            </a:r>
            <a:endParaRPr lang="en-US" dirty="0"/>
          </a:p>
        </p:txBody>
      </p:sp>
      <p:sp>
        <p:nvSpPr>
          <p:cNvPr id="3" name="Content Placeholder 2"/>
          <p:cNvSpPr>
            <a:spLocks noGrp="1"/>
          </p:cNvSpPr>
          <p:nvPr>
            <p:ph idx="1"/>
          </p:nvPr>
        </p:nvSpPr>
        <p:spPr>
          <a:xfrm>
            <a:off x="195943" y="1845734"/>
            <a:ext cx="11778343" cy="4772780"/>
          </a:xfrm>
        </p:spPr>
        <p:txBody>
          <a:bodyPr>
            <a:normAutofit/>
          </a:bodyPr>
          <a:lstStyle/>
          <a:p>
            <a:pPr lvl="0">
              <a:buFont typeface="Arial" panose="020B0604020202020204" pitchFamily="34" charset="0"/>
              <a:buChar char="•"/>
            </a:pPr>
            <a:r>
              <a:rPr lang="en-US" sz="2800" dirty="0"/>
              <a:t>The Growth of unskilled laborers who were subject to low wages, long workdays, no vacations, and unsafe workplaces led to an increase in labor unions.</a:t>
            </a:r>
          </a:p>
          <a:p>
            <a:pPr lvl="0">
              <a:buFont typeface="Arial" panose="020B0604020202020204" pitchFamily="34" charset="0"/>
              <a:buChar char="•"/>
            </a:pPr>
            <a:r>
              <a:rPr lang="en-US" sz="2800" dirty="0"/>
              <a:t>Unskilled labors decided to band together in </a:t>
            </a:r>
            <a:r>
              <a:rPr lang="en-US" sz="2800" b="1" dirty="0"/>
              <a:t>labor unions</a:t>
            </a:r>
            <a:r>
              <a:rPr lang="en-US" sz="2800" dirty="0"/>
              <a:t> to demand better pay and working conditions. </a:t>
            </a:r>
          </a:p>
          <a:p>
            <a:pPr lvl="0">
              <a:buFont typeface="Arial" panose="020B0604020202020204" pitchFamily="34" charset="0"/>
              <a:buChar char="•"/>
            </a:pPr>
            <a:r>
              <a:rPr lang="en-US" sz="2800" dirty="0"/>
              <a:t>The most famous labor union </a:t>
            </a:r>
            <a:r>
              <a:rPr lang="en-US" sz="2800" b="1" dirty="0"/>
              <a:t>American</a:t>
            </a:r>
            <a:r>
              <a:rPr lang="en-US" sz="2800" dirty="0"/>
              <a:t> </a:t>
            </a:r>
            <a:r>
              <a:rPr lang="en-US" sz="2800" b="1" dirty="0"/>
              <a:t>Federation of Labor</a:t>
            </a:r>
            <a:r>
              <a:rPr lang="en-US" sz="2800" dirty="0"/>
              <a:t>, was led by </a:t>
            </a:r>
            <a:r>
              <a:rPr lang="en-US" sz="2800" b="1" dirty="0"/>
              <a:t>Samuel</a:t>
            </a:r>
            <a:r>
              <a:rPr lang="en-US" sz="2800" dirty="0"/>
              <a:t> </a:t>
            </a:r>
            <a:r>
              <a:rPr lang="en-US" sz="2800" b="1" dirty="0"/>
              <a:t>Gompers</a:t>
            </a:r>
            <a:r>
              <a:rPr lang="en-US" sz="2800" dirty="0"/>
              <a:t>. </a:t>
            </a:r>
          </a:p>
          <a:p>
            <a:pPr lvl="0">
              <a:buFont typeface="Arial" panose="020B0604020202020204" pitchFamily="34" charset="0"/>
              <a:buChar char="•"/>
            </a:pPr>
            <a:r>
              <a:rPr lang="en-US" sz="2800" b="1" dirty="0"/>
              <a:t>Labor Unions </a:t>
            </a:r>
            <a:r>
              <a:rPr lang="en-US" sz="2800" dirty="0"/>
              <a:t>used strikes (work stoppages) to convince employers to give workers shorter workdays, better working conditions, higher wages, and greater control over how they carried out their workplace responsibilities.</a:t>
            </a:r>
          </a:p>
          <a:p>
            <a:endParaRPr lang="en-US" dirty="0"/>
          </a:p>
        </p:txBody>
      </p:sp>
    </p:spTree>
    <p:extLst>
      <p:ext uri="{BB962C8B-B14F-4D97-AF65-F5344CB8AC3E}">
        <p14:creationId xmlns:p14="http://schemas.microsoft.com/office/powerpoint/2010/main" val="253393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1097280" y="1845733"/>
            <a:ext cx="10058400" cy="4422331"/>
          </a:xfrm>
        </p:spPr>
        <p:txBody>
          <a:bodyPr>
            <a:normAutofit/>
          </a:bodyPr>
          <a:lstStyle/>
          <a:p>
            <a:pPr marL="514350" lvl="0" indent="-514350">
              <a:buFont typeface="+mj-lt"/>
              <a:buAutoNum type="arabicPeriod"/>
            </a:pPr>
            <a:r>
              <a:rPr lang="en-US" sz="2800" dirty="0"/>
              <a:t> What were the names of the two islands used to receive new immigrants?</a:t>
            </a:r>
          </a:p>
          <a:p>
            <a:pPr marL="514350" lvl="0" indent="-514350">
              <a:buFont typeface="+mj-lt"/>
              <a:buAutoNum type="arabicPeriod"/>
            </a:pPr>
            <a:r>
              <a:rPr lang="en-US" sz="2800" dirty="0"/>
              <a:t> Who were the new immigrants</a:t>
            </a:r>
          </a:p>
          <a:p>
            <a:pPr marL="715518" lvl="1" indent="-514350">
              <a:buFont typeface="+mj-lt"/>
              <a:buAutoNum type="alphaLcPeriod"/>
            </a:pPr>
            <a:r>
              <a:rPr lang="en-US" sz="2800" dirty="0"/>
              <a:t>From:__________________________________________</a:t>
            </a:r>
          </a:p>
          <a:p>
            <a:pPr marL="715518" lvl="1" indent="-514350">
              <a:buFont typeface="+mj-lt"/>
              <a:buAutoNum type="alphaLcPeriod"/>
            </a:pPr>
            <a:r>
              <a:rPr lang="en-US" sz="2800" dirty="0"/>
              <a:t>Spoke: _________________________________________</a:t>
            </a:r>
          </a:p>
          <a:p>
            <a:pPr marL="715518" lvl="1" indent="-514350">
              <a:buFont typeface="+mj-lt"/>
              <a:buAutoNum type="alphaLcPeriod"/>
            </a:pPr>
            <a:r>
              <a:rPr lang="en-US" sz="2800" dirty="0"/>
              <a:t>Religion:_______________________________________</a:t>
            </a:r>
          </a:p>
          <a:p>
            <a:pPr marL="514350" lvl="0" indent="-514350">
              <a:buFont typeface="+mj-lt"/>
              <a:buAutoNum type="arabicPeriod"/>
            </a:pPr>
            <a:r>
              <a:rPr lang="en-US" sz="2800" dirty="0"/>
              <a:t> What was the purpose of the American Federation of Labor?</a:t>
            </a:r>
          </a:p>
          <a:p>
            <a:pPr marL="514350" lvl="0" indent="-514350">
              <a:buFont typeface="+mj-lt"/>
              <a:buAutoNum type="arabicPeriod"/>
            </a:pPr>
            <a:r>
              <a:rPr lang="en-US" sz="2800" dirty="0"/>
              <a:t> What were some of the tactics used by the American Federation </a:t>
            </a:r>
            <a:r>
              <a:rPr lang="en-US" sz="2800" dirty="0" smtClean="0"/>
              <a:t>of Labor</a:t>
            </a:r>
            <a:r>
              <a:rPr lang="en-US" sz="2800" dirty="0"/>
              <a:t>?</a:t>
            </a:r>
          </a:p>
          <a:p>
            <a:endParaRPr lang="en-US" dirty="0"/>
          </a:p>
        </p:txBody>
      </p:sp>
    </p:spTree>
    <p:extLst>
      <p:ext uri="{BB962C8B-B14F-4D97-AF65-F5344CB8AC3E}">
        <p14:creationId xmlns:p14="http://schemas.microsoft.com/office/powerpoint/2010/main" val="3652942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379563" y="1845734"/>
            <a:ext cx="11283350" cy="4382538"/>
          </a:xfrm>
        </p:spPr>
        <p:txBody>
          <a:bodyPr>
            <a:normAutofit/>
          </a:bodyPr>
          <a:lstStyle/>
          <a:p>
            <a:r>
              <a:rPr lang="en-US" sz="2800" dirty="0"/>
              <a:t>From the West, the railroads carried eastward such raw materials as lumber, minerals, livestock, and grain.  In </a:t>
            </a:r>
            <a:r>
              <a:rPr lang="en-US" sz="2800" dirty="0" err="1"/>
              <a:t>midwestern</a:t>
            </a:r>
            <a:r>
              <a:rPr lang="en-US" sz="2800" dirty="0"/>
              <a:t> cities like St. Louis, Chicago, Minneapolis, and Cleveland, the raw materials were processed.  Grain was milled into flour.  Hogs became bacon and hams.  Cattle became beef.  Iron ore was converted into steel.  Lumber was cut into wood for housing.  The processed goods were shipped by rail to eastern cities.  From eastern cities, in turn, came manufactured goods, which were sold to westerners. . . .</a:t>
            </a:r>
          </a:p>
          <a:p>
            <a:r>
              <a:rPr lang="en-US" sz="2800" dirty="0"/>
              <a:t>Source: Lorna Mason et al., America’s Past and Promise, McDougal </a:t>
            </a:r>
            <a:r>
              <a:rPr lang="en-US" sz="2800" dirty="0" err="1"/>
              <a:t>Littell</a:t>
            </a:r>
            <a:endParaRPr lang="en-US" sz="2800" dirty="0"/>
          </a:p>
          <a:p>
            <a:endParaRPr lang="en-US" dirty="0"/>
          </a:p>
        </p:txBody>
      </p:sp>
    </p:spTree>
    <p:extLst>
      <p:ext uri="{BB962C8B-B14F-4D97-AF65-F5344CB8AC3E}">
        <p14:creationId xmlns:p14="http://schemas.microsoft.com/office/powerpoint/2010/main" val="4171408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253316" cy="6858000"/>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3316" y="0"/>
            <a:ext cx="5938684" cy="6858000"/>
          </a:xfrm>
          <a:prstGeom prst="rect">
            <a:avLst/>
          </a:prstGeom>
        </p:spPr>
      </p:pic>
    </p:spTree>
    <p:extLst>
      <p:ext uri="{BB962C8B-B14F-4D97-AF65-F5344CB8AC3E}">
        <p14:creationId xmlns:p14="http://schemas.microsoft.com/office/powerpoint/2010/main" val="418206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7424928" cy="6858000"/>
          </a:xfr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4928" y="0"/>
            <a:ext cx="4767072" cy="6858000"/>
          </a:xfrm>
          <a:prstGeom prst="rect">
            <a:avLst/>
          </a:prstGeom>
        </p:spPr>
      </p:pic>
    </p:spTree>
    <p:extLst>
      <p:ext uri="{BB962C8B-B14F-4D97-AF65-F5344CB8AC3E}">
        <p14:creationId xmlns:p14="http://schemas.microsoft.com/office/powerpoint/2010/main" val="670978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Transcontinental Railroad (SSUSH12a)</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Railroads made life out west possible by allowing farmers, ranchers, and other settlers’ access to eastern markets and resources. </a:t>
            </a:r>
          </a:p>
          <a:p>
            <a:pPr lvl="0">
              <a:buFont typeface="Arial" panose="020B0604020202020204" pitchFamily="34" charset="0"/>
              <a:buChar char="•"/>
            </a:pPr>
            <a:r>
              <a:rPr lang="en-US" sz="2800" dirty="0"/>
              <a:t>They also made it easier for people to move west and populate territories at a rapid rate. </a:t>
            </a:r>
          </a:p>
          <a:p>
            <a:pPr lvl="0">
              <a:buFont typeface="Arial" panose="020B0604020202020204" pitchFamily="34" charset="0"/>
              <a:buChar char="•"/>
            </a:pPr>
            <a:r>
              <a:rPr lang="en-US" sz="2800" dirty="0"/>
              <a:t>In 1862, Congress coordinated an effort among the railroad companies to build a </a:t>
            </a:r>
            <a:r>
              <a:rPr lang="en-US" sz="2800" b="1" dirty="0"/>
              <a:t>Transcontinental Railroad</a:t>
            </a:r>
            <a:r>
              <a:rPr lang="en-US" sz="2800" dirty="0"/>
              <a:t>.</a:t>
            </a:r>
          </a:p>
          <a:p>
            <a:endParaRPr lang="en-US" dirty="0"/>
          </a:p>
        </p:txBody>
      </p:sp>
    </p:spTree>
    <p:extLst>
      <p:ext uri="{BB962C8B-B14F-4D97-AF65-F5344CB8AC3E}">
        <p14:creationId xmlns:p14="http://schemas.microsoft.com/office/powerpoint/2010/main" val="458156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Transcontinental Railroad (SSUSH12a)</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Union Pacific (an eastern rail company) and Central Pacific (a rail company from Sacramento, California) joined their tracks at Promontory, Utah, in 1869. </a:t>
            </a:r>
          </a:p>
          <a:p>
            <a:pPr lvl="0">
              <a:buFont typeface="Arial" panose="020B0604020202020204" pitchFamily="34" charset="0"/>
              <a:buChar char="•"/>
            </a:pPr>
            <a:r>
              <a:rPr lang="en-US" sz="2800" dirty="0"/>
              <a:t>As a symbol of their union that now linked the nation east to west, representatives drove a gold spike to mark the occasion. </a:t>
            </a:r>
          </a:p>
          <a:p>
            <a:endParaRPr lang="en-US" dirty="0"/>
          </a:p>
        </p:txBody>
      </p:sp>
    </p:spTree>
    <p:extLst>
      <p:ext uri="{BB962C8B-B14F-4D97-AF65-F5344CB8AC3E}">
        <p14:creationId xmlns:p14="http://schemas.microsoft.com/office/powerpoint/2010/main" val="212571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Impact of Railroads (SSUSH11a)</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Railroad construction dramatically increased after the Civil War.</a:t>
            </a:r>
          </a:p>
          <a:p>
            <a:pPr lvl="0">
              <a:buFont typeface="Arial" panose="020B0604020202020204" pitchFamily="34" charset="0"/>
              <a:buChar char="•"/>
            </a:pPr>
            <a:r>
              <a:rPr lang="en-US" sz="2800" dirty="0"/>
              <a:t>In fact, the United States went from having 35,000 miles of track in 1865 to over 193,000 miles of track by 1900.</a:t>
            </a:r>
          </a:p>
          <a:p>
            <a:pPr lvl="0">
              <a:buFont typeface="Arial" panose="020B0604020202020204" pitchFamily="34" charset="0"/>
              <a:buChar char="•"/>
            </a:pPr>
            <a:r>
              <a:rPr lang="en-US" sz="2800" dirty="0"/>
              <a:t>Railroads connected vast regions of the United States and allowed for the efficient transport of goods. </a:t>
            </a:r>
          </a:p>
          <a:p>
            <a:pPr lvl="0">
              <a:buFont typeface="Arial" panose="020B0604020202020204" pitchFamily="34" charset="0"/>
              <a:buChar char="•"/>
            </a:pPr>
            <a:r>
              <a:rPr lang="en-US" sz="2800" dirty="0"/>
              <a:t>The geographic connections railroads allowed created a national market. </a:t>
            </a:r>
          </a:p>
          <a:p>
            <a:pPr lvl="0">
              <a:buFont typeface="Arial" panose="020B0604020202020204" pitchFamily="34" charset="0"/>
              <a:buChar char="•"/>
            </a:pPr>
            <a:r>
              <a:rPr lang="en-US" sz="2800" dirty="0"/>
              <a:t>No longer were goods and products regional. </a:t>
            </a:r>
          </a:p>
          <a:p>
            <a:endParaRPr lang="en-US" dirty="0"/>
          </a:p>
        </p:txBody>
      </p:sp>
    </p:spTree>
    <p:extLst>
      <p:ext uri="{BB962C8B-B14F-4D97-AF65-F5344CB8AC3E}">
        <p14:creationId xmlns:p14="http://schemas.microsoft.com/office/powerpoint/2010/main" val="2719888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17988"/>
            <a:ext cx="12192000" cy="6975987"/>
          </a:xfrm>
        </p:spPr>
      </p:pic>
    </p:spTree>
    <p:extLst>
      <p:ext uri="{BB962C8B-B14F-4D97-AF65-F5344CB8AC3E}">
        <p14:creationId xmlns:p14="http://schemas.microsoft.com/office/powerpoint/2010/main" val="220265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p:txBody>
          <a:bodyPr/>
          <a:lstStyle/>
          <a:p>
            <a:r>
              <a:rPr lang="en-US" sz="2800" dirty="0"/>
              <a:t>As a class, they [Chinese Laborers] are quiet, peaceable, patient, industrious, and economical. More prudent and economical [than white laborers], they are content with less wages. We find them organized for mutual aid and assistance. Without them, it would be impossible to complete the western portion of this great national enterprise [Transcontinental Railroad] within the time required by the Act of Congress.</a:t>
            </a:r>
          </a:p>
          <a:p>
            <a:r>
              <a:rPr lang="en-US" sz="2800" dirty="0"/>
              <a:t>Source: Leland Stanford, President of the Central Pacific Railroad, 1865</a:t>
            </a:r>
          </a:p>
          <a:p>
            <a:endParaRPr lang="en-US" dirty="0"/>
          </a:p>
        </p:txBody>
      </p:sp>
    </p:spTree>
    <p:extLst>
      <p:ext uri="{BB962C8B-B14F-4D97-AF65-F5344CB8AC3E}">
        <p14:creationId xmlns:p14="http://schemas.microsoft.com/office/powerpoint/2010/main" val="825882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Construction of the Railroad</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To build the Transcontinental Railroad businesses use thousands of immigrant laborers from Ireland and China.</a:t>
            </a:r>
          </a:p>
          <a:p>
            <a:pPr lvl="0">
              <a:buFont typeface="Arial" panose="020B0604020202020204" pitchFamily="34" charset="0"/>
              <a:buChar char="•"/>
            </a:pPr>
            <a:r>
              <a:rPr lang="en-US" sz="2800" dirty="0"/>
              <a:t>These immigrants often worked under very dangerous conditions. </a:t>
            </a:r>
          </a:p>
          <a:p>
            <a:pPr lvl="0">
              <a:buFont typeface="Arial" panose="020B0604020202020204" pitchFamily="34" charset="0"/>
              <a:buChar char="•"/>
            </a:pPr>
            <a:r>
              <a:rPr lang="en-US" sz="2800" dirty="0"/>
              <a:t>Laying railroad track could cause injury or even death. </a:t>
            </a:r>
          </a:p>
          <a:p>
            <a:endParaRPr lang="en-US" dirty="0"/>
          </a:p>
        </p:txBody>
      </p:sp>
    </p:spTree>
    <p:extLst>
      <p:ext uri="{BB962C8B-B14F-4D97-AF65-F5344CB8AC3E}">
        <p14:creationId xmlns:p14="http://schemas.microsoft.com/office/powerpoint/2010/main" val="2994280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067425" y="1"/>
            <a:ext cx="6124575"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067425" cy="6858000"/>
          </a:xfrm>
          <a:prstGeom prst="rect">
            <a:avLst/>
          </a:prstGeom>
        </p:spPr>
      </p:pic>
    </p:spTree>
    <p:extLst>
      <p:ext uri="{BB962C8B-B14F-4D97-AF65-F5344CB8AC3E}">
        <p14:creationId xmlns:p14="http://schemas.microsoft.com/office/powerpoint/2010/main" val="2925886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Growth of the Western Population (SSUSH12b)</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Many settlers moved west intending to be farmers.</a:t>
            </a:r>
          </a:p>
          <a:p>
            <a:pPr lvl="0">
              <a:buFont typeface="Arial" panose="020B0604020202020204" pitchFamily="34" charset="0"/>
              <a:buChar char="•"/>
            </a:pPr>
            <a:r>
              <a:rPr lang="en-US" sz="2800" dirty="0"/>
              <a:t>Meanwhile, a number of technological advances made western farming possible.</a:t>
            </a:r>
          </a:p>
          <a:p>
            <a:pPr lvl="0">
              <a:buFont typeface="Arial" panose="020B0604020202020204" pitchFamily="34" charset="0"/>
              <a:buChar char="•"/>
            </a:pPr>
            <a:r>
              <a:rPr lang="en-US" sz="2800" b="1" dirty="0"/>
              <a:t>John Deere's steel plow </a:t>
            </a:r>
            <a:r>
              <a:rPr lang="en-US" sz="2800" dirty="0"/>
              <a:t>allowed farmers to plant crops in the Midwest and plains by enabling them to cut through the tough prairie sod.</a:t>
            </a:r>
          </a:p>
          <a:p>
            <a:pPr lvl="0">
              <a:buFont typeface="Arial" panose="020B0604020202020204" pitchFamily="34" charset="0"/>
              <a:buChar char="•"/>
            </a:pPr>
            <a:r>
              <a:rPr lang="en-US" sz="2800" dirty="0"/>
              <a:t>Another industry that became big in the West was cattle ranching. </a:t>
            </a:r>
          </a:p>
          <a:p>
            <a:endParaRPr lang="en-US" dirty="0"/>
          </a:p>
        </p:txBody>
      </p:sp>
    </p:spTree>
    <p:extLst>
      <p:ext uri="{BB962C8B-B14F-4D97-AF65-F5344CB8AC3E}">
        <p14:creationId xmlns:p14="http://schemas.microsoft.com/office/powerpoint/2010/main" val="2272586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Growth of the Western Population (SSUSH12b)</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b="1" dirty="0"/>
              <a:t>Barbed wire</a:t>
            </a:r>
            <a:r>
              <a:rPr lang="en-US" sz="2800" dirty="0"/>
              <a:t> made it possible for farmers to cheaply and efficiently fence in their land and livestock.</a:t>
            </a:r>
          </a:p>
          <a:p>
            <a:pPr lvl="0">
              <a:buFont typeface="Arial" panose="020B0604020202020204" pitchFamily="34" charset="0"/>
              <a:buChar char="•"/>
            </a:pPr>
            <a:r>
              <a:rPr lang="en-US" sz="2800" dirty="0"/>
              <a:t>The growth of the cattle industry contributed to the slaughter of buffalo that otherwise would have competed with cattle for food. </a:t>
            </a:r>
          </a:p>
          <a:p>
            <a:pPr lvl="0">
              <a:buFont typeface="Arial" panose="020B0604020202020204" pitchFamily="34" charset="0"/>
              <a:buChar char="•"/>
            </a:pPr>
            <a:r>
              <a:rPr lang="en-US" sz="2800" dirty="0"/>
              <a:t>It also meant that even more land was taken from Native Americans. </a:t>
            </a:r>
          </a:p>
          <a:p>
            <a:endParaRPr lang="en-US" dirty="0"/>
          </a:p>
        </p:txBody>
      </p:sp>
    </p:spTree>
    <p:extLst>
      <p:ext uri="{BB962C8B-B14F-4D97-AF65-F5344CB8AC3E}">
        <p14:creationId xmlns:p14="http://schemas.microsoft.com/office/powerpoint/2010/main" val="594036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p:txBody>
          <a:bodyPr/>
          <a:lstStyle/>
          <a:p>
            <a:r>
              <a:rPr lang="en-US" sz="2800" dirty="0"/>
              <a:t>“And so, at last, our fathers were steadily driven out, or killed, and we, their sons, but sorry remnants of tribes once mighty, are cornered in little spots of the earth all ours of right— cornered like guilty prisoners, and watched by men with guns, who are more than anxious to kill us off. </a:t>
            </a:r>
          </a:p>
          <a:p>
            <a:r>
              <a:rPr lang="en-US" sz="2800" dirty="0"/>
              <a:t>Source: Chief Washakie of the Shoshone tribe from a speech to Governor John W. Hoyt of the Wyoming </a:t>
            </a:r>
            <a:r>
              <a:rPr lang="en-US" sz="2800" dirty="0" smtClean="0"/>
              <a:t>Territory</a:t>
            </a:r>
            <a:endParaRPr lang="en-US" sz="2800" dirty="0"/>
          </a:p>
          <a:p>
            <a:endParaRPr lang="en-US" dirty="0"/>
          </a:p>
        </p:txBody>
      </p:sp>
    </p:spTree>
    <p:extLst>
      <p:ext uri="{BB962C8B-B14F-4D97-AF65-F5344CB8AC3E}">
        <p14:creationId xmlns:p14="http://schemas.microsoft.com/office/powerpoint/2010/main" val="666362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3906" y="0"/>
            <a:ext cx="5958094" cy="68580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233906" cy="6858000"/>
          </a:xfrm>
          <a:prstGeom prst="rect">
            <a:avLst/>
          </a:prstGeom>
        </p:spPr>
      </p:pic>
    </p:spTree>
    <p:extLst>
      <p:ext uri="{BB962C8B-B14F-4D97-AF65-F5344CB8AC3E}">
        <p14:creationId xmlns:p14="http://schemas.microsoft.com/office/powerpoint/2010/main" val="173118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Plains Indian’s Resistance to Western Expansion (SSUSH12c)</a:t>
            </a:r>
            <a:endParaRPr lang="en-US" dirty="0"/>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sz="2800" dirty="0"/>
              <a:t>As settlers and railroads ventured further west, The Plains Indians chose to accept being moved off of their land. </a:t>
            </a:r>
          </a:p>
          <a:p>
            <a:pPr lvl="0">
              <a:buFont typeface="Arial" panose="020B0604020202020204" pitchFamily="34" charset="0"/>
              <a:buChar char="•"/>
            </a:pPr>
            <a:r>
              <a:rPr lang="en-US" sz="2800" dirty="0"/>
              <a:t>While Sioux Indians were being removed for their land, they were surrounded by the U.S. Army.</a:t>
            </a:r>
          </a:p>
          <a:p>
            <a:pPr lvl="0">
              <a:buFont typeface="Arial" panose="020B0604020202020204" pitchFamily="34" charset="0"/>
              <a:buChar char="•"/>
            </a:pPr>
            <a:r>
              <a:rPr lang="en-US" sz="2800" dirty="0"/>
              <a:t>A brutal massacre followed, in which it’s estimated 150 Indians were killed (some historians put this number at twice as high), nearly half of them women and children. </a:t>
            </a:r>
          </a:p>
          <a:p>
            <a:endParaRPr lang="en-US" dirty="0"/>
          </a:p>
        </p:txBody>
      </p:sp>
    </p:spTree>
    <p:extLst>
      <p:ext uri="{BB962C8B-B14F-4D97-AF65-F5344CB8AC3E}">
        <p14:creationId xmlns:p14="http://schemas.microsoft.com/office/powerpoint/2010/main" val="1585550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Plains Indian’s Resistance to Western Expansion (SSUSH12c)</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The cavalry lost 25 men. </a:t>
            </a:r>
          </a:p>
          <a:p>
            <a:pPr lvl="0">
              <a:buFont typeface="Arial" panose="020B0604020202020204" pitchFamily="34" charset="0"/>
              <a:buChar char="•"/>
            </a:pPr>
            <a:r>
              <a:rPr lang="en-US" sz="2800" dirty="0"/>
              <a:t>The conflict (Massacre) at </a:t>
            </a:r>
            <a:r>
              <a:rPr lang="en-US" sz="2800" b="1" dirty="0"/>
              <a:t>Wounded Knee</a:t>
            </a:r>
            <a:r>
              <a:rPr lang="en-US" sz="2800" dirty="0"/>
              <a:t> was originally referred to as a battle, but in reality it was a tragic and avoidable massacre.</a:t>
            </a:r>
          </a:p>
          <a:p>
            <a:pPr lvl="0">
              <a:buFont typeface="Arial" panose="020B0604020202020204" pitchFamily="34" charset="0"/>
              <a:buChar char="•"/>
            </a:pPr>
            <a:r>
              <a:rPr lang="en-US" sz="2800" dirty="0"/>
              <a:t>Wounded Knee makes the end of the Plains Indians resistance to Westward Expansion</a:t>
            </a:r>
          </a:p>
          <a:p>
            <a:endParaRPr lang="en-US" dirty="0"/>
          </a:p>
        </p:txBody>
      </p:sp>
    </p:spTree>
    <p:extLst>
      <p:ext uri="{BB962C8B-B14F-4D97-AF65-F5344CB8AC3E}">
        <p14:creationId xmlns:p14="http://schemas.microsoft.com/office/powerpoint/2010/main" val="142982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 y="1693058"/>
            <a:ext cx="4403869" cy="3589873"/>
          </a:xfrm>
        </p:spPr>
        <p:txBody>
          <a:bodyPr/>
          <a:lstStyle/>
          <a:p>
            <a:pPr algn="ctr"/>
            <a:r>
              <a:rPr lang="en-US" dirty="0" smtClean="0"/>
              <a:t>Describe the importance of railroads based on the following map.</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52219" y="1"/>
            <a:ext cx="7339781" cy="6975988"/>
          </a:xfrm>
        </p:spPr>
      </p:pic>
    </p:spTree>
    <p:extLst>
      <p:ext uri="{BB962C8B-B14F-4D97-AF65-F5344CB8AC3E}">
        <p14:creationId xmlns:p14="http://schemas.microsoft.com/office/powerpoint/2010/main" val="1989495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lnSpcReduction="10000"/>
          </a:bodyPr>
          <a:lstStyle/>
          <a:p>
            <a:pPr marL="457200" lvl="0" indent="-457200">
              <a:buFont typeface="+mj-lt"/>
              <a:buAutoNum type="arabicPeriod"/>
            </a:pPr>
            <a:r>
              <a:rPr lang="en-US" dirty="0"/>
              <a:t> </a:t>
            </a:r>
            <a:r>
              <a:rPr lang="en-US" sz="2800" dirty="0"/>
              <a:t>What immigrant groups helped build the transcontinental railroad?</a:t>
            </a:r>
          </a:p>
          <a:p>
            <a:pPr marL="514350" lvl="0" indent="-514350">
              <a:buFont typeface="+mj-lt"/>
              <a:buAutoNum type="arabicPeriod"/>
            </a:pPr>
            <a:r>
              <a:rPr lang="en-US" sz="2800" dirty="0"/>
              <a:t> How did the Transcontinental railroad impact western population?</a:t>
            </a:r>
          </a:p>
          <a:p>
            <a:pPr marL="514350" lvl="0" indent="-514350">
              <a:buFont typeface="+mj-lt"/>
              <a:buAutoNum type="arabicPeriod"/>
            </a:pPr>
            <a:r>
              <a:rPr lang="en-US" sz="2800" dirty="0"/>
              <a:t> List three innovations that impacted farming and ranching in the West?</a:t>
            </a:r>
          </a:p>
          <a:p>
            <a:pPr marL="514350" lvl="0" indent="-514350">
              <a:buFont typeface="+mj-lt"/>
              <a:buAutoNum type="arabicPeriod"/>
            </a:pPr>
            <a:r>
              <a:rPr lang="en-US" sz="2800" dirty="0"/>
              <a:t> How did the Plains Indians’ resist westward expansion?</a:t>
            </a:r>
          </a:p>
          <a:p>
            <a:pPr marL="514350" lvl="0" indent="-514350">
              <a:buFont typeface="+mj-lt"/>
              <a:buAutoNum type="arabicPeriod"/>
            </a:pPr>
            <a:r>
              <a:rPr lang="en-US" sz="2800" dirty="0"/>
              <a:t> What one consequence of the Plains Indians’ resistance to western expansion?</a:t>
            </a:r>
          </a:p>
          <a:p>
            <a:endParaRPr lang="en-US" dirty="0"/>
          </a:p>
        </p:txBody>
      </p:sp>
    </p:spTree>
    <p:extLst>
      <p:ext uri="{BB962C8B-B14F-4D97-AF65-F5344CB8AC3E}">
        <p14:creationId xmlns:p14="http://schemas.microsoft.com/office/powerpoint/2010/main" val="2244987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3739707"/>
          </a:xfrm>
        </p:spPr>
        <p:txBody>
          <a:bodyPr/>
          <a:lstStyle/>
          <a:p>
            <a:pPr algn="ctr"/>
            <a:r>
              <a:rPr lang="en-US" dirty="0" smtClean="0"/>
              <a:t>What are the artists trying to summarize with the following images?</a:t>
            </a:r>
            <a:endParaRPr lang="en-US" dirty="0"/>
          </a:p>
        </p:txBody>
      </p:sp>
    </p:spTree>
    <p:extLst>
      <p:ext uri="{BB962C8B-B14F-4D97-AF65-F5344CB8AC3E}">
        <p14:creationId xmlns:p14="http://schemas.microsoft.com/office/powerpoint/2010/main" val="3097163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7999"/>
          </a:xfrm>
        </p:spPr>
      </p:pic>
    </p:spTree>
    <p:extLst>
      <p:ext uri="{BB962C8B-B14F-4D97-AF65-F5344CB8AC3E}">
        <p14:creationId xmlns:p14="http://schemas.microsoft.com/office/powerpoint/2010/main" val="3888287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3820773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7999"/>
          </a:xfrm>
        </p:spPr>
      </p:pic>
    </p:spTree>
    <p:extLst>
      <p:ext uri="{BB962C8B-B14F-4D97-AF65-F5344CB8AC3E}">
        <p14:creationId xmlns:p14="http://schemas.microsoft.com/office/powerpoint/2010/main" val="2370855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17342"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342" y="0"/>
            <a:ext cx="6174658" cy="6858000"/>
          </a:xfrm>
          <a:prstGeom prst="rect">
            <a:avLst/>
          </a:prstGeom>
        </p:spPr>
      </p:pic>
    </p:spTree>
    <p:extLst>
      <p:ext uri="{BB962C8B-B14F-4D97-AF65-F5344CB8AC3E}">
        <p14:creationId xmlns:p14="http://schemas.microsoft.com/office/powerpoint/2010/main" val="2204098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Documents</a:t>
            </a:r>
            <a:endParaRPr lang="en-US" dirty="0"/>
          </a:p>
        </p:txBody>
      </p:sp>
      <p:sp>
        <p:nvSpPr>
          <p:cNvPr id="3" name="Content Placeholder 2"/>
          <p:cNvSpPr>
            <a:spLocks noGrp="1"/>
          </p:cNvSpPr>
          <p:nvPr>
            <p:ph idx="1"/>
          </p:nvPr>
        </p:nvSpPr>
        <p:spPr/>
        <p:txBody>
          <a:bodyPr/>
          <a:lstStyle/>
          <a:p>
            <a:r>
              <a:rPr lang="en-US" sz="2800" b="1" dirty="0"/>
              <a:t>Progressivism: </a:t>
            </a:r>
            <a:r>
              <a:rPr lang="en-US" sz="2800" dirty="0"/>
              <a:t>The political orientation of those who favor progress toward better conditions in government and society (http://define.ansme.com/words/p/progressivism.html)</a:t>
            </a:r>
          </a:p>
          <a:p>
            <a:r>
              <a:rPr lang="en-US" sz="2800" dirty="0"/>
              <a:t> </a:t>
            </a:r>
          </a:p>
          <a:p>
            <a:r>
              <a:rPr lang="en-US" sz="2800" b="1" dirty="0"/>
              <a:t>Progressive: </a:t>
            </a:r>
            <a:r>
              <a:rPr lang="en-US" sz="2800" dirty="0"/>
              <a:t>A person believing in moderate political change and social improvement through political action (Merriam-Webster Dictionary)</a:t>
            </a:r>
          </a:p>
          <a:p>
            <a:endParaRPr lang="en-US" dirty="0"/>
          </a:p>
        </p:txBody>
      </p:sp>
    </p:spTree>
    <p:extLst>
      <p:ext uri="{BB962C8B-B14F-4D97-AF65-F5344CB8AC3E}">
        <p14:creationId xmlns:p14="http://schemas.microsoft.com/office/powerpoint/2010/main" val="2616759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Role of Muckrakers (SSUSH13a)</a:t>
            </a:r>
            <a:endParaRPr lang="en-US" dirty="0"/>
          </a:p>
        </p:txBody>
      </p:sp>
      <p:sp>
        <p:nvSpPr>
          <p:cNvPr id="3" name="Content Placeholder 2"/>
          <p:cNvSpPr>
            <a:spLocks noGrp="1"/>
          </p:cNvSpPr>
          <p:nvPr>
            <p:ph idx="1"/>
          </p:nvPr>
        </p:nvSpPr>
        <p:spPr>
          <a:xfrm>
            <a:off x="1097280" y="1845734"/>
            <a:ext cx="10058400" cy="5012266"/>
          </a:xfrm>
        </p:spPr>
        <p:txBody>
          <a:bodyPr>
            <a:normAutofit/>
          </a:bodyPr>
          <a:lstStyle/>
          <a:p>
            <a:pPr lvl="0"/>
            <a:r>
              <a:rPr lang="en-US" sz="2800" b="1" dirty="0"/>
              <a:t>Muckrakers</a:t>
            </a:r>
            <a:r>
              <a:rPr lang="en-US" sz="2800" dirty="0"/>
              <a:t> were journalists that investigated and exposed political corruption, child labor, slum conditions, and other social issues. </a:t>
            </a:r>
          </a:p>
          <a:p>
            <a:pPr lvl="0"/>
            <a:r>
              <a:rPr lang="en-US" sz="2800" dirty="0"/>
              <a:t>Two famous Muckrakers</a:t>
            </a:r>
          </a:p>
          <a:p>
            <a:pPr lvl="1"/>
            <a:r>
              <a:rPr lang="en-US" sz="2800" b="1" dirty="0"/>
              <a:t>Jacob Riis</a:t>
            </a:r>
            <a:endParaRPr lang="en-US" sz="2800" dirty="0"/>
          </a:p>
          <a:p>
            <a:pPr lvl="2"/>
            <a:r>
              <a:rPr lang="en-US" sz="2800" b="1" dirty="0"/>
              <a:t>Jacob Riis</a:t>
            </a:r>
            <a:r>
              <a:rPr lang="en-US" sz="2800" dirty="0"/>
              <a:t> wrote </a:t>
            </a:r>
            <a:r>
              <a:rPr lang="en-US" sz="2800" b="1" dirty="0"/>
              <a:t>How the Other Half Lives</a:t>
            </a:r>
            <a:r>
              <a:rPr lang="en-US" sz="2800" dirty="0"/>
              <a:t> </a:t>
            </a:r>
          </a:p>
          <a:p>
            <a:pPr lvl="2"/>
            <a:r>
              <a:rPr lang="en-US" sz="2800" b="1" dirty="0"/>
              <a:t>Significance: </a:t>
            </a:r>
            <a:r>
              <a:rPr lang="en-US" sz="2800" dirty="0"/>
              <a:t>Exposed the horrible conditions under which immigrants worked and lived. </a:t>
            </a:r>
          </a:p>
          <a:p>
            <a:pPr lvl="2"/>
            <a:r>
              <a:rPr lang="en-US" sz="2800" dirty="0"/>
              <a:t>Result: Riis' efforts contributed largely to New York passing its first laws aimed at improving urban tenements.</a:t>
            </a:r>
          </a:p>
          <a:p>
            <a:endParaRPr lang="en-US" dirty="0"/>
          </a:p>
        </p:txBody>
      </p:sp>
    </p:spTree>
    <p:extLst>
      <p:ext uri="{BB962C8B-B14F-4D97-AF65-F5344CB8AC3E}">
        <p14:creationId xmlns:p14="http://schemas.microsoft.com/office/powerpoint/2010/main" val="3213013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172527" y="1845733"/>
            <a:ext cx="11731925" cy="4865617"/>
          </a:xfrm>
        </p:spPr>
        <p:txBody>
          <a:bodyPr>
            <a:normAutofit/>
          </a:bodyPr>
          <a:lstStyle/>
          <a:p>
            <a:r>
              <a:rPr lang="en-US" sz="2800" dirty="0"/>
              <a:t>The clamor that rang throughout America was not, however, a response to the workers’ plight. Upton Sinclair also uncovered the contents of the products being sold to the general public. Spoiled meat was covered with chemicals to hide the smell. Skin, hair, stomach, ears, and nose were ground up and packaged as head cheese. Rats climbed over warehouse meat, leaving piles of excrement behind. Sinclair said that he aimed for America’s heart and instead hit its stomach. Even President Roosevelt, who coined the derisive term ‘muckraker,’ was propelled to act. Within months, Congress passed the Pure Food and Drug Act and the Meat Inspection Act to curb these sickening abuses.” </a:t>
            </a:r>
          </a:p>
          <a:p>
            <a:r>
              <a:rPr lang="en-US" sz="2800" dirty="0"/>
              <a:t>Source: ushistory.org</a:t>
            </a:r>
          </a:p>
          <a:p>
            <a:endParaRPr lang="en-US" dirty="0"/>
          </a:p>
        </p:txBody>
      </p:sp>
    </p:spTree>
    <p:extLst>
      <p:ext uri="{BB962C8B-B14F-4D97-AF65-F5344CB8AC3E}">
        <p14:creationId xmlns:p14="http://schemas.microsoft.com/office/powerpoint/2010/main" val="4024028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Role of Muckrakers (SSUSH13a)</a:t>
            </a:r>
            <a:endParaRPr lang="en-US" dirty="0"/>
          </a:p>
        </p:txBody>
      </p:sp>
      <p:sp>
        <p:nvSpPr>
          <p:cNvPr id="3" name="Content Placeholder 2"/>
          <p:cNvSpPr>
            <a:spLocks noGrp="1"/>
          </p:cNvSpPr>
          <p:nvPr>
            <p:ph idx="1"/>
          </p:nvPr>
        </p:nvSpPr>
        <p:spPr/>
        <p:txBody>
          <a:bodyPr/>
          <a:lstStyle/>
          <a:p>
            <a:pPr lvl="0"/>
            <a:r>
              <a:rPr lang="en-US" sz="2800" b="1" dirty="0"/>
              <a:t>Upton Sinclair</a:t>
            </a:r>
            <a:endParaRPr lang="en-US" sz="2800" dirty="0"/>
          </a:p>
          <a:p>
            <a:pPr lvl="1"/>
            <a:r>
              <a:rPr lang="en-US" sz="2800" dirty="0"/>
              <a:t>Wrote: </a:t>
            </a:r>
            <a:r>
              <a:rPr lang="en-US" sz="2800" b="1" dirty="0"/>
              <a:t>The Jungle</a:t>
            </a:r>
            <a:r>
              <a:rPr lang="en-US" sz="2800" dirty="0"/>
              <a:t> (Book)</a:t>
            </a:r>
          </a:p>
          <a:p>
            <a:pPr lvl="1"/>
            <a:r>
              <a:rPr lang="en-US" sz="2800" dirty="0"/>
              <a:t>Significance: Exposed poor labor practices and unsanitary conditions that produced contaminated meat.</a:t>
            </a:r>
          </a:p>
          <a:p>
            <a:pPr lvl="1"/>
            <a:r>
              <a:rPr lang="en-US" sz="2800" dirty="0"/>
              <a:t>Result: Passage of the Meat Inspection Act and Pure Food and Drug Act</a:t>
            </a:r>
          </a:p>
          <a:p>
            <a:endParaRPr lang="en-US" dirty="0"/>
          </a:p>
        </p:txBody>
      </p:sp>
    </p:spTree>
    <p:extLst>
      <p:ext uri="{BB962C8B-B14F-4D97-AF65-F5344CB8AC3E}">
        <p14:creationId xmlns:p14="http://schemas.microsoft.com/office/powerpoint/2010/main" val="30002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43" y="2144900"/>
            <a:ext cx="3636953" cy="3017035"/>
          </a:xfrm>
        </p:spPr>
        <p:txBody>
          <a:bodyPr>
            <a:normAutofit fontScale="90000"/>
          </a:bodyPr>
          <a:lstStyle/>
          <a:p>
            <a:pPr algn="ctr"/>
            <a:r>
              <a:rPr lang="en-US" dirty="0" smtClean="0"/>
              <a:t>How did the growth of railroads impact individuals and businesses?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2790" y="0"/>
            <a:ext cx="7909210" cy="6857999"/>
          </a:xfrm>
        </p:spPr>
      </p:pic>
    </p:spTree>
    <p:extLst>
      <p:ext uri="{BB962C8B-B14F-4D97-AF65-F5344CB8AC3E}">
        <p14:creationId xmlns:p14="http://schemas.microsoft.com/office/powerpoint/2010/main" val="2019450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224287" y="1845734"/>
            <a:ext cx="11766430" cy="5012266"/>
          </a:xfrm>
        </p:spPr>
        <p:txBody>
          <a:bodyPr/>
          <a:lstStyle/>
          <a:p>
            <a:r>
              <a:rPr lang="en-US" sz="2800" dirty="0"/>
              <a:t>“As the early years at Hull House show, female participation in that area of reform grew out of a set of needs and values peculiar to middle-class women in the late nineteenth and early twentieth century. Settlement workers did not set out to become reformers. They were rather women trying to fulfill existing social expectations for self-sacrificing female service while at the same time satisfying their need for public recognition, authority, and independence. In the process of attempting to weave together a life of service and professional accomplishment, they became reformers as the wider world defined them.” </a:t>
            </a:r>
          </a:p>
          <a:p>
            <a:r>
              <a:rPr lang="en-US" sz="2800" dirty="0"/>
              <a:t/>
            </a:r>
            <a:br>
              <a:rPr lang="en-US" sz="2800" dirty="0"/>
            </a:br>
            <a:r>
              <a:rPr lang="en-US" sz="2800" dirty="0"/>
              <a:t>Source: Robyn </a:t>
            </a:r>
            <a:r>
              <a:rPr lang="en-US" sz="2800" dirty="0" err="1"/>
              <a:t>Muncy</a:t>
            </a:r>
            <a:r>
              <a:rPr lang="en-US" sz="2800" dirty="0"/>
              <a:t>, historian, </a:t>
            </a:r>
            <a:r>
              <a:rPr lang="en-US" sz="2800" i="1" dirty="0"/>
              <a:t>Creating a Female Dominion in American Reform, 1890–1935</a:t>
            </a:r>
            <a:r>
              <a:rPr lang="en-US" sz="2800" dirty="0"/>
              <a:t>, published in 1991</a:t>
            </a:r>
            <a:r>
              <a:rPr lang="en-US" dirty="0"/>
              <a:t>.</a:t>
            </a:r>
          </a:p>
          <a:p>
            <a:endParaRPr lang="en-US" dirty="0"/>
          </a:p>
        </p:txBody>
      </p:sp>
    </p:spTree>
    <p:extLst>
      <p:ext uri="{BB962C8B-B14F-4D97-AF65-F5344CB8AC3E}">
        <p14:creationId xmlns:p14="http://schemas.microsoft.com/office/powerpoint/2010/main" val="1445403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1" y="0"/>
            <a:ext cx="79248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267200" cy="6858000"/>
          </a:xfrm>
          <a:prstGeom prst="rect">
            <a:avLst/>
          </a:prstGeom>
        </p:spPr>
      </p:pic>
    </p:spTree>
    <p:extLst>
      <p:ext uri="{BB962C8B-B14F-4D97-AF65-F5344CB8AC3E}">
        <p14:creationId xmlns:p14="http://schemas.microsoft.com/office/powerpoint/2010/main" val="1559498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Role of Women in Reform Movements. (SSUSH13b)</a:t>
            </a:r>
            <a:endParaRPr lang="en-US" dirty="0"/>
          </a:p>
        </p:txBody>
      </p:sp>
      <p:sp>
        <p:nvSpPr>
          <p:cNvPr id="3" name="Content Placeholder 2"/>
          <p:cNvSpPr>
            <a:spLocks noGrp="1"/>
          </p:cNvSpPr>
          <p:nvPr>
            <p:ph idx="1"/>
          </p:nvPr>
        </p:nvSpPr>
        <p:spPr>
          <a:xfrm>
            <a:off x="936171" y="1845734"/>
            <a:ext cx="10219509" cy="4023360"/>
          </a:xfrm>
        </p:spPr>
        <p:txBody>
          <a:bodyPr>
            <a:normAutofit/>
          </a:bodyPr>
          <a:lstStyle/>
          <a:p>
            <a:pPr lvl="0"/>
            <a:r>
              <a:rPr lang="en-US" sz="2800" b="1" dirty="0"/>
              <a:t>Ida Tarbell</a:t>
            </a:r>
            <a:endParaRPr lang="en-US" sz="2800" dirty="0"/>
          </a:p>
          <a:p>
            <a:pPr lvl="1"/>
            <a:r>
              <a:rPr lang="en-US" sz="2800" dirty="0"/>
              <a:t>Wrote: The History of the Standard Oil Company</a:t>
            </a:r>
          </a:p>
          <a:p>
            <a:pPr lvl="1"/>
            <a:r>
              <a:rPr lang="en-US" sz="2800" dirty="0"/>
              <a:t>Significance: She criticized Standard Oil Company’s unfair business practices.</a:t>
            </a:r>
          </a:p>
          <a:p>
            <a:pPr lvl="1"/>
            <a:r>
              <a:rPr lang="en-US" sz="2800" dirty="0"/>
              <a:t>Result: Standard Oil Company convicted of violating the Sherman Antitrust Act. Forced the company to split up into 32 “baby Standards”.</a:t>
            </a:r>
          </a:p>
          <a:p>
            <a:endParaRPr lang="en-US" dirty="0"/>
          </a:p>
        </p:txBody>
      </p:sp>
    </p:spTree>
    <p:extLst>
      <p:ext uri="{BB962C8B-B14F-4D97-AF65-F5344CB8AC3E}">
        <p14:creationId xmlns:p14="http://schemas.microsoft.com/office/powerpoint/2010/main" val="3015968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5" y="286603"/>
            <a:ext cx="6150078" cy="1630687"/>
          </a:xfrm>
        </p:spPr>
        <p:txBody>
          <a:bodyPr>
            <a:normAutofit fontScale="90000"/>
          </a:bodyPr>
          <a:lstStyle/>
          <a:p>
            <a:r>
              <a:rPr lang="en-US" b="1" dirty="0"/>
              <a:t>The Role of Women in Reform Movements. (SSUSH13b)</a:t>
            </a:r>
            <a:endParaRPr lang="en-US" dirty="0"/>
          </a:p>
        </p:txBody>
      </p:sp>
      <p:sp>
        <p:nvSpPr>
          <p:cNvPr id="3" name="Content Placeholder 2"/>
          <p:cNvSpPr>
            <a:spLocks noGrp="1"/>
          </p:cNvSpPr>
          <p:nvPr>
            <p:ph idx="1"/>
          </p:nvPr>
        </p:nvSpPr>
        <p:spPr>
          <a:xfrm>
            <a:off x="235974" y="2389239"/>
            <a:ext cx="5737123" cy="4114799"/>
          </a:xfrm>
        </p:spPr>
        <p:txBody>
          <a:bodyPr/>
          <a:lstStyle/>
          <a:p>
            <a:pPr lvl="0"/>
            <a:r>
              <a:rPr lang="en-US" sz="2800" b="1" dirty="0"/>
              <a:t>Jane Addams</a:t>
            </a:r>
            <a:r>
              <a:rPr lang="en-US" sz="2800" dirty="0"/>
              <a:t> established Hull House</a:t>
            </a:r>
            <a:r>
              <a:rPr lang="en-US" sz="2800" b="1" dirty="0"/>
              <a:t> </a:t>
            </a:r>
            <a:r>
              <a:rPr lang="en-US" sz="2800" dirty="0"/>
              <a:t>in Chicago. </a:t>
            </a:r>
          </a:p>
          <a:p>
            <a:pPr lvl="1"/>
            <a:r>
              <a:rPr lang="en-US" sz="2800" b="1" dirty="0"/>
              <a:t>Hull House</a:t>
            </a:r>
            <a:r>
              <a:rPr lang="en-US" sz="2800" dirty="0"/>
              <a:t> was a social service agency that provided help to recent immigrants about home economics, basic medical care, the English language and legal rights.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076" y="0"/>
            <a:ext cx="6041923" cy="6858000"/>
          </a:xfrm>
          <a:prstGeom prst="rect">
            <a:avLst/>
          </a:prstGeom>
        </p:spPr>
      </p:pic>
    </p:spTree>
    <p:extLst>
      <p:ext uri="{BB962C8B-B14F-4D97-AF65-F5344CB8AC3E}">
        <p14:creationId xmlns:p14="http://schemas.microsoft.com/office/powerpoint/2010/main" val="3980596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792839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928852" cy="68580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852" y="0"/>
            <a:ext cx="6263148" cy="6858000"/>
          </a:xfrm>
          <a:prstGeom prst="rect">
            <a:avLst/>
          </a:prstGeom>
        </p:spPr>
      </p:pic>
    </p:spTree>
    <p:extLst>
      <p:ext uri="{BB962C8B-B14F-4D97-AF65-F5344CB8AC3E}">
        <p14:creationId xmlns:p14="http://schemas.microsoft.com/office/powerpoint/2010/main" val="917017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African American Rights (SSUSH13c)</a:t>
            </a:r>
            <a:endParaRPr lang="en-US" dirty="0"/>
          </a:p>
        </p:txBody>
      </p:sp>
      <p:sp>
        <p:nvSpPr>
          <p:cNvPr id="3" name="Content Placeholder 2"/>
          <p:cNvSpPr>
            <a:spLocks noGrp="1"/>
          </p:cNvSpPr>
          <p:nvPr>
            <p:ph idx="1"/>
          </p:nvPr>
        </p:nvSpPr>
        <p:spPr/>
        <p:txBody>
          <a:bodyPr>
            <a:normAutofit lnSpcReduction="10000"/>
          </a:bodyPr>
          <a:lstStyle/>
          <a:p>
            <a:pPr lvl="0"/>
            <a:r>
              <a:rPr lang="en-US" sz="2800" dirty="0"/>
              <a:t>During this time racial discrimination and segregation continued to decline in the South. </a:t>
            </a:r>
          </a:p>
          <a:p>
            <a:pPr lvl="0"/>
            <a:r>
              <a:rPr lang="en-US" sz="2800" dirty="0"/>
              <a:t>The decline of African American rights.</a:t>
            </a:r>
          </a:p>
          <a:p>
            <a:pPr lvl="1"/>
            <a:r>
              <a:rPr lang="en-US" sz="2800" b="1" dirty="0"/>
              <a:t>Jim Crow laws</a:t>
            </a:r>
            <a:r>
              <a:rPr lang="en-US" sz="2800" dirty="0"/>
              <a:t> were established in the South and resulted in inferior education, health care, and transportation systems for African Americans. </a:t>
            </a:r>
          </a:p>
          <a:p>
            <a:pPr lvl="1"/>
            <a:r>
              <a:rPr lang="en-US" sz="2800" dirty="0"/>
              <a:t>In </a:t>
            </a:r>
            <a:r>
              <a:rPr lang="en-US" sz="2800" b="1" dirty="0"/>
              <a:t>Plessy v. Ferguson, </a:t>
            </a:r>
            <a:r>
              <a:rPr lang="en-US" sz="2800" dirty="0"/>
              <a:t>the U.S. Supreme Court ruled that the Jim Crow laws were constitutional. Under the “separate but equal” doctrine, the court ruled racial segregation was legal in public facilities.</a:t>
            </a:r>
          </a:p>
          <a:p>
            <a:endParaRPr lang="en-US" dirty="0"/>
          </a:p>
        </p:txBody>
      </p:sp>
    </p:spTree>
    <p:extLst>
      <p:ext uri="{BB962C8B-B14F-4D97-AF65-F5344CB8AC3E}">
        <p14:creationId xmlns:p14="http://schemas.microsoft.com/office/powerpoint/2010/main" val="3286623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58" y="286603"/>
            <a:ext cx="6002594" cy="1450757"/>
          </a:xfrm>
        </p:spPr>
        <p:txBody>
          <a:bodyPr/>
          <a:lstStyle/>
          <a:p>
            <a:r>
              <a:rPr lang="en-US" b="1" dirty="0"/>
              <a:t>African American Rights (SSUSH13c)</a:t>
            </a:r>
            <a:endParaRPr lang="en-US" dirty="0"/>
          </a:p>
        </p:txBody>
      </p:sp>
      <p:sp>
        <p:nvSpPr>
          <p:cNvPr id="3" name="Content Placeholder 2"/>
          <p:cNvSpPr>
            <a:spLocks noGrp="1"/>
          </p:cNvSpPr>
          <p:nvPr>
            <p:ph idx="1"/>
          </p:nvPr>
        </p:nvSpPr>
        <p:spPr>
          <a:xfrm>
            <a:off x="383458" y="2359742"/>
            <a:ext cx="4896465" cy="3509352"/>
          </a:xfrm>
        </p:spPr>
        <p:txBody>
          <a:bodyPr/>
          <a:lstStyle/>
          <a:p>
            <a:pPr>
              <a:buFont typeface="Courier New" panose="02070309020205020404" pitchFamily="49" charset="0"/>
              <a:buChar char="o"/>
            </a:pPr>
            <a:r>
              <a:rPr lang="en-US" sz="2800" dirty="0"/>
              <a:t>To legally fight against the loss of their civil rights, African Americans created the </a:t>
            </a:r>
            <a:r>
              <a:rPr lang="en-US" sz="2800" b="1" dirty="0"/>
              <a:t>National Association for the Advancement of Colored People (NAACP)</a:t>
            </a:r>
            <a:r>
              <a:rPr lang="en-US" sz="2800"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052" y="0"/>
            <a:ext cx="5805948" cy="6858000"/>
          </a:xfrm>
          <a:prstGeom prst="rect">
            <a:avLst/>
          </a:prstGeom>
        </p:spPr>
      </p:pic>
    </p:spTree>
    <p:extLst>
      <p:ext uri="{BB962C8B-B14F-4D97-AF65-F5344CB8AC3E}">
        <p14:creationId xmlns:p14="http://schemas.microsoft.com/office/powerpoint/2010/main" val="126153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800" dirty="0"/>
              <a:t>What was the significance of the Progressive Era?</a:t>
            </a:r>
          </a:p>
          <a:p>
            <a:pPr marL="514350" lvl="0" indent="-514350">
              <a:buFont typeface="+mj-lt"/>
              <a:buAutoNum type="arabicPeriod"/>
            </a:pPr>
            <a:r>
              <a:rPr lang="en-US" sz="2800" dirty="0"/>
              <a:t> Define: Muckrakers</a:t>
            </a:r>
          </a:p>
          <a:p>
            <a:pPr marL="514350" lvl="0" indent="-514350">
              <a:buFont typeface="+mj-lt"/>
              <a:buAutoNum type="arabicPeriod"/>
            </a:pPr>
            <a:r>
              <a:rPr lang="en-US" sz="2800" dirty="0"/>
              <a:t> How did the muckrakers impact society?</a:t>
            </a:r>
          </a:p>
          <a:p>
            <a:pPr marL="514350" lvl="0" indent="-514350">
              <a:buFont typeface="+mj-lt"/>
              <a:buAutoNum type="arabicPeriod"/>
            </a:pPr>
            <a:r>
              <a:rPr lang="en-US" sz="2800" dirty="0"/>
              <a:t> What was the role of women during the Progressive Era?</a:t>
            </a:r>
          </a:p>
          <a:p>
            <a:pPr marL="514350" lvl="0" indent="-514350">
              <a:buFont typeface="+mj-lt"/>
              <a:buAutoNum type="arabicPeriod"/>
            </a:pPr>
            <a:r>
              <a:rPr lang="en-US" sz="2800" dirty="0"/>
              <a:t> What were the Jim Crow laws?</a:t>
            </a:r>
          </a:p>
          <a:p>
            <a:pPr marL="514350" lvl="0" indent="-514350">
              <a:buFont typeface="+mj-lt"/>
              <a:buAutoNum type="arabicPeriod"/>
            </a:pPr>
            <a:r>
              <a:rPr lang="en-US" sz="2800" dirty="0"/>
              <a:t> What was the significance of Plessy v. Ferguson?</a:t>
            </a:r>
          </a:p>
          <a:p>
            <a:pPr marL="514350" lvl="0" indent="-514350">
              <a:buFont typeface="+mj-lt"/>
              <a:buAutoNum type="arabicPeriod"/>
            </a:pPr>
            <a:r>
              <a:rPr lang="en-US" sz="2800" dirty="0"/>
              <a:t> What was the purpose of the NAACP?</a:t>
            </a:r>
          </a:p>
          <a:p>
            <a:endParaRPr lang="en-US" dirty="0"/>
          </a:p>
        </p:txBody>
      </p:sp>
    </p:spTree>
    <p:extLst>
      <p:ext uri="{BB962C8B-B14F-4D97-AF65-F5344CB8AC3E}">
        <p14:creationId xmlns:p14="http://schemas.microsoft.com/office/powerpoint/2010/main" val="1291034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548284"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284" y="0"/>
            <a:ext cx="5628968" cy="6858000"/>
          </a:xfrm>
          <a:prstGeom prst="rect">
            <a:avLst/>
          </a:prstGeom>
        </p:spPr>
      </p:pic>
    </p:spTree>
    <p:extLst>
      <p:ext uri="{BB962C8B-B14F-4D97-AF65-F5344CB8AC3E}">
        <p14:creationId xmlns:p14="http://schemas.microsoft.com/office/powerpoint/2010/main" val="52483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Impact of Railroads (SSUSH11a)</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Instead mass production and distribution of items created larger corporations and enormous profits.</a:t>
            </a:r>
          </a:p>
          <a:p>
            <a:pPr lvl="0">
              <a:buFont typeface="Arial" panose="020B0604020202020204" pitchFamily="34" charset="0"/>
              <a:buChar char="•"/>
            </a:pPr>
            <a:r>
              <a:rPr lang="en-US" sz="2800" dirty="0"/>
              <a:t>As a result of the increase in railroad production other industries such as steel and oil grew at exponential rates.</a:t>
            </a:r>
          </a:p>
          <a:p>
            <a:endParaRPr lang="en-US" dirty="0"/>
          </a:p>
        </p:txBody>
      </p:sp>
    </p:spTree>
    <p:extLst>
      <p:ext uri="{BB962C8B-B14F-4D97-AF65-F5344CB8AC3E}">
        <p14:creationId xmlns:p14="http://schemas.microsoft.com/office/powerpoint/2010/main" val="1417529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Progressive Legislative Actions (SSUSH13d)</a:t>
            </a:r>
            <a:endParaRPr lang="en-US" dirty="0"/>
          </a:p>
        </p:txBody>
      </p:sp>
      <p:sp>
        <p:nvSpPr>
          <p:cNvPr id="3" name="Content Placeholder 2"/>
          <p:cNvSpPr>
            <a:spLocks noGrp="1"/>
          </p:cNvSpPr>
          <p:nvPr>
            <p:ph idx="1"/>
          </p:nvPr>
        </p:nvSpPr>
        <p:spPr/>
        <p:txBody>
          <a:bodyPr/>
          <a:lstStyle/>
          <a:p>
            <a:r>
              <a:rPr lang="en-US" sz="2800" b="1" dirty="0"/>
              <a:t>Empowerment of Voters (SSUSH13d)</a:t>
            </a:r>
            <a:endParaRPr lang="en-US" sz="2800" dirty="0"/>
          </a:p>
          <a:p>
            <a:pPr lvl="1">
              <a:buFont typeface="Courier New" panose="02070309020205020404" pitchFamily="49" charset="0"/>
              <a:buChar char="o"/>
            </a:pPr>
            <a:r>
              <a:rPr lang="en-US" sz="2800" b="1" dirty="0"/>
              <a:t>Initiative </a:t>
            </a:r>
            <a:r>
              <a:rPr lang="en-US" sz="2800" dirty="0"/>
              <a:t>is a means by which a petition signed by a certain number of voters can force a public vote.</a:t>
            </a:r>
          </a:p>
          <a:p>
            <a:pPr lvl="1">
              <a:buFont typeface="Courier New" panose="02070309020205020404" pitchFamily="49" charset="0"/>
              <a:buChar char="o"/>
            </a:pPr>
            <a:r>
              <a:rPr lang="en-US" sz="2800" b="1" dirty="0"/>
              <a:t>Referendum </a:t>
            </a:r>
            <a:r>
              <a:rPr lang="en-US" sz="2800" dirty="0"/>
              <a:t>is a vote in which the voting population is asked to accept or reject a particular proposal.</a:t>
            </a:r>
          </a:p>
          <a:p>
            <a:pPr lvl="1">
              <a:buFont typeface="Courier New" panose="02070309020205020404" pitchFamily="49" charset="0"/>
              <a:buChar char="o"/>
            </a:pPr>
            <a:r>
              <a:rPr lang="en-US" sz="2800" b="1" dirty="0"/>
              <a:t>Recall </a:t>
            </a:r>
            <a:r>
              <a:rPr lang="en-US" sz="2800" dirty="0"/>
              <a:t>is a procedure to remove an elected official from office before his or her term has ended.</a:t>
            </a:r>
          </a:p>
          <a:p>
            <a:pPr lvl="1">
              <a:buFont typeface="Courier New" panose="02070309020205020404" pitchFamily="49" charset="0"/>
              <a:buChar char="o"/>
            </a:pPr>
            <a:r>
              <a:rPr lang="en-US" sz="2800" b="1" dirty="0"/>
              <a:t>17</a:t>
            </a:r>
            <a:r>
              <a:rPr lang="en-US" sz="2800" b="1" baseline="30000" dirty="0"/>
              <a:t>th</a:t>
            </a:r>
            <a:r>
              <a:rPr lang="en-US" sz="2800" b="1" dirty="0"/>
              <a:t> Amendment:</a:t>
            </a:r>
            <a:r>
              <a:rPr lang="en-US" sz="2800" dirty="0"/>
              <a:t> Direct election of Senators</a:t>
            </a:r>
          </a:p>
          <a:p>
            <a:endParaRPr lang="en-US" dirty="0"/>
          </a:p>
        </p:txBody>
      </p:sp>
    </p:spTree>
    <p:extLst>
      <p:ext uri="{BB962C8B-B14F-4D97-AF65-F5344CB8AC3E}">
        <p14:creationId xmlns:p14="http://schemas.microsoft.com/office/powerpoint/2010/main" val="3627682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02594"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2594" y="0"/>
            <a:ext cx="6189406" cy="6858000"/>
          </a:xfrm>
          <a:prstGeom prst="rect">
            <a:avLst/>
          </a:prstGeom>
        </p:spPr>
      </p:pic>
    </p:spTree>
    <p:extLst>
      <p:ext uri="{BB962C8B-B14F-4D97-AF65-F5344CB8AC3E}">
        <p14:creationId xmlns:p14="http://schemas.microsoft.com/office/powerpoint/2010/main" val="1666972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Progressive Legislative Actions (SSUSH13d)</a:t>
            </a:r>
            <a:endParaRPr lang="en-US" dirty="0"/>
          </a:p>
        </p:txBody>
      </p:sp>
      <p:sp>
        <p:nvSpPr>
          <p:cNvPr id="3" name="Content Placeholder 2"/>
          <p:cNvSpPr>
            <a:spLocks noGrp="1"/>
          </p:cNvSpPr>
          <p:nvPr>
            <p:ph idx="1"/>
          </p:nvPr>
        </p:nvSpPr>
        <p:spPr>
          <a:xfrm>
            <a:off x="544286" y="1845733"/>
            <a:ext cx="11277600" cy="4424437"/>
          </a:xfrm>
        </p:spPr>
        <p:txBody>
          <a:bodyPr>
            <a:normAutofit/>
          </a:bodyPr>
          <a:lstStyle/>
          <a:p>
            <a:pPr marL="201168" lvl="1" indent="0">
              <a:buNone/>
            </a:pPr>
            <a:r>
              <a:rPr lang="en-US" sz="2800" b="1" dirty="0"/>
              <a:t>Labor Laws (SSUSH13d)</a:t>
            </a:r>
            <a:endParaRPr lang="en-US" sz="2800" dirty="0"/>
          </a:p>
          <a:p>
            <a:pPr lvl="1">
              <a:buFont typeface="Courier New" panose="02070309020205020404" pitchFamily="49" charset="0"/>
              <a:buChar char="o"/>
            </a:pPr>
            <a:r>
              <a:rPr lang="en-US" sz="2800" dirty="0"/>
              <a:t>Most workers' wages were low. </a:t>
            </a:r>
          </a:p>
          <a:p>
            <a:pPr lvl="1">
              <a:buFont typeface="Courier New" panose="02070309020205020404" pitchFamily="49" charset="0"/>
              <a:buChar char="o"/>
            </a:pPr>
            <a:r>
              <a:rPr lang="en-US" sz="2800" dirty="0"/>
              <a:t>As a result, men, women, and even children often had to work long hours for little pay. </a:t>
            </a:r>
          </a:p>
          <a:p>
            <a:pPr lvl="1">
              <a:buFont typeface="Courier New" panose="02070309020205020404" pitchFamily="49" charset="0"/>
              <a:buChar char="o"/>
            </a:pPr>
            <a:r>
              <a:rPr lang="en-US" sz="2800" dirty="0"/>
              <a:t>In addition, workdays tended to run from sunrise to sundown and usually involved dangerous conditions. </a:t>
            </a:r>
          </a:p>
          <a:p>
            <a:pPr lvl="1">
              <a:buFont typeface="Courier New" panose="02070309020205020404" pitchFamily="49" charset="0"/>
              <a:buChar char="o"/>
            </a:pPr>
            <a:r>
              <a:rPr lang="en-US" sz="2800" dirty="0"/>
              <a:t>Many progressives called for shorter workdays, higher wages, and safer work environments for employees. </a:t>
            </a:r>
          </a:p>
          <a:p>
            <a:pPr lvl="1">
              <a:buFont typeface="Courier New" panose="02070309020205020404" pitchFamily="49" charset="0"/>
              <a:buChar char="o"/>
            </a:pPr>
            <a:r>
              <a:rPr lang="en-US" sz="2800" dirty="0"/>
              <a:t>Eventually, reformers succeeded in convincing a number of states to pass minimum age laws.</a:t>
            </a:r>
          </a:p>
          <a:p>
            <a:pPr marL="0" indent="0">
              <a:buNone/>
            </a:pPr>
            <a:endParaRPr lang="en-US" dirty="0"/>
          </a:p>
        </p:txBody>
      </p:sp>
    </p:spTree>
    <p:extLst>
      <p:ext uri="{BB962C8B-B14F-4D97-AF65-F5344CB8AC3E}">
        <p14:creationId xmlns:p14="http://schemas.microsoft.com/office/powerpoint/2010/main" val="7724320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p:txBody>
          <a:bodyPr/>
          <a:lstStyle/>
          <a:p>
            <a:r>
              <a:rPr lang="en-US" sz="2800" dirty="0"/>
              <a:t>“I recognize the right and duty of this generation to develop and use the natural resources of our land; but I do not recognize the right to waste them, or to rob, by wasteful use, the generations that come after us.” </a:t>
            </a:r>
          </a:p>
          <a:p>
            <a:r>
              <a:rPr lang="en-US" sz="2800" dirty="0"/>
              <a:t>Former president Theodore Roosevelt, 1910</a:t>
            </a:r>
          </a:p>
          <a:p>
            <a:endParaRPr lang="en-US" dirty="0"/>
          </a:p>
        </p:txBody>
      </p:sp>
    </p:spTree>
    <p:extLst>
      <p:ext uri="{BB962C8B-B14F-4D97-AF65-F5344CB8AC3E}">
        <p14:creationId xmlns:p14="http://schemas.microsoft.com/office/powerpoint/2010/main" val="1815196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47673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738" y="0"/>
            <a:ext cx="4715261" cy="6858000"/>
          </a:xfrm>
          <a:prstGeom prst="rect">
            <a:avLst/>
          </a:prstGeom>
        </p:spPr>
      </p:pic>
    </p:spTree>
    <p:extLst>
      <p:ext uri="{BB962C8B-B14F-4D97-AF65-F5344CB8AC3E}">
        <p14:creationId xmlns:p14="http://schemas.microsoft.com/office/powerpoint/2010/main" val="4123505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11691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Progressive Legislative Actions (SSUSH13d)</a:t>
            </a:r>
            <a:endParaRPr lang="en-US" dirty="0"/>
          </a:p>
        </p:txBody>
      </p:sp>
      <p:sp>
        <p:nvSpPr>
          <p:cNvPr id="3" name="Content Placeholder 2"/>
          <p:cNvSpPr>
            <a:spLocks noGrp="1"/>
          </p:cNvSpPr>
          <p:nvPr>
            <p:ph idx="1"/>
          </p:nvPr>
        </p:nvSpPr>
        <p:spPr/>
        <p:txBody>
          <a:bodyPr/>
          <a:lstStyle/>
          <a:p>
            <a:r>
              <a:rPr lang="en-US" sz="2800" b="1" dirty="0"/>
              <a:t>The Conservation Movement (SSUSH13d)</a:t>
            </a:r>
            <a:endParaRPr lang="en-US" sz="2800" dirty="0"/>
          </a:p>
          <a:p>
            <a:pPr lvl="1">
              <a:buFont typeface="Courier New" panose="02070309020205020404" pitchFamily="49" charset="0"/>
              <a:buChar char="o"/>
            </a:pPr>
            <a:r>
              <a:rPr lang="en-US" sz="2800" dirty="0"/>
              <a:t>Theodore Roosevelt supported the conservation movement.</a:t>
            </a:r>
          </a:p>
          <a:p>
            <a:pPr lvl="1">
              <a:buFont typeface="Courier New" panose="02070309020205020404" pitchFamily="49" charset="0"/>
              <a:buChar char="o"/>
            </a:pPr>
            <a:r>
              <a:rPr lang="en-US" sz="2800" dirty="0"/>
              <a:t>The </a:t>
            </a:r>
            <a:r>
              <a:rPr lang="en-US" sz="2800" b="1" dirty="0"/>
              <a:t>conservation movement</a:t>
            </a:r>
            <a:r>
              <a:rPr lang="en-US" sz="2800" dirty="0"/>
              <a:t> helped save millions of acres of wilderness land and created the national park system</a:t>
            </a:r>
          </a:p>
          <a:p>
            <a:pPr lvl="1">
              <a:buFont typeface="Courier New" panose="02070309020205020404" pitchFamily="49" charset="0"/>
              <a:buChar char="o"/>
            </a:pPr>
            <a:r>
              <a:rPr lang="en-US" sz="2800" dirty="0"/>
              <a:t>Examples: Yellowstone and the Grand Canyon</a:t>
            </a:r>
          </a:p>
          <a:p>
            <a:endParaRPr lang="en-US" dirty="0"/>
          </a:p>
        </p:txBody>
      </p:sp>
    </p:spTree>
    <p:extLst>
      <p:ext uri="{BB962C8B-B14F-4D97-AF65-F5344CB8AC3E}">
        <p14:creationId xmlns:p14="http://schemas.microsoft.com/office/powerpoint/2010/main" val="2868167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29149" y="0"/>
            <a:ext cx="10274310" cy="6858000"/>
          </a:xfrm>
        </p:spPr>
      </p:pic>
    </p:spTree>
    <p:extLst>
      <p:ext uri="{BB962C8B-B14F-4D97-AF65-F5344CB8AC3E}">
        <p14:creationId xmlns:p14="http://schemas.microsoft.com/office/powerpoint/2010/main" val="620046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800" dirty="0"/>
              <a:t>List 3 ways progressives improved citizen’s political </a:t>
            </a:r>
            <a:r>
              <a:rPr lang="en-US" sz="2800" dirty="0" smtClean="0"/>
              <a:t>power?</a:t>
            </a:r>
          </a:p>
          <a:p>
            <a:pPr marL="514350" lvl="0" indent="-514350">
              <a:buFont typeface="+mj-lt"/>
              <a:buAutoNum type="arabicPeriod"/>
            </a:pPr>
            <a:r>
              <a:rPr lang="en-US" sz="2800" dirty="0" smtClean="0"/>
              <a:t>What </a:t>
            </a:r>
            <a:r>
              <a:rPr lang="en-US" sz="2800" dirty="0"/>
              <a:t>was the significance of Teddy Roosevelt’s Conservation Movement?</a:t>
            </a:r>
          </a:p>
          <a:p>
            <a:endParaRPr lang="en-US" dirty="0"/>
          </a:p>
        </p:txBody>
      </p:sp>
    </p:spTree>
    <p:extLst>
      <p:ext uri="{BB962C8B-B14F-4D97-AF65-F5344CB8AC3E}">
        <p14:creationId xmlns:p14="http://schemas.microsoft.com/office/powerpoint/2010/main" val="200733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240427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
            <a:ext cx="12191999" cy="6858000"/>
          </a:xfrm>
        </p:spPr>
      </p:pic>
    </p:spTree>
    <p:extLst>
      <p:ext uri="{BB962C8B-B14F-4D97-AF65-F5344CB8AC3E}">
        <p14:creationId xmlns:p14="http://schemas.microsoft.com/office/powerpoint/2010/main" val="3796938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194</TotalTime>
  <Words>2647</Words>
  <Application>Microsoft Office PowerPoint</Application>
  <PresentationFormat>Widescreen</PresentationFormat>
  <Paragraphs>235</Paragraphs>
  <Slides>78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Calibri Light</vt:lpstr>
      <vt:lpstr>Courier New</vt:lpstr>
      <vt:lpstr>Retrospect</vt:lpstr>
      <vt:lpstr>Industrialization and the Progressive Era</vt:lpstr>
      <vt:lpstr>Standards</vt:lpstr>
      <vt:lpstr>Key Concepts</vt:lpstr>
      <vt:lpstr>The Impact of Railroads (SSUSH11a)</vt:lpstr>
      <vt:lpstr>Describe the importance of railroads based on the following map.</vt:lpstr>
      <vt:lpstr>How did the growth of railroads impact individuals and businesses?</vt:lpstr>
      <vt:lpstr>The Impact of Railroads (SSUSH11a)</vt:lpstr>
      <vt:lpstr>PowerPoint Presentation</vt:lpstr>
      <vt:lpstr>PowerPoint Presentation</vt:lpstr>
      <vt:lpstr>Primary Source Analysis</vt:lpstr>
      <vt:lpstr>The Significance of John D. Rockefeller (SSUSH11b)</vt:lpstr>
      <vt:lpstr>What is the difference between vertical and Horizontal Integration?</vt:lpstr>
      <vt:lpstr>Primary Source Analysis</vt:lpstr>
      <vt:lpstr>The Significance of Andrew Carnegie (SSUSH11b)</vt:lpstr>
      <vt:lpstr>The Significance of Andrew Carnegie (SSUSH11b)</vt:lpstr>
      <vt:lpstr>What does the following graph tell you about U.S. Patents?</vt:lpstr>
      <vt:lpstr>Why was this painting titled the Last Pony Express ride?</vt:lpstr>
      <vt:lpstr>Technological Innovation (SSUSH11c)</vt:lpstr>
      <vt:lpstr>PowerPoint Presentation</vt:lpstr>
      <vt:lpstr>Technological Innovation (SSUSH11c)</vt:lpstr>
      <vt:lpstr>Technological Innovation (SSUSH11c)</vt:lpstr>
      <vt:lpstr>Review Questions</vt:lpstr>
      <vt:lpstr>PowerPoint Presentation</vt:lpstr>
      <vt:lpstr>PowerPoint Presentation</vt:lpstr>
      <vt:lpstr>Changes in Immigration Patterns (SSUSH11d)</vt:lpstr>
      <vt:lpstr>Changes in Immigration Patterns (SSUSH11d)</vt:lpstr>
      <vt:lpstr>PowerPoint Presentation</vt:lpstr>
      <vt:lpstr>PowerPoint Presentation</vt:lpstr>
      <vt:lpstr>PowerPoint Presentation</vt:lpstr>
      <vt:lpstr>Significance of Ellis and Angel Islands (SSUSH11d)</vt:lpstr>
      <vt:lpstr>Primary Source Analysis</vt:lpstr>
      <vt:lpstr>PowerPoint Presentation</vt:lpstr>
      <vt:lpstr>The Growth of Labor Unions (SSUSH11e)</vt:lpstr>
      <vt:lpstr>Review Questions</vt:lpstr>
      <vt:lpstr>Primary Source Analysis</vt:lpstr>
      <vt:lpstr>PowerPoint Presentation</vt:lpstr>
      <vt:lpstr>PowerPoint Presentation</vt:lpstr>
      <vt:lpstr>Transcontinental Railroad (SSUSH12a)</vt:lpstr>
      <vt:lpstr>Transcontinental Railroad (SSUSH12a)</vt:lpstr>
      <vt:lpstr>PowerPoint Presentation</vt:lpstr>
      <vt:lpstr>Primary Source Analysis</vt:lpstr>
      <vt:lpstr>Construction of the Railroad</vt:lpstr>
      <vt:lpstr>PowerPoint Presentation</vt:lpstr>
      <vt:lpstr>Growth of the Western Population (SSUSH12b)</vt:lpstr>
      <vt:lpstr>Growth of the Western Population (SSUSH12b)</vt:lpstr>
      <vt:lpstr>Primary Source Analysis</vt:lpstr>
      <vt:lpstr>PowerPoint Presentation</vt:lpstr>
      <vt:lpstr>Plains Indian’s Resistance to Western Expansion (SSUSH12c)</vt:lpstr>
      <vt:lpstr>Plains Indian’s Resistance to Western Expansion (SSUSH12c)</vt:lpstr>
      <vt:lpstr>Review Questions</vt:lpstr>
      <vt:lpstr>What are the artists trying to summarize with the following images?</vt:lpstr>
      <vt:lpstr>PowerPoint Presentation</vt:lpstr>
      <vt:lpstr>PowerPoint Presentation</vt:lpstr>
      <vt:lpstr>PowerPoint Presentation</vt:lpstr>
      <vt:lpstr>PowerPoint Presentation</vt:lpstr>
      <vt:lpstr>Primary Source Documents</vt:lpstr>
      <vt:lpstr>The Role of Muckrakers (SSUSH13a)</vt:lpstr>
      <vt:lpstr>Primary Source Analysis</vt:lpstr>
      <vt:lpstr>The Role of Muckrakers (SSUSH13a)</vt:lpstr>
      <vt:lpstr>Primary Source Analysis</vt:lpstr>
      <vt:lpstr>PowerPoint Presentation</vt:lpstr>
      <vt:lpstr>The Role of Women in Reform Movements. (SSUSH13b)</vt:lpstr>
      <vt:lpstr>The Role of Women in Reform Movements. (SSUSH13b)</vt:lpstr>
      <vt:lpstr>PowerPoint Presentation</vt:lpstr>
      <vt:lpstr>PowerPoint Presentation</vt:lpstr>
      <vt:lpstr>African American Rights (SSUSH13c)</vt:lpstr>
      <vt:lpstr>African American Rights (SSUSH13c)</vt:lpstr>
      <vt:lpstr>Review Questions</vt:lpstr>
      <vt:lpstr>PowerPoint Presentation</vt:lpstr>
      <vt:lpstr>Progressive Legislative Actions (SSUSH13d)</vt:lpstr>
      <vt:lpstr>PowerPoint Presentation</vt:lpstr>
      <vt:lpstr>Progressive Legislative Actions (SSUSH13d)</vt:lpstr>
      <vt:lpstr>Primary Source Analysis</vt:lpstr>
      <vt:lpstr>PowerPoint Presentation</vt:lpstr>
      <vt:lpstr>PowerPoint Presentation</vt:lpstr>
      <vt:lpstr>Progressive Legislative Actions (SSUSH13d)</vt:lpstr>
      <vt:lpstr>PowerPoint Presentation</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Industrialization and the Progressive Era</dc:title>
  <dc:creator>Jon C. Brock</dc:creator>
  <cp:lastModifiedBy>Benjamin Willis</cp:lastModifiedBy>
  <cp:revision>17</cp:revision>
  <dcterms:created xsi:type="dcterms:W3CDTF">2017-08-04T19:37:09Z</dcterms:created>
  <dcterms:modified xsi:type="dcterms:W3CDTF">2018-04-27T13:35:20Z</dcterms:modified>
</cp:coreProperties>
</file>