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311" r:id="rId5"/>
    <p:sldId id="284" r:id="rId6"/>
    <p:sldId id="307" r:id="rId7"/>
    <p:sldId id="257" r:id="rId8"/>
    <p:sldId id="260" r:id="rId9"/>
    <p:sldId id="285" r:id="rId10"/>
    <p:sldId id="261" r:id="rId11"/>
    <p:sldId id="262" r:id="rId12"/>
    <p:sldId id="286" r:id="rId13"/>
    <p:sldId id="289" r:id="rId14"/>
    <p:sldId id="263" r:id="rId15"/>
    <p:sldId id="264" r:id="rId16"/>
    <p:sldId id="287" r:id="rId17"/>
    <p:sldId id="288" r:id="rId18"/>
    <p:sldId id="265" r:id="rId19"/>
    <p:sldId id="282" r:id="rId20"/>
    <p:sldId id="290" r:id="rId21"/>
    <p:sldId id="291" r:id="rId22"/>
    <p:sldId id="292" r:id="rId23"/>
    <p:sldId id="266" r:id="rId24"/>
    <p:sldId id="293" r:id="rId25"/>
    <p:sldId id="308" r:id="rId26"/>
    <p:sldId id="294" r:id="rId27"/>
    <p:sldId id="267" r:id="rId28"/>
    <p:sldId id="296" r:id="rId29"/>
    <p:sldId id="295" r:id="rId30"/>
    <p:sldId id="268" r:id="rId31"/>
    <p:sldId id="297" r:id="rId32"/>
    <p:sldId id="269" r:id="rId33"/>
    <p:sldId id="298" r:id="rId34"/>
    <p:sldId id="270" r:id="rId35"/>
    <p:sldId id="280" r:id="rId36"/>
    <p:sldId id="299" r:id="rId37"/>
    <p:sldId id="271" r:id="rId38"/>
    <p:sldId id="309" r:id="rId39"/>
    <p:sldId id="272" r:id="rId40"/>
    <p:sldId id="301" r:id="rId41"/>
    <p:sldId id="273" r:id="rId42"/>
    <p:sldId id="274" r:id="rId43"/>
    <p:sldId id="302" r:id="rId44"/>
    <p:sldId id="275" r:id="rId45"/>
    <p:sldId id="281" r:id="rId46"/>
    <p:sldId id="303" r:id="rId47"/>
    <p:sldId id="276" r:id="rId48"/>
    <p:sldId id="304" r:id="rId49"/>
    <p:sldId id="277" r:id="rId50"/>
    <p:sldId id="305" r:id="rId51"/>
    <p:sldId id="278" r:id="rId52"/>
    <p:sldId id="310" r:id="rId53"/>
    <p:sldId id="306" r:id="rId54"/>
    <p:sldId id="279" r:id="rId55"/>
    <p:sldId id="28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48" d="100"/>
          <a:sy n="48" d="100"/>
        </p:scale>
        <p:origin x="77" y="19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4/27/2018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4/27/2018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4/27/2018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JFK and Johnson Administrations</a:t>
            </a:r>
            <a:endParaRPr lang="en-US" dirty="0"/>
          </a:p>
        </p:txBody>
      </p:sp>
      <p:sp>
        <p:nvSpPr>
          <p:cNvPr id="3" name="Subtitle 2"/>
          <p:cNvSpPr>
            <a:spLocks noGrp="1"/>
          </p:cNvSpPr>
          <p:nvPr>
            <p:ph type="subTitle" idx="1"/>
          </p:nvPr>
        </p:nvSpPr>
        <p:spPr/>
        <p:txBody>
          <a:bodyPr/>
          <a:lstStyle/>
          <a:p>
            <a:r>
              <a:rPr lang="en-US" dirty="0" smtClean="0"/>
              <a:t>U.S. History</a:t>
            </a:r>
            <a:endParaRPr lang="en-US" dirty="0"/>
          </a:p>
        </p:txBody>
      </p:sp>
    </p:spTree>
    <p:extLst>
      <p:ext uri="{BB962C8B-B14F-4D97-AF65-F5344CB8AC3E}">
        <p14:creationId xmlns:p14="http://schemas.microsoft.com/office/powerpoint/2010/main" val="1284042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515600" cy="1485900"/>
          </a:xfrm>
        </p:spPr>
        <p:txBody>
          <a:bodyPr/>
          <a:lstStyle/>
          <a:p>
            <a:r>
              <a:rPr lang="en-US" b="1" dirty="0"/>
              <a:t>The Cold War Continued (SSUSH21a)</a:t>
            </a:r>
            <a:endParaRPr lang="en-US" dirty="0"/>
          </a:p>
        </p:txBody>
      </p:sp>
      <p:sp>
        <p:nvSpPr>
          <p:cNvPr id="3" name="Content Placeholder 2"/>
          <p:cNvSpPr>
            <a:spLocks noGrp="1"/>
          </p:cNvSpPr>
          <p:nvPr>
            <p:ph idx="1"/>
          </p:nvPr>
        </p:nvSpPr>
        <p:spPr>
          <a:xfrm>
            <a:off x="1371600" y="2286000"/>
            <a:ext cx="10515600" cy="4367048"/>
          </a:xfrm>
        </p:spPr>
        <p:txBody>
          <a:bodyPr>
            <a:normAutofit/>
          </a:bodyPr>
          <a:lstStyle/>
          <a:p>
            <a:pPr lvl="0"/>
            <a:r>
              <a:rPr lang="en-US" sz="3000" b="1" dirty="0"/>
              <a:t>Cuban Missile Crisis</a:t>
            </a:r>
            <a:endParaRPr lang="en-US" sz="3000" dirty="0"/>
          </a:p>
          <a:p>
            <a:pPr lvl="1"/>
            <a:r>
              <a:rPr lang="en-US" sz="3000" dirty="0"/>
              <a:t>To stop future invasion of Cuba, the Soviet Union build military missile launch sites in Cuba.</a:t>
            </a:r>
          </a:p>
          <a:p>
            <a:pPr lvl="1"/>
            <a:r>
              <a:rPr lang="en-US" sz="3000" dirty="0"/>
              <a:t>American spy planes take photos of a Soviet missile site in Cuba and Kennedy immediately began planning a response.</a:t>
            </a:r>
          </a:p>
          <a:p>
            <a:pPr lvl="1"/>
            <a:r>
              <a:rPr lang="en-US" sz="3000" dirty="0"/>
              <a:t>Soviet missiles 90 miles from the U.S. posed a serious threat to American security.</a:t>
            </a:r>
          </a:p>
          <a:p>
            <a:endParaRPr lang="en-US" dirty="0"/>
          </a:p>
        </p:txBody>
      </p:sp>
    </p:spTree>
    <p:extLst>
      <p:ext uri="{BB962C8B-B14F-4D97-AF65-F5344CB8AC3E}">
        <p14:creationId xmlns:p14="http://schemas.microsoft.com/office/powerpoint/2010/main" val="1708226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Cold War Continued (SSUSH21a)</a:t>
            </a:r>
            <a:endParaRPr lang="en-US" dirty="0"/>
          </a:p>
        </p:txBody>
      </p:sp>
      <p:sp>
        <p:nvSpPr>
          <p:cNvPr id="3" name="Content Placeholder 2"/>
          <p:cNvSpPr>
            <a:spLocks noGrp="1"/>
          </p:cNvSpPr>
          <p:nvPr>
            <p:ph idx="1"/>
          </p:nvPr>
        </p:nvSpPr>
        <p:spPr/>
        <p:txBody>
          <a:bodyPr>
            <a:normAutofit/>
          </a:bodyPr>
          <a:lstStyle/>
          <a:p>
            <a:pPr lvl="0"/>
            <a:r>
              <a:rPr lang="en-US" sz="3000" b="1" dirty="0"/>
              <a:t>Cuban Missile Crisis</a:t>
            </a:r>
            <a:endParaRPr lang="en-US" sz="3000" dirty="0"/>
          </a:p>
          <a:p>
            <a:pPr lvl="1"/>
            <a:r>
              <a:rPr lang="en-US" sz="3000" dirty="0" smtClean="0"/>
              <a:t>Kennedy’s </a:t>
            </a:r>
            <a:r>
              <a:rPr lang="en-US" sz="3000" dirty="0"/>
              <a:t>plan was to create a blockade of Cuba and threatened to invade unless the Soviets promised to withdraw from Cuba. </a:t>
            </a:r>
          </a:p>
          <a:p>
            <a:pPr lvl="1"/>
            <a:r>
              <a:rPr lang="en-US" sz="3000" dirty="0"/>
              <a:t>Soviets agree to remove missiles if the U.S. removed its nuclear missiles from Turkey. </a:t>
            </a:r>
          </a:p>
          <a:p>
            <a:endParaRPr lang="en-US" dirty="0"/>
          </a:p>
        </p:txBody>
      </p:sp>
    </p:spTree>
    <p:extLst>
      <p:ext uri="{BB962C8B-B14F-4D97-AF65-F5344CB8AC3E}">
        <p14:creationId xmlns:p14="http://schemas.microsoft.com/office/powerpoint/2010/main" val="1746244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448097"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8096" y="0"/>
            <a:ext cx="5743903" cy="6858000"/>
          </a:xfrm>
          <a:prstGeom prst="rect">
            <a:avLst/>
          </a:prstGeom>
        </p:spPr>
      </p:pic>
    </p:spTree>
    <p:extLst>
      <p:ext uri="{BB962C8B-B14F-4D97-AF65-F5344CB8AC3E}">
        <p14:creationId xmlns:p14="http://schemas.microsoft.com/office/powerpoint/2010/main" val="2135899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966" y="0"/>
            <a:ext cx="11098924" cy="6858000"/>
          </a:xfrm>
        </p:spPr>
      </p:pic>
    </p:spTree>
    <p:extLst>
      <p:ext uri="{BB962C8B-B14F-4D97-AF65-F5344CB8AC3E}">
        <p14:creationId xmlns:p14="http://schemas.microsoft.com/office/powerpoint/2010/main" val="702845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Cold War Continued (SSUSH21a)</a:t>
            </a:r>
            <a:endParaRPr lang="en-US" dirty="0"/>
          </a:p>
        </p:txBody>
      </p:sp>
      <p:sp>
        <p:nvSpPr>
          <p:cNvPr id="3" name="Content Placeholder 2"/>
          <p:cNvSpPr>
            <a:spLocks noGrp="1"/>
          </p:cNvSpPr>
          <p:nvPr>
            <p:ph idx="1"/>
          </p:nvPr>
        </p:nvSpPr>
        <p:spPr>
          <a:xfrm>
            <a:off x="1371599" y="2285999"/>
            <a:ext cx="10484069" cy="4461641"/>
          </a:xfrm>
        </p:spPr>
        <p:txBody>
          <a:bodyPr>
            <a:normAutofit/>
          </a:bodyPr>
          <a:lstStyle/>
          <a:p>
            <a:r>
              <a:rPr lang="en-US" sz="2800" b="1" dirty="0"/>
              <a:t>The War in Vietnam (SSUSH21a)</a:t>
            </a:r>
            <a:endParaRPr lang="en-US" sz="2800" dirty="0"/>
          </a:p>
          <a:p>
            <a:pPr lvl="1"/>
            <a:r>
              <a:rPr lang="en-US" sz="2800" dirty="0"/>
              <a:t>In early August 1964, two U.S. destroyers stationed in the Gulf of Tonkin in Vietnam radioed that they had been fired upon by North Vietnamese forces. </a:t>
            </a:r>
          </a:p>
          <a:p>
            <a:pPr lvl="1"/>
            <a:r>
              <a:rPr lang="en-US" sz="2800" dirty="0"/>
              <a:t>In response to these reported incidents, President Lyndon B. Johnson requested permission from the U.S. Congress to increase the U.S. military presence in Indochina. </a:t>
            </a:r>
          </a:p>
          <a:p>
            <a:endParaRPr lang="en-US" dirty="0"/>
          </a:p>
        </p:txBody>
      </p:sp>
    </p:spTree>
    <p:extLst>
      <p:ext uri="{BB962C8B-B14F-4D97-AF65-F5344CB8AC3E}">
        <p14:creationId xmlns:p14="http://schemas.microsoft.com/office/powerpoint/2010/main" val="3161131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Cold War Continued (SSUSH21a)</a:t>
            </a:r>
            <a:endParaRPr lang="en-US" dirty="0"/>
          </a:p>
        </p:txBody>
      </p:sp>
      <p:sp>
        <p:nvSpPr>
          <p:cNvPr id="3" name="Content Placeholder 2"/>
          <p:cNvSpPr>
            <a:spLocks noGrp="1"/>
          </p:cNvSpPr>
          <p:nvPr>
            <p:ph idx="1"/>
          </p:nvPr>
        </p:nvSpPr>
        <p:spPr/>
        <p:txBody>
          <a:bodyPr/>
          <a:lstStyle/>
          <a:p>
            <a:pPr lvl="1"/>
            <a:r>
              <a:rPr lang="en-US" sz="2800" dirty="0"/>
              <a:t>On August 7, 1964, Congress passed the </a:t>
            </a:r>
            <a:r>
              <a:rPr lang="en-US" sz="2800" b="1" dirty="0"/>
              <a:t>Gulf of Tonkin Resolution</a:t>
            </a:r>
            <a:r>
              <a:rPr lang="en-US" sz="2800" dirty="0"/>
              <a:t>, authorizing President Johnson to take any measures he believed were necessary to retaliate and to promote the maintenance of international peace and security in Southeast Asia. </a:t>
            </a:r>
          </a:p>
          <a:p>
            <a:pPr lvl="1"/>
            <a:r>
              <a:rPr lang="en-US" sz="2800" dirty="0"/>
              <a:t>This resolution became the legal basis for the Johnson and Nixon Administrations prosecution of the Vietnam War.</a:t>
            </a:r>
          </a:p>
          <a:p>
            <a:endParaRPr lang="en-US" dirty="0"/>
          </a:p>
        </p:txBody>
      </p:sp>
    </p:spTree>
    <p:extLst>
      <p:ext uri="{BB962C8B-B14F-4D97-AF65-F5344CB8AC3E}">
        <p14:creationId xmlns:p14="http://schemas.microsoft.com/office/powerpoint/2010/main" val="1016837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7488621" cy="6858000"/>
          </a:xfr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88620" y="0"/>
            <a:ext cx="4703379" cy="6858000"/>
          </a:xfrm>
          <a:prstGeom prst="rect">
            <a:avLst/>
          </a:prstGeom>
        </p:spPr>
      </p:pic>
    </p:spTree>
    <p:extLst>
      <p:ext uri="{BB962C8B-B14F-4D97-AF65-F5344CB8AC3E}">
        <p14:creationId xmlns:p14="http://schemas.microsoft.com/office/powerpoint/2010/main" val="2788775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9724" y="0"/>
            <a:ext cx="6122276"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069724" cy="6858000"/>
          </a:xfrm>
          <a:prstGeom prst="rect">
            <a:avLst/>
          </a:prstGeom>
        </p:spPr>
      </p:pic>
    </p:spTree>
    <p:extLst>
      <p:ext uri="{BB962C8B-B14F-4D97-AF65-F5344CB8AC3E}">
        <p14:creationId xmlns:p14="http://schemas.microsoft.com/office/powerpoint/2010/main" val="2120582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Cold War Continued (SSUSH21a)</a:t>
            </a:r>
            <a:endParaRPr lang="en-US" dirty="0"/>
          </a:p>
        </p:txBody>
      </p:sp>
      <p:sp>
        <p:nvSpPr>
          <p:cNvPr id="3" name="Content Placeholder 2"/>
          <p:cNvSpPr>
            <a:spLocks noGrp="1"/>
          </p:cNvSpPr>
          <p:nvPr>
            <p:ph idx="1"/>
          </p:nvPr>
        </p:nvSpPr>
        <p:spPr>
          <a:xfrm>
            <a:off x="1371600" y="2286000"/>
            <a:ext cx="9601200" cy="4256690"/>
          </a:xfrm>
        </p:spPr>
        <p:txBody>
          <a:bodyPr>
            <a:normAutofit/>
          </a:bodyPr>
          <a:lstStyle/>
          <a:p>
            <a:pPr lvl="0"/>
            <a:r>
              <a:rPr lang="en-US" sz="2800" b="1" dirty="0"/>
              <a:t>Tet-Offensive</a:t>
            </a:r>
            <a:r>
              <a:rPr lang="en-US" sz="2800" dirty="0"/>
              <a:t> (1968)</a:t>
            </a:r>
          </a:p>
          <a:p>
            <a:pPr lvl="1"/>
            <a:r>
              <a:rPr lang="en-US" sz="2800" dirty="0"/>
              <a:t>The largest Vietcong campaign of the war (8 months)</a:t>
            </a:r>
          </a:p>
          <a:p>
            <a:pPr lvl="1"/>
            <a:r>
              <a:rPr lang="en-US" sz="2800" dirty="0"/>
              <a:t>Tet Offensive fails to drive American out of Vietnam</a:t>
            </a:r>
          </a:p>
          <a:p>
            <a:pPr lvl="1"/>
            <a:r>
              <a:rPr lang="en-US" sz="2800" dirty="0"/>
              <a:t>It did inspire Vietnam protesters to question why the U.S. was in the war and if we were winning the war.</a:t>
            </a:r>
          </a:p>
          <a:p>
            <a:pPr lvl="1"/>
            <a:r>
              <a:rPr lang="en-US" sz="2800" dirty="0"/>
              <a:t>Most protesters favored ending the draft and removing all American troops from Vietnam.</a:t>
            </a:r>
          </a:p>
          <a:p>
            <a:endParaRPr lang="en-US" dirty="0"/>
          </a:p>
        </p:txBody>
      </p:sp>
    </p:spTree>
    <p:extLst>
      <p:ext uri="{BB962C8B-B14F-4D97-AF65-F5344CB8AC3E}">
        <p14:creationId xmlns:p14="http://schemas.microsoft.com/office/powerpoint/2010/main" val="1176159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6483"/>
            <a:ext cx="9601200" cy="993227"/>
          </a:xfrm>
        </p:spPr>
        <p:txBody>
          <a:bodyPr/>
          <a:lstStyle/>
          <a:p>
            <a:r>
              <a:rPr lang="en-US" dirty="0" smtClean="0"/>
              <a:t>Review Questions</a:t>
            </a:r>
            <a:endParaRPr lang="en-US" dirty="0"/>
          </a:p>
        </p:txBody>
      </p:sp>
      <p:sp>
        <p:nvSpPr>
          <p:cNvPr id="3" name="Content Placeholder 2"/>
          <p:cNvSpPr>
            <a:spLocks noGrp="1"/>
          </p:cNvSpPr>
          <p:nvPr>
            <p:ph idx="1"/>
          </p:nvPr>
        </p:nvSpPr>
        <p:spPr>
          <a:xfrm>
            <a:off x="1371600" y="1229709"/>
            <a:ext cx="9601200" cy="5454869"/>
          </a:xfrm>
        </p:spPr>
        <p:txBody>
          <a:bodyPr>
            <a:normAutofit/>
          </a:bodyPr>
          <a:lstStyle/>
          <a:p>
            <a:pPr marL="457200" lvl="0" indent="-457200">
              <a:buFont typeface="+mj-lt"/>
              <a:buAutoNum type="arabicPeriod"/>
            </a:pPr>
            <a:r>
              <a:rPr lang="en-US" sz="2800" dirty="0"/>
              <a:t>What political dictator started a revolution in Cuba that led to the country becoming Communist?</a:t>
            </a:r>
          </a:p>
          <a:p>
            <a:pPr marL="457200" lvl="0" indent="-457200">
              <a:buFont typeface="+mj-lt"/>
              <a:buAutoNum type="arabicPeriod"/>
            </a:pPr>
            <a:r>
              <a:rPr lang="en-US" sz="2800" dirty="0"/>
              <a:t> What was the significance of the Bay of Pigs Invasion?</a:t>
            </a:r>
          </a:p>
          <a:p>
            <a:pPr marL="457200" lvl="0" indent="-457200">
              <a:buFont typeface="+mj-lt"/>
              <a:buAutoNum type="arabicPeriod"/>
            </a:pPr>
            <a:r>
              <a:rPr lang="en-US" sz="2800" dirty="0"/>
              <a:t> What was the significance of the Cuban Missile Crisis?</a:t>
            </a:r>
          </a:p>
          <a:p>
            <a:pPr marL="457200" lvl="0" indent="-457200">
              <a:buFont typeface="+mj-lt"/>
              <a:buAutoNum type="arabicPeriod"/>
            </a:pPr>
            <a:r>
              <a:rPr lang="en-US" sz="2800" dirty="0"/>
              <a:t> What did the Soviet Union agree to do as a result of the Cuban Missile Crisis?</a:t>
            </a:r>
          </a:p>
          <a:p>
            <a:pPr marL="457200" lvl="0" indent="-457200">
              <a:buFont typeface="+mj-lt"/>
              <a:buAutoNum type="arabicPeriod"/>
            </a:pPr>
            <a:r>
              <a:rPr lang="en-US" sz="2800" dirty="0"/>
              <a:t> What did the United States agree to do as a result of the Cuban Missile Crisis?</a:t>
            </a:r>
          </a:p>
          <a:p>
            <a:pPr marL="457200" lvl="0" indent="-457200">
              <a:buFont typeface="+mj-lt"/>
              <a:buAutoNum type="arabicPeriod"/>
            </a:pPr>
            <a:r>
              <a:rPr lang="en-US" sz="2800" dirty="0"/>
              <a:t> Why did the United States participate the Vietnam War?</a:t>
            </a:r>
          </a:p>
          <a:p>
            <a:pPr marL="457200" lvl="0" indent="-457200">
              <a:buFont typeface="+mj-lt"/>
              <a:buAutoNum type="arabicPeriod"/>
            </a:pPr>
            <a:r>
              <a:rPr lang="en-US" sz="2800" dirty="0"/>
              <a:t> What was the significance of the Gulf of Tonkin Resolution?</a:t>
            </a:r>
          </a:p>
          <a:p>
            <a:endParaRPr lang="en-US" dirty="0"/>
          </a:p>
        </p:txBody>
      </p:sp>
    </p:spTree>
    <p:extLst>
      <p:ext uri="{BB962C8B-B14F-4D97-AF65-F5344CB8AC3E}">
        <p14:creationId xmlns:p14="http://schemas.microsoft.com/office/powerpoint/2010/main" val="1545409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br>
              <a:rPr lang="en-US" dirty="0" smtClean="0"/>
            </a:br>
            <a:endParaRPr lang="en-US" dirty="0"/>
          </a:p>
        </p:txBody>
      </p:sp>
      <p:sp>
        <p:nvSpPr>
          <p:cNvPr id="3" name="Content Placeholder 2"/>
          <p:cNvSpPr>
            <a:spLocks noGrp="1"/>
          </p:cNvSpPr>
          <p:nvPr>
            <p:ph idx="1"/>
          </p:nvPr>
        </p:nvSpPr>
        <p:spPr/>
        <p:txBody>
          <a:bodyPr/>
          <a:lstStyle/>
          <a:p>
            <a:r>
              <a:rPr lang="en-US" dirty="0"/>
              <a:t>SSUSH21 Analyze U.S. international and domestic policies including their influences on technological advancements and social changes during the Kennedy and Johnson administrations </a:t>
            </a:r>
            <a:endParaRPr lang="en-US" dirty="0" smtClean="0"/>
          </a:p>
        </p:txBody>
      </p:sp>
    </p:spTree>
    <p:extLst>
      <p:ext uri="{BB962C8B-B14F-4D97-AF65-F5344CB8AC3E}">
        <p14:creationId xmlns:p14="http://schemas.microsoft.com/office/powerpoint/2010/main" val="1534276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22731" y="0"/>
            <a:ext cx="636926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22731" cy="6858000"/>
          </a:xfrm>
          <a:prstGeom prst="rect">
            <a:avLst/>
          </a:prstGeom>
        </p:spPr>
      </p:pic>
    </p:spTree>
    <p:extLst>
      <p:ext uri="{BB962C8B-B14F-4D97-AF65-F5344CB8AC3E}">
        <p14:creationId xmlns:p14="http://schemas.microsoft.com/office/powerpoint/2010/main" val="2417924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3448" y="0"/>
            <a:ext cx="6148552"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6043448" cy="6858000"/>
          </a:xfrm>
          <a:prstGeom prst="rect">
            <a:avLst/>
          </a:prstGeom>
        </p:spPr>
      </p:pic>
    </p:spTree>
    <p:extLst>
      <p:ext uri="{BB962C8B-B14F-4D97-AF65-F5344CB8AC3E}">
        <p14:creationId xmlns:p14="http://schemas.microsoft.com/office/powerpoint/2010/main" val="669720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2634" y="0"/>
            <a:ext cx="5959366"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232634" cy="6858000"/>
          </a:xfrm>
          <a:prstGeom prst="rect">
            <a:avLst/>
          </a:prstGeom>
        </p:spPr>
      </p:pic>
    </p:spTree>
    <p:extLst>
      <p:ext uri="{BB962C8B-B14F-4D97-AF65-F5344CB8AC3E}">
        <p14:creationId xmlns:p14="http://schemas.microsoft.com/office/powerpoint/2010/main" val="3824886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Impact of John F. Kennedy’s Assassination (SSUSH21d</a:t>
            </a:r>
            <a:r>
              <a:rPr lang="en-US" b="1" dirty="0" smtClean="0"/>
              <a:t>)</a:t>
            </a:r>
            <a:endParaRPr lang="en-US" dirty="0"/>
          </a:p>
        </p:txBody>
      </p:sp>
      <p:sp>
        <p:nvSpPr>
          <p:cNvPr id="3" name="Content Placeholder 2"/>
          <p:cNvSpPr>
            <a:spLocks noGrp="1"/>
          </p:cNvSpPr>
          <p:nvPr>
            <p:ph idx="1"/>
          </p:nvPr>
        </p:nvSpPr>
        <p:spPr/>
        <p:txBody>
          <a:bodyPr/>
          <a:lstStyle/>
          <a:p>
            <a:pPr lvl="0"/>
            <a:r>
              <a:rPr lang="en-US" sz="2800" b="1" dirty="0"/>
              <a:t>President Kennedy was Assassinated </a:t>
            </a:r>
            <a:r>
              <a:rPr lang="en-US" sz="2800" dirty="0"/>
              <a:t>in Dallas, Texas, in November 1963</a:t>
            </a:r>
          </a:p>
          <a:p>
            <a:pPr lvl="1"/>
            <a:r>
              <a:rPr lang="en-US" sz="2800" dirty="0"/>
              <a:t>Showed Americans just how strong gov’t was because, although the president could be killed, the U.S. gov’t would live on. (Chain of Command)</a:t>
            </a:r>
          </a:p>
          <a:p>
            <a:pPr lvl="1"/>
            <a:r>
              <a:rPr lang="en-US" sz="2800" dirty="0"/>
              <a:t>The assassination gave the new president, Lyndon Johnson, the political capital to force three domestic legislative package through Congress. </a:t>
            </a:r>
          </a:p>
          <a:p>
            <a:endParaRPr lang="en-US" dirty="0"/>
          </a:p>
        </p:txBody>
      </p:sp>
    </p:spTree>
    <p:extLst>
      <p:ext uri="{BB962C8B-B14F-4D97-AF65-F5344CB8AC3E}">
        <p14:creationId xmlns:p14="http://schemas.microsoft.com/office/powerpoint/2010/main" val="3311800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578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024" y="338328"/>
            <a:ext cx="9601200" cy="886968"/>
          </a:xfrm>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896112" y="1408176"/>
            <a:ext cx="11027664" cy="5248656"/>
          </a:xfrm>
        </p:spPr>
        <p:txBody>
          <a:bodyPr>
            <a:normAutofit/>
          </a:bodyPr>
          <a:lstStyle/>
          <a:p>
            <a:pPr marL="0" indent="0">
              <a:buNone/>
            </a:pPr>
            <a:r>
              <a:rPr lang="en-US" sz="2800" dirty="0"/>
              <a:t>“Our society will never be great until our cities are great… where…. we begin to build the Great Society is in our countryside. We have always prided ourselves on being…America the beautiful. Today that beauty is in danger. The water we drink. The food we eat, the very air that we breathe, are threatened… A third place to build the Great Society is in the classrooms of America…. Our society will not be great until every young mind is set free to scan the farthest reaches of thought and imagination. We are still far from that goal. </a:t>
            </a:r>
            <a:endParaRPr lang="en-US" sz="2800" dirty="0" smtClean="0"/>
          </a:p>
          <a:p>
            <a:pPr marL="0" indent="0">
              <a:buNone/>
            </a:pPr>
            <a:r>
              <a:rPr lang="en-US" sz="2800" dirty="0" smtClean="0"/>
              <a:t>Source</a:t>
            </a:r>
            <a:r>
              <a:rPr lang="en-US" sz="2800" dirty="0"/>
              <a:t>: President Lyndon B. Johnson, Great Society speech, </a:t>
            </a:r>
            <a:r>
              <a:rPr lang="en-US" sz="2800" dirty="0" smtClean="0"/>
              <a:t>(</a:t>
            </a:r>
            <a:r>
              <a:rPr lang="en-US" sz="2800" dirty="0"/>
              <a:t>Commencement address to the University of Michigan, May 22, 1964)</a:t>
            </a:r>
          </a:p>
          <a:p>
            <a:endParaRPr lang="en-US" dirty="0"/>
          </a:p>
        </p:txBody>
      </p:sp>
    </p:spTree>
    <p:extLst>
      <p:ext uri="{BB962C8B-B14F-4D97-AF65-F5344CB8AC3E}">
        <p14:creationId xmlns:p14="http://schemas.microsoft.com/office/powerpoint/2010/main" val="4269036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8513379"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378" y="12700"/>
            <a:ext cx="3678621" cy="6845300"/>
          </a:xfrm>
          <a:prstGeom prst="rect">
            <a:avLst/>
          </a:prstGeom>
        </p:spPr>
      </p:pic>
    </p:spTree>
    <p:extLst>
      <p:ext uri="{BB962C8B-B14F-4D97-AF65-F5344CB8AC3E}">
        <p14:creationId xmlns:p14="http://schemas.microsoft.com/office/powerpoint/2010/main" val="2667024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Lyndon Johnson’s Great Society (SSUSH21d</a:t>
            </a:r>
            <a:r>
              <a:rPr lang="en-US" b="1" dirty="0" smtClean="0"/>
              <a:t>)</a:t>
            </a:r>
            <a:endParaRPr lang="en-US" dirty="0"/>
          </a:p>
        </p:txBody>
      </p:sp>
      <p:sp>
        <p:nvSpPr>
          <p:cNvPr id="3" name="Content Placeholder 2"/>
          <p:cNvSpPr>
            <a:spLocks noGrp="1"/>
          </p:cNvSpPr>
          <p:nvPr>
            <p:ph idx="1"/>
          </p:nvPr>
        </p:nvSpPr>
        <p:spPr>
          <a:xfrm>
            <a:off x="1371600" y="2285999"/>
            <a:ext cx="10499834" cy="4398579"/>
          </a:xfrm>
        </p:spPr>
        <p:txBody>
          <a:bodyPr>
            <a:normAutofit/>
          </a:bodyPr>
          <a:lstStyle/>
          <a:p>
            <a:pPr lvl="0"/>
            <a:r>
              <a:rPr lang="en-US" sz="2800" dirty="0"/>
              <a:t>A series of laws and programs that would later be called President Johnson’s “Great Society”</a:t>
            </a:r>
          </a:p>
          <a:p>
            <a:pPr lvl="0"/>
            <a:r>
              <a:rPr lang="en-US" sz="2800" dirty="0"/>
              <a:t>The Great Society programs were designed to improve Americans standard of living and give citizens greater opportunities regardless of their background.</a:t>
            </a:r>
          </a:p>
          <a:p>
            <a:pPr lvl="0"/>
            <a:r>
              <a:rPr lang="en-US" sz="2800" dirty="0"/>
              <a:t>Three Great Society laws</a:t>
            </a:r>
          </a:p>
          <a:p>
            <a:pPr lvl="1"/>
            <a:r>
              <a:rPr lang="en-US" sz="2800" b="1" dirty="0"/>
              <a:t>Economic Opportunity Act of 1964</a:t>
            </a:r>
            <a:r>
              <a:rPr lang="en-US" sz="2800" dirty="0"/>
              <a:t> (War on Poverty)</a:t>
            </a:r>
          </a:p>
          <a:p>
            <a:pPr lvl="1"/>
            <a:r>
              <a:rPr lang="en-US" sz="2800" dirty="0"/>
              <a:t>Civil Rights Act of 1964</a:t>
            </a:r>
          </a:p>
          <a:p>
            <a:pPr lvl="1"/>
            <a:r>
              <a:rPr lang="en-US" sz="2800" b="1" dirty="0"/>
              <a:t>Medicare:</a:t>
            </a:r>
            <a:r>
              <a:rPr lang="en-US" sz="2800" dirty="0"/>
              <a:t> federal funding for the medical cost of the elderly</a:t>
            </a:r>
          </a:p>
          <a:p>
            <a:endParaRPr lang="en-US" dirty="0"/>
          </a:p>
        </p:txBody>
      </p:sp>
    </p:spTree>
    <p:extLst>
      <p:ext uri="{BB962C8B-B14F-4D97-AF65-F5344CB8AC3E}">
        <p14:creationId xmlns:p14="http://schemas.microsoft.com/office/powerpoint/2010/main" val="2551135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9269" y="0"/>
            <a:ext cx="5822732"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6369269" cy="6858000"/>
          </a:xfrm>
          <a:prstGeom prst="rect">
            <a:avLst/>
          </a:prstGeom>
        </p:spPr>
      </p:pic>
    </p:spTree>
    <p:extLst>
      <p:ext uri="{BB962C8B-B14F-4D97-AF65-F5344CB8AC3E}">
        <p14:creationId xmlns:p14="http://schemas.microsoft.com/office/powerpoint/2010/main" val="3662749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80639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a:xfrm>
            <a:off x="772511" y="2286000"/>
            <a:ext cx="11288110" cy="4572000"/>
          </a:xfrm>
        </p:spPr>
        <p:txBody>
          <a:bodyPr numCol="3">
            <a:normAutofit/>
          </a:bodyPr>
          <a:lstStyle/>
          <a:p>
            <a:pPr lvl="0"/>
            <a:r>
              <a:rPr lang="en-US" dirty="0"/>
              <a:t>Cuban Missile Crises</a:t>
            </a:r>
          </a:p>
          <a:p>
            <a:pPr lvl="0"/>
            <a:r>
              <a:rPr lang="en-US" dirty="0"/>
              <a:t>Vietnam War</a:t>
            </a:r>
          </a:p>
          <a:p>
            <a:pPr lvl="0"/>
            <a:r>
              <a:rPr lang="en-US" dirty="0"/>
              <a:t>Gulf of Tonkin Resolution</a:t>
            </a:r>
          </a:p>
          <a:p>
            <a:pPr lvl="0"/>
            <a:r>
              <a:rPr lang="en-US" dirty="0"/>
              <a:t>Assassination of John F. Kennedy</a:t>
            </a:r>
          </a:p>
          <a:p>
            <a:pPr lvl="0"/>
            <a:r>
              <a:rPr lang="en-US" dirty="0"/>
              <a:t>Civil Rights Act</a:t>
            </a:r>
          </a:p>
          <a:p>
            <a:pPr lvl="0"/>
            <a:r>
              <a:rPr lang="en-US" dirty="0"/>
              <a:t>Voting Rights Act</a:t>
            </a:r>
          </a:p>
          <a:p>
            <a:pPr lvl="0"/>
            <a:r>
              <a:rPr lang="en-US" dirty="0"/>
              <a:t>Lyndon B. Johnson</a:t>
            </a:r>
          </a:p>
          <a:p>
            <a:pPr lvl="0"/>
            <a:r>
              <a:rPr lang="en-US" dirty="0"/>
              <a:t>Great Society</a:t>
            </a:r>
          </a:p>
          <a:p>
            <a:pPr lvl="0"/>
            <a:r>
              <a:rPr lang="en-US" dirty="0"/>
              <a:t>Television</a:t>
            </a:r>
          </a:p>
          <a:p>
            <a:pPr lvl="0"/>
            <a:r>
              <a:rPr lang="en-US" dirty="0"/>
              <a:t>Kennedy/Nixon Presidential Debate</a:t>
            </a:r>
          </a:p>
          <a:p>
            <a:pPr lvl="0"/>
            <a:r>
              <a:rPr lang="en-US" dirty="0"/>
              <a:t>Civil Rights Movement</a:t>
            </a:r>
          </a:p>
          <a:p>
            <a:pPr lvl="0"/>
            <a:r>
              <a:rPr lang="en-US" dirty="0" smtClean="0"/>
              <a:t>Martin </a:t>
            </a:r>
            <a:r>
              <a:rPr lang="en-US" dirty="0"/>
              <a:t>Luther King </a:t>
            </a:r>
          </a:p>
          <a:p>
            <a:pPr lvl="0"/>
            <a:r>
              <a:rPr lang="en-US" dirty="0"/>
              <a:t>Letter from a Birmingham Jail</a:t>
            </a:r>
          </a:p>
          <a:p>
            <a:pPr lvl="0"/>
            <a:r>
              <a:rPr lang="en-US" dirty="0"/>
              <a:t>I Have a Dream Speech</a:t>
            </a:r>
          </a:p>
          <a:p>
            <a:pPr lvl="0"/>
            <a:r>
              <a:rPr lang="en-US" dirty="0"/>
              <a:t>Southern Christian Leadership Conference</a:t>
            </a:r>
          </a:p>
          <a:p>
            <a:pPr lvl="0"/>
            <a:r>
              <a:rPr lang="en-US" dirty="0"/>
              <a:t>Student Non-Violent Coordinating Committee</a:t>
            </a:r>
          </a:p>
          <a:p>
            <a:pPr lvl="0"/>
            <a:r>
              <a:rPr lang="en-US" dirty="0"/>
              <a:t>Cesar Chavez</a:t>
            </a:r>
          </a:p>
          <a:p>
            <a:pPr lvl="0"/>
            <a:r>
              <a:rPr lang="en-US" dirty="0"/>
              <a:t>Assassination of Martin Luther King, Jr.</a:t>
            </a:r>
          </a:p>
          <a:p>
            <a:pPr lvl="0"/>
            <a:r>
              <a:rPr lang="en-US" dirty="0"/>
              <a:t>Assassination of Robert F. Kennedy</a:t>
            </a:r>
          </a:p>
          <a:p>
            <a:pPr lvl="0"/>
            <a:r>
              <a:rPr lang="en-US" dirty="0"/>
              <a:t>Tet Offensive</a:t>
            </a:r>
          </a:p>
          <a:p>
            <a:pPr lvl="0"/>
            <a:r>
              <a:rPr lang="en-US" dirty="0"/>
              <a:t>Presidential Election of </a:t>
            </a:r>
            <a:r>
              <a:rPr lang="en-US" dirty="0" smtClean="0"/>
              <a:t>1968</a:t>
            </a:r>
          </a:p>
          <a:p>
            <a:r>
              <a:rPr lang="en-US" dirty="0"/>
              <a:t>Vietnam War</a:t>
            </a:r>
          </a:p>
          <a:p>
            <a:pPr lvl="0"/>
            <a:endParaRPr lang="en-US" dirty="0"/>
          </a:p>
          <a:p>
            <a:endParaRPr lang="en-US" dirty="0"/>
          </a:p>
        </p:txBody>
      </p:sp>
    </p:spTree>
    <p:extLst>
      <p:ext uri="{BB962C8B-B14F-4D97-AF65-F5344CB8AC3E}">
        <p14:creationId xmlns:p14="http://schemas.microsoft.com/office/powerpoint/2010/main" val="1058025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 of Television (SSUSH21c</a:t>
            </a:r>
            <a:r>
              <a:rPr lang="en-US" b="1" dirty="0" smtClean="0"/>
              <a:t>)</a:t>
            </a:r>
            <a:endParaRPr lang="en-US" dirty="0"/>
          </a:p>
        </p:txBody>
      </p:sp>
      <p:sp>
        <p:nvSpPr>
          <p:cNvPr id="3" name="Content Placeholder 2"/>
          <p:cNvSpPr>
            <a:spLocks noGrp="1"/>
          </p:cNvSpPr>
          <p:nvPr>
            <p:ph idx="1"/>
          </p:nvPr>
        </p:nvSpPr>
        <p:spPr>
          <a:xfrm>
            <a:off x="1371600" y="2285999"/>
            <a:ext cx="9601200" cy="4351283"/>
          </a:xfrm>
        </p:spPr>
        <p:txBody>
          <a:bodyPr>
            <a:normAutofit/>
          </a:bodyPr>
          <a:lstStyle/>
          <a:p>
            <a:r>
              <a:rPr lang="en-US" sz="2800" b="1" dirty="0"/>
              <a:t>Kennedy/Nixon Presidential Debates</a:t>
            </a:r>
            <a:r>
              <a:rPr lang="en-US" sz="2800" dirty="0"/>
              <a:t> </a:t>
            </a:r>
            <a:r>
              <a:rPr lang="en-US" sz="2800" b="1" dirty="0"/>
              <a:t>(SSUSH21c)</a:t>
            </a:r>
            <a:endParaRPr lang="en-US" sz="2800" dirty="0"/>
          </a:p>
          <a:p>
            <a:pPr lvl="1"/>
            <a:r>
              <a:rPr lang="en-US" sz="2800" dirty="0"/>
              <a:t>Seventy million people watch the </a:t>
            </a:r>
            <a:r>
              <a:rPr lang="en-US" sz="2800" b="1" dirty="0"/>
              <a:t>1960 debate</a:t>
            </a:r>
            <a:endParaRPr lang="en-US" sz="2800" dirty="0"/>
          </a:p>
          <a:p>
            <a:pPr lvl="1"/>
            <a:r>
              <a:rPr lang="en-US" sz="2800" dirty="0"/>
              <a:t>Nixon seems more knowledgeable about foreign policy and other topics, but he looked sick</a:t>
            </a:r>
          </a:p>
          <a:p>
            <a:pPr lvl="1"/>
            <a:r>
              <a:rPr lang="en-US" sz="2800" dirty="0"/>
              <a:t>Kennedy was coached on how to look and speak during the debate by television producers</a:t>
            </a:r>
          </a:p>
          <a:p>
            <a:pPr lvl="1"/>
            <a:r>
              <a:rPr lang="en-US" sz="2800" dirty="0"/>
              <a:t>Kennedy’s performance on T.V. helped him win the presidency.</a:t>
            </a:r>
          </a:p>
          <a:p>
            <a:endParaRPr lang="en-US" dirty="0"/>
          </a:p>
        </p:txBody>
      </p:sp>
    </p:spTree>
    <p:extLst>
      <p:ext uri="{BB962C8B-B14F-4D97-AF65-F5344CB8AC3E}">
        <p14:creationId xmlns:p14="http://schemas.microsoft.com/office/powerpoint/2010/main" val="1103235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59675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758" y="0"/>
            <a:ext cx="6595242" cy="6858000"/>
          </a:xfrm>
          <a:prstGeom prst="rect">
            <a:avLst/>
          </a:prstGeom>
        </p:spPr>
      </p:pic>
    </p:spTree>
    <p:extLst>
      <p:ext uri="{BB962C8B-B14F-4D97-AF65-F5344CB8AC3E}">
        <p14:creationId xmlns:p14="http://schemas.microsoft.com/office/powerpoint/2010/main" val="47882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 of Television (SSUSH21c)</a:t>
            </a:r>
            <a:endParaRPr lang="en-US" dirty="0"/>
          </a:p>
        </p:txBody>
      </p:sp>
      <p:sp>
        <p:nvSpPr>
          <p:cNvPr id="3" name="Content Placeholder 2"/>
          <p:cNvSpPr>
            <a:spLocks noGrp="1"/>
          </p:cNvSpPr>
          <p:nvPr>
            <p:ph idx="1"/>
          </p:nvPr>
        </p:nvSpPr>
        <p:spPr>
          <a:xfrm>
            <a:off x="1371600" y="2285999"/>
            <a:ext cx="9601200" cy="4414345"/>
          </a:xfrm>
        </p:spPr>
        <p:txBody>
          <a:bodyPr/>
          <a:lstStyle/>
          <a:p>
            <a:r>
              <a:rPr lang="en-US" sz="2800" b="1" dirty="0"/>
              <a:t>The Civil Rights Movement (SSUSH21c)</a:t>
            </a:r>
            <a:endParaRPr lang="en-US" sz="2800" dirty="0"/>
          </a:p>
          <a:p>
            <a:pPr lvl="1"/>
            <a:r>
              <a:rPr lang="en-US" sz="2800" dirty="0"/>
              <a:t>In the 1960’s, T.V. gave all American the chance to see civil rights demonstration </a:t>
            </a:r>
          </a:p>
          <a:p>
            <a:pPr lvl="1"/>
            <a:r>
              <a:rPr lang="en-US" sz="2800" dirty="0"/>
              <a:t>American witnessed African Americans being hit by high pressure fire hoses and attacked by police dogs.</a:t>
            </a:r>
          </a:p>
          <a:p>
            <a:pPr lvl="1"/>
            <a:r>
              <a:rPr lang="en-US" sz="2800" dirty="0"/>
              <a:t>Attacks encourage Americans and Kennedy to demand new civil rights laws. (Civil Rights Act of 1964 and Voting Rights Act of 1965)</a:t>
            </a:r>
          </a:p>
          <a:p>
            <a:endParaRPr lang="en-US" dirty="0"/>
          </a:p>
        </p:txBody>
      </p:sp>
    </p:spTree>
    <p:extLst>
      <p:ext uri="{BB962C8B-B14F-4D97-AF65-F5344CB8AC3E}">
        <p14:creationId xmlns:p14="http://schemas.microsoft.com/office/powerpoint/2010/main" val="934336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5880538"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0537" y="0"/>
            <a:ext cx="6311463" cy="6858000"/>
          </a:xfrm>
          <a:prstGeom prst="rect">
            <a:avLst/>
          </a:prstGeom>
        </p:spPr>
      </p:pic>
    </p:spTree>
    <p:extLst>
      <p:ext uri="{BB962C8B-B14F-4D97-AF65-F5344CB8AC3E}">
        <p14:creationId xmlns:p14="http://schemas.microsoft.com/office/powerpoint/2010/main" val="2682404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 of Television (SSUSH21c)</a:t>
            </a:r>
            <a:endParaRPr lang="en-US" dirty="0"/>
          </a:p>
        </p:txBody>
      </p:sp>
      <p:sp>
        <p:nvSpPr>
          <p:cNvPr id="3" name="Content Placeholder 2"/>
          <p:cNvSpPr>
            <a:spLocks noGrp="1"/>
          </p:cNvSpPr>
          <p:nvPr>
            <p:ph idx="1"/>
          </p:nvPr>
        </p:nvSpPr>
        <p:spPr/>
        <p:txBody>
          <a:bodyPr/>
          <a:lstStyle/>
          <a:p>
            <a:r>
              <a:rPr lang="en-US" sz="2800" b="1" dirty="0"/>
              <a:t>War in Vietnam (SSUSH21c)</a:t>
            </a:r>
            <a:endParaRPr lang="en-US" sz="2800" dirty="0"/>
          </a:p>
          <a:p>
            <a:pPr lvl="1"/>
            <a:r>
              <a:rPr lang="en-US" sz="2800" dirty="0"/>
              <a:t>In the 1960’s, T.V. gave all American the chance to see the Vietnam War.</a:t>
            </a:r>
          </a:p>
          <a:p>
            <a:pPr lvl="1"/>
            <a:r>
              <a:rPr lang="en-US" sz="2800" dirty="0"/>
              <a:t>The show of the Vietnam War on T.V. led to protests against the war.</a:t>
            </a:r>
          </a:p>
          <a:p>
            <a:endParaRPr lang="en-US" dirty="0"/>
          </a:p>
        </p:txBody>
      </p:sp>
    </p:spTree>
    <p:extLst>
      <p:ext uri="{BB962C8B-B14F-4D97-AF65-F5344CB8AC3E}">
        <p14:creationId xmlns:p14="http://schemas.microsoft.com/office/powerpoint/2010/main" val="1536828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1371600" y="2286000"/>
            <a:ext cx="9601200" cy="4114800"/>
          </a:xfrm>
        </p:spPr>
        <p:txBody>
          <a:bodyPr>
            <a:noAutofit/>
          </a:bodyPr>
          <a:lstStyle/>
          <a:p>
            <a:pPr marL="514350" lvl="0" indent="-514350">
              <a:buFont typeface="+mj-lt"/>
              <a:buAutoNum type="arabicPeriod"/>
            </a:pPr>
            <a:r>
              <a:rPr lang="en-US" sz="2800" dirty="0"/>
              <a:t>What was the political result of the John F. Kennedy Assassination?</a:t>
            </a:r>
          </a:p>
          <a:p>
            <a:pPr marL="514350" lvl="0" indent="-514350">
              <a:buFont typeface="+mj-lt"/>
              <a:buAutoNum type="arabicPeriod"/>
            </a:pPr>
            <a:r>
              <a:rPr lang="en-US" sz="2800" dirty="0"/>
              <a:t> What was the purpose of Lyndon B. Johnson’s Great Society?</a:t>
            </a:r>
          </a:p>
          <a:p>
            <a:pPr marL="514350" lvl="0" indent="-514350">
              <a:buFont typeface="+mj-lt"/>
              <a:buAutoNum type="arabicPeriod"/>
            </a:pPr>
            <a:r>
              <a:rPr lang="en-US" sz="2800" dirty="0"/>
              <a:t> List 3 social programs that were part of Johnson’s Great </a:t>
            </a:r>
            <a:r>
              <a:rPr lang="en-US" sz="2800" dirty="0" smtClean="0"/>
              <a:t>Society?</a:t>
            </a:r>
            <a:endParaRPr lang="en-US" sz="2800" dirty="0"/>
          </a:p>
          <a:p>
            <a:pPr marL="514350" lvl="0" indent="-514350">
              <a:buFont typeface="+mj-lt"/>
              <a:buAutoNum type="arabicPeriod"/>
            </a:pPr>
            <a:r>
              <a:rPr lang="en-US" sz="2800" dirty="0" smtClean="0"/>
              <a:t>List </a:t>
            </a:r>
            <a:r>
              <a:rPr lang="en-US" sz="2800" dirty="0"/>
              <a:t>three events that were impacted by the creation of the Television</a:t>
            </a:r>
            <a:r>
              <a:rPr lang="en-US" sz="2800" dirty="0" smtClean="0"/>
              <a:t>?</a:t>
            </a:r>
            <a:endParaRPr lang="en-US" sz="2800" dirty="0"/>
          </a:p>
        </p:txBody>
      </p:sp>
    </p:spTree>
    <p:extLst>
      <p:ext uri="{BB962C8B-B14F-4D97-AF65-F5344CB8AC3E}">
        <p14:creationId xmlns:p14="http://schemas.microsoft.com/office/powerpoint/2010/main" val="1627615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440" y="219456"/>
            <a:ext cx="7528560" cy="6400800"/>
          </a:xfrm>
        </p:spPr>
        <p:txBody>
          <a:bodyPr>
            <a:normAutofit/>
          </a:bodyPr>
          <a:lstStyle/>
          <a:p>
            <a:pPr marL="0" indent="0">
              <a:buNone/>
            </a:pPr>
            <a:r>
              <a:rPr lang="en-US" sz="2400" dirty="0"/>
              <a:t>Just as Socrates felt that it was necessary to create a tension in the mind so that individuals could rise from the bondage of myths and half truths to the unfettered realm of creative analysis and objective appraisal, so must we see the need for nonviolent gadflies to create the kind of tension in society that will help men rise from the dark depths of prejudice and racism to the majestic heights of understanding and brotherhood. The purpose of our direct action program is to create a situation so crisis packed that it will inevitably open the door to negotiation. I therefore concur with you in your call for negotiation. Too long has our beloved Southland been bogged down in a tragic effort to live in monologue rather than dialogue.”</a:t>
            </a:r>
          </a:p>
          <a:p>
            <a:pPr marL="0" indent="0">
              <a:buNone/>
            </a:pPr>
            <a:r>
              <a:rPr lang="en-US" sz="2400" dirty="0"/>
              <a:t>S</a:t>
            </a:r>
            <a:r>
              <a:rPr lang="en-US" sz="2400" dirty="0" smtClean="0"/>
              <a:t>ource </a:t>
            </a:r>
            <a:r>
              <a:rPr lang="en-US" sz="2400" dirty="0"/>
              <a:t>from Dr. King’s Letter from a Birmingham Jail, 1963</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4517136" cy="6858000"/>
          </a:xfrm>
          <a:prstGeom prst="rect">
            <a:avLst/>
          </a:prstGeom>
        </p:spPr>
      </p:pic>
    </p:spTree>
    <p:extLst>
      <p:ext uri="{BB962C8B-B14F-4D97-AF65-F5344CB8AC3E}">
        <p14:creationId xmlns:p14="http://schemas.microsoft.com/office/powerpoint/2010/main" val="2959211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Martin Luther King Jr. (SSUSH21d</a:t>
            </a:r>
            <a:r>
              <a:rPr lang="en-US" b="1" dirty="0" smtClean="0"/>
              <a:t>)</a:t>
            </a:r>
            <a:endParaRPr lang="en-US" dirty="0"/>
          </a:p>
        </p:txBody>
      </p:sp>
      <p:sp>
        <p:nvSpPr>
          <p:cNvPr id="3" name="Content Placeholder 2"/>
          <p:cNvSpPr>
            <a:spLocks noGrp="1"/>
          </p:cNvSpPr>
          <p:nvPr>
            <p:ph idx="1"/>
          </p:nvPr>
        </p:nvSpPr>
        <p:spPr>
          <a:xfrm>
            <a:off x="1371600" y="2286000"/>
            <a:ext cx="9601200" cy="4430110"/>
          </a:xfrm>
        </p:spPr>
        <p:txBody>
          <a:bodyPr>
            <a:normAutofit/>
          </a:bodyPr>
          <a:lstStyle/>
          <a:p>
            <a:pPr lvl="0"/>
            <a:r>
              <a:rPr lang="en-US" sz="2800" b="1" dirty="0"/>
              <a:t>Letter From Birmingham Jail” (letter)</a:t>
            </a:r>
            <a:endParaRPr lang="en-US" sz="2800" dirty="0"/>
          </a:p>
          <a:p>
            <a:pPr lvl="1"/>
            <a:r>
              <a:rPr lang="en-US" sz="2800" b="1" dirty="0"/>
              <a:t>MLK </a:t>
            </a:r>
            <a:r>
              <a:rPr lang="en-US" sz="2800" dirty="0"/>
              <a:t>was arrested in Birmingham, Alabama, while demonstrating against racial segregation. </a:t>
            </a:r>
          </a:p>
          <a:p>
            <a:pPr lvl="1"/>
            <a:r>
              <a:rPr lang="en-US" sz="2800" dirty="0"/>
              <a:t>In Jail he wrote his “</a:t>
            </a:r>
            <a:r>
              <a:rPr lang="en-US" sz="2800" b="1" dirty="0"/>
              <a:t>Letter from Birmingham Jail</a:t>
            </a:r>
            <a:r>
              <a:rPr lang="en-US" sz="2800" dirty="0"/>
              <a:t>” to address fears white religious leaders had that he was moving too fast toward desegregation. </a:t>
            </a:r>
          </a:p>
          <a:p>
            <a:pPr lvl="1"/>
            <a:r>
              <a:rPr lang="en-US" sz="2800" dirty="0"/>
              <a:t>King explained why victims of segregation, violent attacks, and murder found it difficult to wait for those injustices to end. </a:t>
            </a:r>
          </a:p>
          <a:p>
            <a:endParaRPr lang="en-US" dirty="0"/>
          </a:p>
        </p:txBody>
      </p:sp>
    </p:spTree>
    <p:extLst>
      <p:ext uri="{BB962C8B-B14F-4D97-AF65-F5344CB8AC3E}">
        <p14:creationId xmlns:p14="http://schemas.microsoft.com/office/powerpoint/2010/main" val="3302733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568" y="228600"/>
            <a:ext cx="6309360" cy="1485900"/>
          </a:xfrm>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5687568" y="2286000"/>
            <a:ext cx="6309360" cy="4334256"/>
          </a:xfrm>
        </p:spPr>
        <p:txBody>
          <a:bodyPr/>
          <a:lstStyle/>
          <a:p>
            <a:pPr marL="0" indent="0">
              <a:buNone/>
            </a:pPr>
            <a:r>
              <a:rPr lang="en-US" sz="2800" dirty="0"/>
              <a:t>“I have a dream that one day this nation will rise up and live out the true meaning of its creed: ‘We hold these truths to be self-evident; that all men are created equal.’”</a:t>
            </a:r>
          </a:p>
          <a:p>
            <a:pPr marL="0" indent="0">
              <a:buNone/>
            </a:pPr>
            <a:r>
              <a:rPr lang="en-US" sz="2800" dirty="0"/>
              <a:t>Source Martin Luther King, Jr. Washington, D.C., 1963, March on Washington </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407572" cy="6858000"/>
          </a:xfrm>
          <a:prstGeom prst="rect">
            <a:avLst/>
          </a:prstGeom>
        </p:spPr>
      </p:pic>
    </p:spTree>
    <p:extLst>
      <p:ext uri="{BB962C8B-B14F-4D97-AF65-F5344CB8AC3E}">
        <p14:creationId xmlns:p14="http://schemas.microsoft.com/office/powerpoint/2010/main" val="422421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Martin Luther King Jr. (SSUSH21d</a:t>
            </a:r>
            <a:r>
              <a:rPr lang="en-US" b="1" dirty="0" smtClean="0"/>
              <a:t>)</a:t>
            </a:r>
            <a:endParaRPr lang="en-US" dirty="0"/>
          </a:p>
        </p:txBody>
      </p:sp>
      <p:sp>
        <p:nvSpPr>
          <p:cNvPr id="3" name="Content Placeholder 2"/>
          <p:cNvSpPr>
            <a:spLocks noGrp="1"/>
          </p:cNvSpPr>
          <p:nvPr>
            <p:ph idx="1"/>
          </p:nvPr>
        </p:nvSpPr>
        <p:spPr/>
        <p:txBody>
          <a:bodyPr/>
          <a:lstStyle/>
          <a:p>
            <a:pPr lvl="0"/>
            <a:r>
              <a:rPr lang="en-US" sz="2800" b="1" dirty="0"/>
              <a:t>“I Have a Dream” (Speech)</a:t>
            </a:r>
            <a:endParaRPr lang="en-US" sz="2800" dirty="0"/>
          </a:p>
          <a:p>
            <a:pPr lvl="1"/>
            <a:r>
              <a:rPr lang="en-US" sz="2800" dirty="0"/>
              <a:t>MLK’s most famous speech</a:t>
            </a:r>
          </a:p>
          <a:p>
            <a:pPr lvl="1"/>
            <a:r>
              <a:rPr lang="en-US" sz="2800" dirty="0"/>
              <a:t>He spoke to over 250,000 people at the Lincoln Memorial in Washington, D.C. </a:t>
            </a:r>
          </a:p>
          <a:p>
            <a:pPr lvl="1"/>
            <a:r>
              <a:rPr lang="en-US" sz="2800" dirty="0"/>
              <a:t>In this speech, King asked for peace and racial harmony.</a:t>
            </a:r>
          </a:p>
          <a:p>
            <a:endParaRPr lang="en-US" dirty="0"/>
          </a:p>
        </p:txBody>
      </p:sp>
    </p:spTree>
    <p:extLst>
      <p:ext uri="{BB962C8B-B14F-4D97-AF65-F5344CB8AC3E}">
        <p14:creationId xmlns:p14="http://schemas.microsoft.com/office/powerpoint/2010/main" val="429335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6483"/>
            <a:ext cx="9601200" cy="993227"/>
          </a:xfrm>
        </p:spPr>
        <p:txBody>
          <a:bodyPr/>
          <a:lstStyle/>
          <a:p>
            <a:r>
              <a:rPr lang="en-US" dirty="0" smtClean="0"/>
              <a:t>Review Questions</a:t>
            </a:r>
            <a:endParaRPr lang="en-US" dirty="0"/>
          </a:p>
        </p:txBody>
      </p:sp>
      <p:sp>
        <p:nvSpPr>
          <p:cNvPr id="3" name="Content Placeholder 2"/>
          <p:cNvSpPr>
            <a:spLocks noGrp="1"/>
          </p:cNvSpPr>
          <p:nvPr>
            <p:ph idx="1"/>
          </p:nvPr>
        </p:nvSpPr>
        <p:spPr>
          <a:xfrm>
            <a:off x="1371600" y="1229709"/>
            <a:ext cx="9601200" cy="5454869"/>
          </a:xfrm>
        </p:spPr>
        <p:txBody>
          <a:bodyPr>
            <a:normAutofit/>
          </a:bodyPr>
          <a:lstStyle/>
          <a:p>
            <a:pPr marL="457200" lvl="0" indent="-457200">
              <a:buFont typeface="+mj-lt"/>
              <a:buAutoNum type="arabicPeriod"/>
            </a:pPr>
            <a:r>
              <a:rPr lang="en-US" sz="2800" dirty="0"/>
              <a:t>What political dictator started a revolution in Cuba that led to the country becoming Communist?</a:t>
            </a:r>
          </a:p>
          <a:p>
            <a:pPr marL="457200" lvl="0" indent="-457200">
              <a:buFont typeface="+mj-lt"/>
              <a:buAutoNum type="arabicPeriod"/>
            </a:pPr>
            <a:r>
              <a:rPr lang="en-US" sz="2800" dirty="0"/>
              <a:t> What was the significance of the Bay of Pigs Invasion?</a:t>
            </a:r>
          </a:p>
          <a:p>
            <a:pPr marL="457200" lvl="0" indent="-457200">
              <a:buFont typeface="+mj-lt"/>
              <a:buAutoNum type="arabicPeriod"/>
            </a:pPr>
            <a:r>
              <a:rPr lang="en-US" sz="2800" dirty="0"/>
              <a:t> What was the significance of the Cuban Missile Crisis?</a:t>
            </a:r>
          </a:p>
          <a:p>
            <a:pPr marL="457200" lvl="0" indent="-457200">
              <a:buFont typeface="+mj-lt"/>
              <a:buAutoNum type="arabicPeriod"/>
            </a:pPr>
            <a:r>
              <a:rPr lang="en-US" sz="2800" dirty="0"/>
              <a:t> What did the Soviet Union agree to do as a result of the Cuban Missile Crisis?</a:t>
            </a:r>
          </a:p>
          <a:p>
            <a:pPr marL="457200" lvl="0" indent="-457200">
              <a:buFont typeface="+mj-lt"/>
              <a:buAutoNum type="arabicPeriod"/>
            </a:pPr>
            <a:r>
              <a:rPr lang="en-US" sz="2800" dirty="0"/>
              <a:t> What did the United States agree to do as a result of the Cuban Missile Crisis?</a:t>
            </a:r>
          </a:p>
          <a:p>
            <a:pPr marL="457200" lvl="0" indent="-457200">
              <a:buFont typeface="+mj-lt"/>
              <a:buAutoNum type="arabicPeriod"/>
            </a:pPr>
            <a:r>
              <a:rPr lang="en-US" sz="2800" dirty="0"/>
              <a:t> Why did the United States participate the Vietnam War?</a:t>
            </a:r>
          </a:p>
          <a:p>
            <a:pPr marL="457200" lvl="0" indent="-457200">
              <a:buFont typeface="+mj-lt"/>
              <a:buAutoNum type="arabicPeriod"/>
            </a:pPr>
            <a:r>
              <a:rPr lang="en-US" sz="2800" dirty="0"/>
              <a:t> What was the significance of the Gulf of Tonkin Resolution?</a:t>
            </a:r>
          </a:p>
          <a:p>
            <a:endParaRPr lang="en-US" dirty="0"/>
          </a:p>
        </p:txBody>
      </p:sp>
    </p:spTree>
    <p:extLst>
      <p:ext uri="{BB962C8B-B14F-4D97-AF65-F5344CB8AC3E}">
        <p14:creationId xmlns:p14="http://schemas.microsoft.com/office/powerpoint/2010/main" val="1540024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378262"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262" y="0"/>
            <a:ext cx="4813738" cy="6858000"/>
          </a:xfrm>
          <a:prstGeom prst="rect">
            <a:avLst/>
          </a:prstGeom>
        </p:spPr>
      </p:pic>
    </p:spTree>
    <p:extLst>
      <p:ext uri="{BB962C8B-B14F-4D97-AF65-F5344CB8AC3E}">
        <p14:creationId xmlns:p14="http://schemas.microsoft.com/office/powerpoint/2010/main" val="453364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Civil Rights Groups (SSUSH21d</a:t>
            </a:r>
            <a:r>
              <a:rPr lang="en-US" b="1" dirty="0" smtClean="0"/>
              <a:t>)</a:t>
            </a:r>
            <a:endParaRPr lang="en-US" dirty="0"/>
          </a:p>
        </p:txBody>
      </p:sp>
      <p:sp>
        <p:nvSpPr>
          <p:cNvPr id="3" name="Content Placeholder 2"/>
          <p:cNvSpPr>
            <a:spLocks noGrp="1"/>
          </p:cNvSpPr>
          <p:nvPr>
            <p:ph idx="1"/>
          </p:nvPr>
        </p:nvSpPr>
        <p:spPr/>
        <p:txBody>
          <a:bodyPr/>
          <a:lstStyle/>
          <a:p>
            <a:pPr lvl="0"/>
            <a:r>
              <a:rPr lang="en-US" sz="2800" dirty="0"/>
              <a:t>The </a:t>
            </a:r>
            <a:r>
              <a:rPr lang="en-US" sz="2800" b="1" dirty="0"/>
              <a:t>Southern Christian Leadership Conference</a:t>
            </a:r>
            <a:r>
              <a:rPr lang="en-US" sz="2800" dirty="0"/>
              <a:t> (</a:t>
            </a:r>
            <a:r>
              <a:rPr lang="en-US" sz="2800" b="1" dirty="0"/>
              <a:t>SCLC) </a:t>
            </a:r>
            <a:endParaRPr lang="en-US" sz="2800" dirty="0"/>
          </a:p>
          <a:p>
            <a:pPr lvl="1"/>
            <a:r>
              <a:rPr lang="en-US" sz="2800" dirty="0"/>
              <a:t>Founder: MLK Jr.</a:t>
            </a:r>
          </a:p>
          <a:p>
            <a:pPr lvl="1"/>
            <a:r>
              <a:rPr lang="en-US" sz="2800" dirty="0"/>
              <a:t>Goal: to carry on nonviolent crusades against African Americans</a:t>
            </a:r>
          </a:p>
          <a:p>
            <a:pPr lvl="1"/>
            <a:r>
              <a:rPr lang="en-US" sz="2800" dirty="0"/>
              <a:t>Tactics: marches and protests</a:t>
            </a:r>
          </a:p>
          <a:p>
            <a:endParaRPr lang="en-US" dirty="0"/>
          </a:p>
        </p:txBody>
      </p:sp>
    </p:spTree>
    <p:extLst>
      <p:ext uri="{BB962C8B-B14F-4D97-AF65-F5344CB8AC3E}">
        <p14:creationId xmlns:p14="http://schemas.microsoft.com/office/powerpoint/2010/main" val="145491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Civil Rights Groups (</a:t>
            </a:r>
            <a:r>
              <a:rPr lang="en-US" b="1" dirty="0" smtClean="0"/>
              <a:t>SSUSH21d</a:t>
            </a:r>
            <a:r>
              <a:rPr lang="en-US" b="1" dirty="0"/>
              <a:t>)</a:t>
            </a:r>
            <a:endParaRPr lang="en-US" dirty="0"/>
          </a:p>
        </p:txBody>
      </p:sp>
      <p:sp>
        <p:nvSpPr>
          <p:cNvPr id="3" name="Content Placeholder 2"/>
          <p:cNvSpPr>
            <a:spLocks noGrp="1"/>
          </p:cNvSpPr>
          <p:nvPr>
            <p:ph idx="1"/>
          </p:nvPr>
        </p:nvSpPr>
        <p:spPr/>
        <p:txBody>
          <a:bodyPr>
            <a:normAutofit/>
          </a:bodyPr>
          <a:lstStyle/>
          <a:p>
            <a:pPr lvl="0"/>
            <a:r>
              <a:rPr lang="en-US" sz="2800" dirty="0"/>
              <a:t>The </a:t>
            </a:r>
            <a:r>
              <a:rPr lang="en-US" sz="2800" b="1" dirty="0"/>
              <a:t>Student</a:t>
            </a:r>
            <a:r>
              <a:rPr lang="en-US" sz="2800" dirty="0"/>
              <a:t> </a:t>
            </a:r>
            <a:r>
              <a:rPr lang="en-US" sz="2800" b="1" dirty="0"/>
              <a:t>Nonviolent Coordinating Committee (SNCC)</a:t>
            </a:r>
            <a:endParaRPr lang="en-US" sz="2800" dirty="0"/>
          </a:p>
          <a:p>
            <a:pPr lvl="1"/>
            <a:r>
              <a:rPr lang="en-US" sz="2800" dirty="0"/>
              <a:t>Founder: African American college students (Shaw University)</a:t>
            </a:r>
          </a:p>
          <a:p>
            <a:pPr lvl="1"/>
            <a:r>
              <a:rPr lang="en-US" sz="2800" dirty="0"/>
              <a:t>Goal: speed up the changes mandated by Brown v. Board of Education.</a:t>
            </a:r>
          </a:p>
          <a:p>
            <a:pPr lvl="1"/>
            <a:r>
              <a:rPr lang="en-US" sz="2800" dirty="0"/>
              <a:t>Tactics: Sit-ins, Freedom rides, registering African Americans to votes, later used violence</a:t>
            </a:r>
          </a:p>
          <a:p>
            <a:endParaRPr lang="en-US" dirty="0"/>
          </a:p>
        </p:txBody>
      </p:sp>
    </p:spTree>
    <p:extLst>
      <p:ext uri="{BB962C8B-B14F-4D97-AF65-F5344CB8AC3E}">
        <p14:creationId xmlns:p14="http://schemas.microsoft.com/office/powerpoint/2010/main" val="1339487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3421117"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116" y="0"/>
            <a:ext cx="8770884" cy="6858000"/>
          </a:xfrm>
          <a:prstGeom prst="rect">
            <a:avLst/>
          </a:prstGeom>
        </p:spPr>
      </p:pic>
    </p:spTree>
    <p:extLst>
      <p:ext uri="{BB962C8B-B14F-4D97-AF65-F5344CB8AC3E}">
        <p14:creationId xmlns:p14="http://schemas.microsoft.com/office/powerpoint/2010/main" val="3927791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Cesar Chavez and the United Farm Workers (UFW) (SSUSH21d</a:t>
            </a:r>
            <a:r>
              <a:rPr lang="en-US" b="1" dirty="0" smtClean="0"/>
              <a:t>)</a:t>
            </a:r>
            <a:endParaRPr lang="en-US" dirty="0"/>
          </a:p>
        </p:txBody>
      </p:sp>
      <p:sp>
        <p:nvSpPr>
          <p:cNvPr id="3" name="Content Placeholder 2"/>
          <p:cNvSpPr>
            <a:spLocks noGrp="1"/>
          </p:cNvSpPr>
          <p:nvPr>
            <p:ph idx="1"/>
          </p:nvPr>
        </p:nvSpPr>
        <p:spPr>
          <a:xfrm>
            <a:off x="1371600" y="2286000"/>
            <a:ext cx="10531366" cy="4430110"/>
          </a:xfrm>
        </p:spPr>
        <p:txBody>
          <a:bodyPr>
            <a:normAutofit/>
          </a:bodyPr>
          <a:lstStyle/>
          <a:p>
            <a:r>
              <a:rPr lang="en-US" sz="2800" b="1" dirty="0"/>
              <a:t>César Chávez </a:t>
            </a:r>
            <a:r>
              <a:rPr lang="en-US" sz="2800" dirty="0"/>
              <a:t>and his</a:t>
            </a:r>
            <a:r>
              <a:rPr lang="en-US" sz="2800" b="1" dirty="0"/>
              <a:t> United Farm Workers movement</a:t>
            </a:r>
            <a:r>
              <a:rPr lang="en-US" sz="2800" dirty="0"/>
              <a:t>, protested for equal rights in the work place. </a:t>
            </a:r>
          </a:p>
          <a:p>
            <a:r>
              <a:rPr lang="en-US" sz="2800" dirty="0"/>
              <a:t>Chávez believed in nonviolent methods to achieve his goals. </a:t>
            </a:r>
          </a:p>
          <a:p>
            <a:r>
              <a:rPr lang="en-US" sz="2800" dirty="0"/>
              <a:t>In 1965, he started a nationwide boycott of California grapes, forcing grape growers to negotiate a contract with the United Farm Workers in 1970. </a:t>
            </a:r>
          </a:p>
          <a:p>
            <a:r>
              <a:rPr lang="en-US" sz="2800" dirty="0"/>
              <a:t>This contract gave farm workers higher wages and other benefits for which they had been protesting through the sixties.</a:t>
            </a:r>
          </a:p>
          <a:p>
            <a:endParaRPr lang="en-US" dirty="0"/>
          </a:p>
        </p:txBody>
      </p:sp>
    </p:spTree>
    <p:extLst>
      <p:ext uri="{BB962C8B-B14F-4D97-AF65-F5344CB8AC3E}">
        <p14:creationId xmlns:p14="http://schemas.microsoft.com/office/powerpoint/2010/main" val="1896979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9546"/>
            <a:ext cx="9601200" cy="1308538"/>
          </a:xfrm>
        </p:spPr>
        <p:txBody>
          <a:bodyPr/>
          <a:lstStyle/>
          <a:p>
            <a:r>
              <a:rPr lang="en-US" dirty="0" smtClean="0"/>
              <a:t>Review Questions</a:t>
            </a:r>
            <a:endParaRPr lang="en-US" dirty="0"/>
          </a:p>
        </p:txBody>
      </p:sp>
      <p:sp>
        <p:nvSpPr>
          <p:cNvPr id="3" name="Content Placeholder 2"/>
          <p:cNvSpPr>
            <a:spLocks noGrp="1"/>
          </p:cNvSpPr>
          <p:nvPr>
            <p:ph idx="1"/>
          </p:nvPr>
        </p:nvSpPr>
        <p:spPr>
          <a:xfrm>
            <a:off x="1371600" y="1608084"/>
            <a:ext cx="9601200" cy="4259316"/>
          </a:xfrm>
        </p:spPr>
        <p:txBody>
          <a:bodyPr/>
          <a:lstStyle/>
          <a:p>
            <a:pPr marL="514350" lvl="0" indent="-514350">
              <a:buFont typeface="+mj-lt"/>
              <a:buAutoNum type="arabicPeriod"/>
            </a:pPr>
            <a:r>
              <a:rPr lang="en-US" sz="2800" dirty="0"/>
              <a:t>List two tactics used by Civil Rights groups?</a:t>
            </a:r>
          </a:p>
          <a:p>
            <a:pPr marL="514350" lvl="0" indent="-514350">
              <a:buFont typeface="+mj-lt"/>
              <a:buAutoNum type="arabicPeriod"/>
            </a:pPr>
            <a:r>
              <a:rPr lang="en-US" sz="2800" dirty="0"/>
              <a:t> What was the significance of Martin Luther King Jr.’s Letter from a Birmingham Jail?</a:t>
            </a:r>
          </a:p>
          <a:p>
            <a:pPr marL="514350" lvl="0" indent="-514350">
              <a:buFont typeface="+mj-lt"/>
              <a:buAutoNum type="arabicPeriod"/>
            </a:pPr>
            <a:r>
              <a:rPr lang="en-US" sz="2800" dirty="0"/>
              <a:t> What was the significance of Martin Luther King Jr.’s I Have a Dream Speech?</a:t>
            </a:r>
          </a:p>
          <a:p>
            <a:pPr marL="514350" lvl="0" indent="-514350">
              <a:buFont typeface="+mj-lt"/>
              <a:buAutoNum type="arabicPeriod"/>
            </a:pPr>
            <a:r>
              <a:rPr lang="en-US" sz="2800" dirty="0"/>
              <a:t> What was the significance of Cesar Chavez?</a:t>
            </a:r>
          </a:p>
          <a:p>
            <a:endParaRPr lang="en-US" dirty="0"/>
          </a:p>
        </p:txBody>
      </p:sp>
    </p:spTree>
    <p:extLst>
      <p:ext uri="{BB962C8B-B14F-4D97-AF65-F5344CB8AC3E}">
        <p14:creationId xmlns:p14="http://schemas.microsoft.com/office/powerpoint/2010/main" val="1686473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7299434"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9434" y="0"/>
            <a:ext cx="4892566" cy="6858000"/>
          </a:xfrm>
          <a:prstGeom prst="rect">
            <a:avLst/>
          </a:prstGeom>
        </p:spPr>
      </p:pic>
    </p:spTree>
    <p:extLst>
      <p:ext uri="{BB962C8B-B14F-4D97-AF65-F5344CB8AC3E}">
        <p14:creationId xmlns:p14="http://schemas.microsoft.com/office/powerpoint/2010/main" val="3852391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Social and Political Turmoil of 1968 (SSUSH21e</a:t>
            </a:r>
            <a:r>
              <a:rPr lang="en-US" b="1" dirty="0" smtClean="0"/>
              <a:t>)</a:t>
            </a:r>
            <a:endParaRPr lang="en-US" dirty="0"/>
          </a:p>
        </p:txBody>
      </p:sp>
      <p:sp>
        <p:nvSpPr>
          <p:cNvPr id="3" name="Content Placeholder 2"/>
          <p:cNvSpPr>
            <a:spLocks noGrp="1"/>
          </p:cNvSpPr>
          <p:nvPr>
            <p:ph idx="1"/>
          </p:nvPr>
        </p:nvSpPr>
        <p:spPr/>
        <p:txBody>
          <a:bodyPr/>
          <a:lstStyle/>
          <a:p>
            <a:r>
              <a:rPr lang="en-US" sz="2800" b="1" dirty="0"/>
              <a:t>Assassination of Martin Luther King, Jr. (SSUSH21e)</a:t>
            </a:r>
            <a:endParaRPr lang="en-US" sz="2800" dirty="0"/>
          </a:p>
          <a:p>
            <a:pPr lvl="1"/>
            <a:r>
              <a:rPr lang="en-US" sz="2800" dirty="0"/>
              <a:t>Caused riots in over 100</a:t>
            </a:r>
            <a:r>
              <a:rPr lang="en-US" sz="2800" b="1" dirty="0"/>
              <a:t> </a:t>
            </a:r>
            <a:r>
              <a:rPr lang="en-US" sz="2800" dirty="0"/>
              <a:t>cities across America </a:t>
            </a:r>
          </a:p>
          <a:p>
            <a:pPr lvl="1"/>
            <a:r>
              <a:rPr lang="en-US" sz="2800" dirty="0"/>
              <a:t>One week after</a:t>
            </a:r>
            <a:r>
              <a:rPr lang="en-US" sz="2800" b="1" dirty="0"/>
              <a:t> </a:t>
            </a:r>
            <a:r>
              <a:rPr lang="en-US" sz="2800" dirty="0"/>
              <a:t>King’s death, Congress passed the Civil</a:t>
            </a:r>
            <a:r>
              <a:rPr lang="en-US" sz="2800" b="1" dirty="0"/>
              <a:t> </a:t>
            </a:r>
            <a:r>
              <a:rPr lang="en-US" sz="2800" dirty="0"/>
              <a:t>Rights Act of 1968, which prevented</a:t>
            </a:r>
            <a:r>
              <a:rPr lang="en-US" sz="2800" b="1" dirty="0"/>
              <a:t> </a:t>
            </a:r>
            <a:r>
              <a:rPr lang="en-US" sz="2800" dirty="0"/>
              <a:t>discrimination in housing.</a:t>
            </a:r>
          </a:p>
          <a:p>
            <a:pPr marL="0" indent="0">
              <a:buNone/>
            </a:pPr>
            <a:endParaRPr lang="en-US" dirty="0"/>
          </a:p>
        </p:txBody>
      </p:sp>
    </p:spTree>
    <p:extLst>
      <p:ext uri="{BB962C8B-B14F-4D97-AF65-F5344CB8AC3E}">
        <p14:creationId xmlns:p14="http://schemas.microsoft.com/office/powerpoint/2010/main" val="1305990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234152" y="0"/>
            <a:ext cx="6957847"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34152" cy="6858000"/>
          </a:xfrm>
          <a:prstGeom prst="rect">
            <a:avLst/>
          </a:prstGeom>
        </p:spPr>
      </p:pic>
    </p:spTree>
    <p:extLst>
      <p:ext uri="{BB962C8B-B14F-4D97-AF65-F5344CB8AC3E}">
        <p14:creationId xmlns:p14="http://schemas.microsoft.com/office/powerpoint/2010/main" val="3150414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Social and Political Turmoil of 1968 (SSUSH21e</a:t>
            </a:r>
            <a:r>
              <a:rPr lang="en-US" b="1" dirty="0" smtClean="0"/>
              <a:t>)</a:t>
            </a:r>
            <a:endParaRPr lang="en-US" dirty="0"/>
          </a:p>
        </p:txBody>
      </p:sp>
      <p:sp>
        <p:nvSpPr>
          <p:cNvPr id="3" name="Content Placeholder 2"/>
          <p:cNvSpPr>
            <a:spLocks noGrp="1"/>
          </p:cNvSpPr>
          <p:nvPr>
            <p:ph idx="1"/>
          </p:nvPr>
        </p:nvSpPr>
        <p:spPr/>
        <p:txBody>
          <a:bodyPr/>
          <a:lstStyle/>
          <a:p>
            <a:r>
              <a:rPr lang="en-US" sz="2800" b="1" dirty="0"/>
              <a:t>Assassination of Robert F. Kennedy (SSUSH21e)</a:t>
            </a:r>
            <a:endParaRPr lang="en-US" sz="2800" dirty="0"/>
          </a:p>
          <a:p>
            <a:pPr lvl="1"/>
            <a:r>
              <a:rPr lang="en-US" sz="2800" dirty="0"/>
              <a:t>Robert Kennedy was running for president </a:t>
            </a:r>
          </a:p>
          <a:p>
            <a:pPr lvl="1"/>
            <a:r>
              <a:rPr lang="en-US" sz="2800" dirty="0"/>
              <a:t>He wanted new social reforms and he opposed the Vietnam War</a:t>
            </a:r>
          </a:p>
          <a:p>
            <a:endParaRPr lang="en-US" dirty="0"/>
          </a:p>
        </p:txBody>
      </p:sp>
    </p:spTree>
    <p:extLst>
      <p:ext uri="{BB962C8B-B14F-4D97-AF65-F5344CB8AC3E}">
        <p14:creationId xmlns:p14="http://schemas.microsoft.com/office/powerpoint/2010/main" val="414677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871545" cy="6858000"/>
          </a:xfr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1544" y="0"/>
            <a:ext cx="7320456" cy="6858000"/>
          </a:xfrm>
          <a:prstGeom prst="rect">
            <a:avLst/>
          </a:prstGeom>
        </p:spPr>
      </p:pic>
    </p:spTree>
    <p:extLst>
      <p:ext uri="{BB962C8B-B14F-4D97-AF65-F5344CB8AC3E}">
        <p14:creationId xmlns:p14="http://schemas.microsoft.com/office/powerpoint/2010/main" val="11999150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7488621" cy="6858000"/>
          </a:xfr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88620" y="0"/>
            <a:ext cx="4703379" cy="6858000"/>
          </a:xfrm>
          <a:prstGeom prst="rect">
            <a:avLst/>
          </a:prstGeom>
        </p:spPr>
      </p:pic>
    </p:spTree>
    <p:extLst>
      <p:ext uri="{BB962C8B-B14F-4D97-AF65-F5344CB8AC3E}">
        <p14:creationId xmlns:p14="http://schemas.microsoft.com/office/powerpoint/2010/main" val="3793129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199" y="315310"/>
            <a:ext cx="5849007" cy="1824859"/>
          </a:xfrm>
        </p:spPr>
        <p:txBody>
          <a:bodyPr>
            <a:normAutofit fontScale="90000"/>
          </a:bodyPr>
          <a:lstStyle/>
          <a:p>
            <a:r>
              <a:rPr lang="en-US" b="1" dirty="0"/>
              <a:t>Social and Political Turmoil of 1968 (SSUSH21e</a:t>
            </a:r>
            <a:r>
              <a:rPr lang="en-US" b="1" dirty="0" smtClean="0"/>
              <a:t>)</a:t>
            </a:r>
            <a:endParaRPr lang="en-US" dirty="0"/>
          </a:p>
        </p:txBody>
      </p:sp>
      <p:sp>
        <p:nvSpPr>
          <p:cNvPr id="3" name="Content Placeholder 2"/>
          <p:cNvSpPr>
            <a:spLocks noGrp="1"/>
          </p:cNvSpPr>
          <p:nvPr>
            <p:ph idx="1"/>
          </p:nvPr>
        </p:nvSpPr>
        <p:spPr>
          <a:xfrm>
            <a:off x="6172200" y="3026980"/>
            <a:ext cx="5849007" cy="3581400"/>
          </a:xfrm>
        </p:spPr>
        <p:txBody>
          <a:bodyPr>
            <a:normAutofit lnSpcReduction="10000"/>
          </a:bodyPr>
          <a:lstStyle/>
          <a:p>
            <a:r>
              <a:rPr lang="en-US" sz="2800" b="1" dirty="0"/>
              <a:t>The Tet Offensive (SSUSH21e)</a:t>
            </a:r>
            <a:endParaRPr lang="en-US" sz="2800" dirty="0"/>
          </a:p>
          <a:p>
            <a:pPr lvl="1"/>
            <a:r>
              <a:rPr lang="en-US" sz="2800" dirty="0"/>
              <a:t>Surprise attack against American Forces</a:t>
            </a:r>
          </a:p>
          <a:p>
            <a:pPr lvl="1"/>
            <a:r>
              <a:rPr lang="en-US" sz="2800" dirty="0"/>
              <a:t>Many Americans turned against the Vietnam War and against the Johnson administration, which had claimed the enemy was near defeat.</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5849007" cy="6858000"/>
          </a:xfrm>
          <a:prstGeom prst="rect">
            <a:avLst/>
          </a:prstGeom>
        </p:spPr>
      </p:pic>
    </p:spTree>
    <p:extLst>
      <p:ext uri="{BB962C8B-B14F-4D97-AF65-F5344CB8AC3E}">
        <p14:creationId xmlns:p14="http://schemas.microsoft.com/office/powerpoint/2010/main" val="4110843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9184"/>
            <a:ext cx="9601200" cy="1097280"/>
          </a:xfrm>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841248" y="1645920"/>
            <a:ext cx="11137392" cy="4992624"/>
          </a:xfrm>
        </p:spPr>
        <p:txBody>
          <a:bodyPr>
            <a:normAutofit/>
          </a:bodyPr>
          <a:lstStyle/>
          <a:p>
            <a:pPr marL="0" indent="0">
              <a:buNone/>
            </a:pPr>
            <a:r>
              <a:rPr lang="en-US" sz="2800" dirty="0"/>
              <a:t>I’m sick of crime everywhere. I’m sick of riots. I’m sick of “poor” people demonstrations (black, white, red, yellow, purple, green or any other color!)… I’m sick of the U.S. Supreme Court ruling for the good of a very small part rather than the whole of our society… I’m sick of the lack of law enforcement… But most of all, I’m sick of the constantly being kicked in the teeth for staying home, minding my own business, working steadily, paying my bills and taxes, raising my children to be decent citizens, managing my financial affairs so I will not become a ward of the City, County, or States, and footing the bill for the minuses mentioned herein.</a:t>
            </a:r>
          </a:p>
          <a:p>
            <a:pPr marL="0" indent="0">
              <a:buNone/>
            </a:pPr>
            <a:r>
              <a:rPr lang="en-US" sz="2800" dirty="0"/>
              <a:t>Source: Letter from private citizen to Senator Sam Ervin of North Carolina, June 18, 1968.</a:t>
            </a:r>
          </a:p>
          <a:p>
            <a:endParaRPr lang="en-US" dirty="0"/>
          </a:p>
        </p:txBody>
      </p:sp>
    </p:spTree>
    <p:extLst>
      <p:ext uri="{BB962C8B-B14F-4D97-AF65-F5344CB8AC3E}">
        <p14:creationId xmlns:p14="http://schemas.microsoft.com/office/powerpoint/2010/main" val="1487881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5013434"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434" y="0"/>
            <a:ext cx="7178566" cy="6858000"/>
          </a:xfrm>
          <a:prstGeom prst="rect">
            <a:avLst/>
          </a:prstGeom>
        </p:spPr>
      </p:pic>
    </p:spTree>
    <p:extLst>
      <p:ext uri="{BB962C8B-B14F-4D97-AF65-F5344CB8AC3E}">
        <p14:creationId xmlns:p14="http://schemas.microsoft.com/office/powerpoint/2010/main" val="2352923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Social and Political Turmoil of 1968 (SSUSH21e</a:t>
            </a:r>
            <a:r>
              <a:rPr lang="en-US" b="1" dirty="0" smtClean="0"/>
              <a:t>)</a:t>
            </a:r>
            <a:endParaRPr lang="en-US" dirty="0"/>
          </a:p>
        </p:txBody>
      </p:sp>
      <p:sp>
        <p:nvSpPr>
          <p:cNvPr id="3" name="Content Placeholder 2"/>
          <p:cNvSpPr>
            <a:spLocks noGrp="1"/>
          </p:cNvSpPr>
          <p:nvPr>
            <p:ph idx="1"/>
          </p:nvPr>
        </p:nvSpPr>
        <p:spPr/>
        <p:txBody>
          <a:bodyPr/>
          <a:lstStyle/>
          <a:p>
            <a:r>
              <a:rPr lang="en-US" sz="2800" b="1" dirty="0"/>
              <a:t>The Presidential Election of 1968 (SSUSH21e)</a:t>
            </a:r>
            <a:endParaRPr lang="en-US" sz="2800" dirty="0"/>
          </a:p>
          <a:p>
            <a:pPr lvl="1"/>
            <a:r>
              <a:rPr lang="en-US" sz="2800" dirty="0"/>
              <a:t>President Johnson decides not to run due to Vietnam War</a:t>
            </a:r>
          </a:p>
          <a:p>
            <a:pPr lvl="1"/>
            <a:r>
              <a:rPr lang="en-US" sz="2800" dirty="0"/>
              <a:t>Robert Kennedy was assassinated </a:t>
            </a:r>
            <a:r>
              <a:rPr lang="en-US" sz="2800" dirty="0" smtClean="0"/>
              <a:t>while </a:t>
            </a:r>
            <a:r>
              <a:rPr lang="en-US" sz="2800" dirty="0"/>
              <a:t>running for President</a:t>
            </a:r>
          </a:p>
          <a:p>
            <a:pPr lvl="1"/>
            <a:r>
              <a:rPr lang="en-US" sz="2800" dirty="0"/>
              <a:t>Richard Nixon wins Presidency because he runs on the return of law and order.</a:t>
            </a:r>
          </a:p>
          <a:p>
            <a:endParaRPr lang="en-US" dirty="0"/>
          </a:p>
        </p:txBody>
      </p:sp>
    </p:spTree>
    <p:extLst>
      <p:ext uri="{BB962C8B-B14F-4D97-AF65-F5344CB8AC3E}">
        <p14:creationId xmlns:p14="http://schemas.microsoft.com/office/powerpoint/2010/main" val="3429909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2800" dirty="0"/>
              <a:t>List 4 social and political problems of 1968?</a:t>
            </a:r>
          </a:p>
          <a:p>
            <a:pPr marL="514350" lvl="0" indent="-514350">
              <a:buFont typeface="+mj-lt"/>
              <a:buAutoNum type="arabicPeriod"/>
            </a:pPr>
            <a:r>
              <a:rPr lang="en-US" sz="2800" dirty="0" smtClean="0"/>
              <a:t>What </a:t>
            </a:r>
            <a:r>
              <a:rPr lang="en-US" sz="2800" dirty="0"/>
              <a:t>was the significance of the Tet-Offensive of 1968?</a:t>
            </a:r>
          </a:p>
          <a:p>
            <a:pPr marL="514350" lvl="0" indent="-514350">
              <a:buFont typeface="+mj-lt"/>
              <a:buAutoNum type="arabicPeriod"/>
            </a:pPr>
            <a:r>
              <a:rPr lang="en-US" sz="2800" dirty="0" smtClean="0"/>
              <a:t>What </a:t>
            </a:r>
            <a:r>
              <a:rPr lang="en-US" sz="2800" dirty="0"/>
              <a:t>was the significance of the 1968 Presidential Election?</a:t>
            </a:r>
          </a:p>
          <a:p>
            <a:endParaRPr lang="en-US" dirty="0"/>
          </a:p>
        </p:txBody>
      </p:sp>
    </p:spTree>
    <p:extLst>
      <p:ext uri="{BB962C8B-B14F-4D97-AF65-F5344CB8AC3E}">
        <p14:creationId xmlns:p14="http://schemas.microsoft.com/office/powerpoint/2010/main" val="86839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024" y="246888"/>
            <a:ext cx="9601200" cy="941832"/>
          </a:xfrm>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932688" y="1499616"/>
            <a:ext cx="11064240" cy="5047488"/>
          </a:xfrm>
        </p:spPr>
        <p:txBody>
          <a:bodyPr/>
          <a:lstStyle/>
          <a:p>
            <a:pPr marL="0" indent="0">
              <a:buNone/>
            </a:pPr>
            <a:r>
              <a:rPr lang="en-US" sz="2800" dirty="0"/>
              <a:t>Secondly, it is clear that this Nation… must take an even closer and more realistic look at the menace of external Communist intervention…in Cuba. The American people are not complacent about Iron Curtain tanks and planes less than 90 miles from our shores…. We and our Latin friends will have to face the fact that we cannot postpone any longer the real issue of the survival of freedom in the hemisphere itself….</a:t>
            </a:r>
          </a:p>
          <a:p>
            <a:pPr marL="0" indent="0">
              <a:buNone/>
            </a:pPr>
            <a:endParaRPr lang="en-US" sz="2800" dirty="0" smtClean="0"/>
          </a:p>
          <a:p>
            <a:pPr marL="0" indent="0">
              <a:buNone/>
            </a:pPr>
            <a:r>
              <a:rPr lang="en-US" sz="2800" dirty="0" smtClean="0"/>
              <a:t>Source</a:t>
            </a:r>
            <a:r>
              <a:rPr lang="en-US" sz="2800" dirty="0"/>
              <a:t>: Speech delivered by President Kennedy before the American Society of Newspapers Editors at Washington, D.C., April 20, 1961</a:t>
            </a:r>
          </a:p>
          <a:p>
            <a:endParaRPr lang="en-US" dirty="0"/>
          </a:p>
        </p:txBody>
      </p:sp>
    </p:spTree>
    <p:extLst>
      <p:ext uri="{BB962C8B-B14F-4D97-AF65-F5344CB8AC3E}">
        <p14:creationId xmlns:p14="http://schemas.microsoft.com/office/powerpoint/2010/main" val="2979674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Cold War Continued (SSUSH21a</a:t>
            </a:r>
            <a:r>
              <a:rPr lang="en-US" b="1" dirty="0" smtClean="0"/>
              <a:t>)</a:t>
            </a:r>
            <a:endParaRPr lang="en-US" dirty="0"/>
          </a:p>
        </p:txBody>
      </p:sp>
      <p:sp>
        <p:nvSpPr>
          <p:cNvPr id="3" name="Content Placeholder 2"/>
          <p:cNvSpPr>
            <a:spLocks noGrp="1"/>
          </p:cNvSpPr>
          <p:nvPr>
            <p:ph idx="1"/>
          </p:nvPr>
        </p:nvSpPr>
        <p:spPr/>
        <p:txBody>
          <a:bodyPr/>
          <a:lstStyle/>
          <a:p>
            <a:r>
              <a:rPr lang="en-US" sz="2800" b="1" dirty="0"/>
              <a:t>U.S. Involvement in Cuba (SSUSH21a)</a:t>
            </a:r>
            <a:endParaRPr lang="en-US" sz="2800" dirty="0"/>
          </a:p>
          <a:p>
            <a:pPr lvl="1"/>
            <a:r>
              <a:rPr lang="en-US" sz="2800" dirty="0"/>
              <a:t>With U.S. support, </a:t>
            </a:r>
            <a:r>
              <a:rPr lang="en-US" sz="2800" b="1" dirty="0"/>
              <a:t>Fidel Castro</a:t>
            </a:r>
            <a:r>
              <a:rPr lang="en-US" sz="2800" dirty="0"/>
              <a:t> led the Cuban Revolution in 1956</a:t>
            </a:r>
          </a:p>
          <a:p>
            <a:pPr lvl="1"/>
            <a:r>
              <a:rPr lang="en-US" sz="2800" dirty="0"/>
              <a:t>Later, Castro allied himself and Cuba with the Soviet Union (communism)</a:t>
            </a:r>
          </a:p>
          <a:p>
            <a:pPr lvl="1"/>
            <a:r>
              <a:rPr lang="en-US" sz="2800" dirty="0"/>
              <a:t>The U.S. used it’s containment policy to stop the spread of communism in Cuba (90 miles for America)</a:t>
            </a:r>
          </a:p>
          <a:p>
            <a:endParaRPr lang="en-US" dirty="0"/>
          </a:p>
        </p:txBody>
      </p:sp>
    </p:spTree>
    <p:extLst>
      <p:ext uri="{BB962C8B-B14F-4D97-AF65-F5344CB8AC3E}">
        <p14:creationId xmlns:p14="http://schemas.microsoft.com/office/powerpoint/2010/main" val="133072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Cold War Continued (SSUSH21a)</a:t>
            </a:r>
            <a:endParaRPr lang="en-US" dirty="0"/>
          </a:p>
        </p:txBody>
      </p:sp>
      <p:sp>
        <p:nvSpPr>
          <p:cNvPr id="3" name="Content Placeholder 2"/>
          <p:cNvSpPr>
            <a:spLocks noGrp="1"/>
          </p:cNvSpPr>
          <p:nvPr>
            <p:ph idx="1"/>
          </p:nvPr>
        </p:nvSpPr>
        <p:spPr>
          <a:xfrm>
            <a:off x="1371600" y="2286000"/>
            <a:ext cx="9601200" cy="4319752"/>
          </a:xfrm>
        </p:spPr>
        <p:txBody>
          <a:bodyPr>
            <a:normAutofit/>
          </a:bodyPr>
          <a:lstStyle/>
          <a:p>
            <a:pPr lvl="0"/>
            <a:r>
              <a:rPr lang="en-US" sz="2800" b="1" dirty="0"/>
              <a:t>Bay of Pigs invasion of Cuba</a:t>
            </a:r>
            <a:endParaRPr lang="en-US" sz="2800" dirty="0"/>
          </a:p>
          <a:p>
            <a:pPr lvl="1"/>
            <a:r>
              <a:rPr lang="en-US" sz="2800" dirty="0"/>
              <a:t>Cuban exiles trained by the U.S  attempt to invade communist Cuba</a:t>
            </a:r>
          </a:p>
          <a:p>
            <a:pPr lvl="1"/>
            <a:r>
              <a:rPr lang="en-US" sz="2800" dirty="0"/>
              <a:t>Biggest failure of President Kennedy</a:t>
            </a:r>
          </a:p>
          <a:p>
            <a:pPr lvl="1"/>
            <a:r>
              <a:rPr lang="en-US" sz="2800" dirty="0"/>
              <a:t>Invasion fails because Kennedy would not us the U.S. military</a:t>
            </a:r>
          </a:p>
          <a:p>
            <a:pPr lvl="1"/>
            <a:r>
              <a:rPr lang="en-US" sz="2800" dirty="0"/>
              <a:t>The United States was forced to give $53 million worth of food and supplies to Cuba for release of the 1,200 captives.</a:t>
            </a:r>
          </a:p>
          <a:p>
            <a:endParaRPr lang="en-US" dirty="0"/>
          </a:p>
        </p:txBody>
      </p:sp>
    </p:spTree>
    <p:extLst>
      <p:ext uri="{BB962C8B-B14F-4D97-AF65-F5344CB8AC3E}">
        <p14:creationId xmlns:p14="http://schemas.microsoft.com/office/powerpoint/2010/main" val="1878511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448097"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097" y="0"/>
            <a:ext cx="5743903" cy="6858000"/>
          </a:xfrm>
          <a:prstGeom prst="rect">
            <a:avLst/>
          </a:prstGeom>
        </p:spPr>
      </p:pic>
    </p:spTree>
    <p:extLst>
      <p:ext uri="{BB962C8B-B14F-4D97-AF65-F5344CB8AC3E}">
        <p14:creationId xmlns:p14="http://schemas.microsoft.com/office/powerpoint/2010/main" val="1005677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Crop</Template>
  <TotalTime>3857</TotalTime>
  <Words>2216</Words>
  <Application>Microsoft Office PowerPoint</Application>
  <PresentationFormat>Widescreen</PresentationFormat>
  <Paragraphs>173</Paragraphs>
  <Slides>55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55</vt:i4>
      </vt:variant>
    </vt:vector>
  </HeadingPairs>
  <TitlesOfParts>
    <vt:vector size="57" baseType="lpstr">
      <vt:lpstr>Franklin Gothic Book</vt:lpstr>
      <vt:lpstr>Crop</vt:lpstr>
      <vt:lpstr>JFK and Johnson Administrations</vt:lpstr>
      <vt:lpstr>Standards </vt:lpstr>
      <vt:lpstr>Key Concepts</vt:lpstr>
      <vt:lpstr>Review Questions</vt:lpstr>
      <vt:lpstr>PowerPoint Presentation</vt:lpstr>
      <vt:lpstr>Document Analysis</vt:lpstr>
      <vt:lpstr>The Cold War Continued (SSUSH21a)</vt:lpstr>
      <vt:lpstr>The Cold War Continued (SSUSH21a)</vt:lpstr>
      <vt:lpstr>PowerPoint Presentation</vt:lpstr>
      <vt:lpstr>The Cold War Continued (SSUSH21a)</vt:lpstr>
      <vt:lpstr>The Cold War Continued (SSUSH21a)</vt:lpstr>
      <vt:lpstr>PowerPoint Presentation</vt:lpstr>
      <vt:lpstr>PowerPoint Presentation</vt:lpstr>
      <vt:lpstr>The Cold War Continued (SSUSH21a)</vt:lpstr>
      <vt:lpstr>The Cold War Continued (SSUSH21a)</vt:lpstr>
      <vt:lpstr>PowerPoint Presentation</vt:lpstr>
      <vt:lpstr>PowerPoint Presentation</vt:lpstr>
      <vt:lpstr>The Cold War Continued (SSUSH21a)</vt:lpstr>
      <vt:lpstr>Review Questions</vt:lpstr>
      <vt:lpstr>PowerPoint Presentation</vt:lpstr>
      <vt:lpstr>PowerPoint Presentation</vt:lpstr>
      <vt:lpstr>PowerPoint Presentation</vt:lpstr>
      <vt:lpstr>Impact of John F. Kennedy’s Assassination (SSUSH21d)</vt:lpstr>
      <vt:lpstr>PowerPoint Presentation</vt:lpstr>
      <vt:lpstr>Document Analysis</vt:lpstr>
      <vt:lpstr>PowerPoint Presentation</vt:lpstr>
      <vt:lpstr>Lyndon Johnson’s Great Society (SSUSH21d)</vt:lpstr>
      <vt:lpstr>PowerPoint Presentation</vt:lpstr>
      <vt:lpstr>PowerPoint Presentation</vt:lpstr>
      <vt:lpstr>Impact of Television (SSUSH21c)</vt:lpstr>
      <vt:lpstr>PowerPoint Presentation</vt:lpstr>
      <vt:lpstr>Impact of Television (SSUSH21c)</vt:lpstr>
      <vt:lpstr>PowerPoint Presentation</vt:lpstr>
      <vt:lpstr>Impact of Television (SSUSH21c)</vt:lpstr>
      <vt:lpstr>Review Questions</vt:lpstr>
      <vt:lpstr>PowerPoint Presentation</vt:lpstr>
      <vt:lpstr>Martin Luther King Jr. (SSUSH21d)</vt:lpstr>
      <vt:lpstr>Document Analysis</vt:lpstr>
      <vt:lpstr>Martin Luther King Jr. (SSUSH21d)</vt:lpstr>
      <vt:lpstr>PowerPoint Presentation</vt:lpstr>
      <vt:lpstr>Two Civil Rights Groups (SSUSH21d)</vt:lpstr>
      <vt:lpstr>Two Civil Rights Groups (SSUSH21d)</vt:lpstr>
      <vt:lpstr>PowerPoint Presentation</vt:lpstr>
      <vt:lpstr>Cesar Chavez and the United Farm Workers (UFW) (SSUSH21d)</vt:lpstr>
      <vt:lpstr>Review Questions</vt:lpstr>
      <vt:lpstr>PowerPoint Presentation</vt:lpstr>
      <vt:lpstr>Social and Political Turmoil of 1968 (SSUSH21e)</vt:lpstr>
      <vt:lpstr>PowerPoint Presentation</vt:lpstr>
      <vt:lpstr>Social and Political Turmoil of 1968 (SSUSH21e)</vt:lpstr>
      <vt:lpstr>PowerPoint Presentation</vt:lpstr>
      <vt:lpstr>Social and Political Turmoil of 1968 (SSUSH21e)</vt:lpstr>
      <vt:lpstr>Document Analysis</vt:lpstr>
      <vt:lpstr>PowerPoint Presentation</vt:lpstr>
      <vt:lpstr>Social and Political Turmoil of 1968 (SSUSH21e)</vt:lpstr>
      <vt:lpstr>Review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JFK and Johnson Administrations</dc:title>
  <dc:creator>Brock</dc:creator>
  <cp:lastModifiedBy>Benjamin Willis</cp:lastModifiedBy>
  <cp:revision>19</cp:revision>
  <dcterms:created xsi:type="dcterms:W3CDTF">2017-08-05T11:32:56Z</dcterms:created>
  <dcterms:modified xsi:type="dcterms:W3CDTF">2018-04-27T13:37:49Z</dcterms:modified>
</cp:coreProperties>
</file>