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17" r:id="rId2"/>
    <p:sldId id="256" r:id="rId3"/>
    <p:sldId id="257" r:id="rId4"/>
    <p:sldId id="258" r:id="rId5"/>
    <p:sldId id="285" r:id="rId6"/>
    <p:sldId id="262" r:id="rId7"/>
    <p:sldId id="286" r:id="rId8"/>
    <p:sldId id="259" r:id="rId9"/>
    <p:sldId id="287" r:id="rId10"/>
    <p:sldId id="260" r:id="rId11"/>
    <p:sldId id="288" r:id="rId12"/>
    <p:sldId id="289" r:id="rId13"/>
    <p:sldId id="290" r:id="rId14"/>
    <p:sldId id="261" r:id="rId15"/>
    <p:sldId id="291" r:id="rId16"/>
    <p:sldId id="292" r:id="rId17"/>
    <p:sldId id="293" r:id="rId18"/>
    <p:sldId id="294" r:id="rId19"/>
    <p:sldId id="263" r:id="rId20"/>
    <p:sldId id="264" r:id="rId21"/>
    <p:sldId id="284" r:id="rId22"/>
    <p:sldId id="316" r:id="rId23"/>
    <p:sldId id="295" r:id="rId24"/>
    <p:sldId id="296" r:id="rId25"/>
    <p:sldId id="297" r:id="rId26"/>
    <p:sldId id="265" r:id="rId27"/>
    <p:sldId id="298" r:id="rId28"/>
    <p:sldId id="266" r:id="rId29"/>
    <p:sldId id="300" r:id="rId30"/>
    <p:sldId id="299" r:id="rId31"/>
    <p:sldId id="301" r:id="rId32"/>
    <p:sldId id="302" r:id="rId33"/>
    <p:sldId id="303" r:id="rId34"/>
    <p:sldId id="267" r:id="rId35"/>
    <p:sldId id="275" r:id="rId36"/>
    <p:sldId id="304" r:id="rId37"/>
    <p:sldId id="268" r:id="rId38"/>
    <p:sldId id="305" r:id="rId39"/>
    <p:sldId id="269" r:id="rId40"/>
    <p:sldId id="306" r:id="rId41"/>
    <p:sldId id="307" r:id="rId42"/>
    <p:sldId id="283" r:id="rId43"/>
    <p:sldId id="308" r:id="rId44"/>
    <p:sldId id="309" r:id="rId45"/>
    <p:sldId id="310" r:id="rId46"/>
    <p:sldId id="270" r:id="rId47"/>
    <p:sldId id="276" r:id="rId48"/>
    <p:sldId id="311" r:id="rId49"/>
    <p:sldId id="312" r:id="rId50"/>
    <p:sldId id="313" r:id="rId51"/>
    <p:sldId id="314" r:id="rId52"/>
    <p:sldId id="271" r:id="rId53"/>
    <p:sldId id="272" r:id="rId54"/>
    <p:sldId id="273" r:id="rId55"/>
    <p:sldId id="315" r:id="rId56"/>
    <p:sldId id="274" r:id="rId57"/>
    <p:sldId id="277"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0" autoAdjust="0"/>
    <p:restoredTop sz="94660"/>
  </p:normalViewPr>
  <p:slideViewPr>
    <p:cSldViewPr snapToGrid="0">
      <p:cViewPr varScale="1">
        <p:scale>
          <a:sx n="48" d="100"/>
          <a:sy n="48" d="100"/>
        </p:scale>
        <p:origin x="77" y="1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4/27/2018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4/27/2018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4/27/2018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4/27/2018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4/27/2018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4/27/2018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4/27/2018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4/27/2018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4/27/2018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4/27/2018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4/27/2018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4/27/2018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4/27/2018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4/27/2018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a:t> What was the significance of Nixon’s trip to China?</a:t>
            </a:r>
          </a:p>
          <a:p>
            <a:pPr marL="514350" lvl="0" indent="-514350">
              <a:buFont typeface="+mj-lt"/>
              <a:buAutoNum type="arabicPeriod"/>
            </a:pPr>
            <a:r>
              <a:rPr lang="en-US" dirty="0"/>
              <a:t> What was the significance of the War Powers Act?</a:t>
            </a:r>
          </a:p>
          <a:p>
            <a:pPr marL="514350" lvl="0" indent="-514350">
              <a:buFont typeface="+mj-lt"/>
              <a:buAutoNum type="arabicPeriod"/>
            </a:pPr>
            <a:r>
              <a:rPr lang="en-US" dirty="0"/>
              <a:t> What was the significance of Carter’s Camp David Accords?</a:t>
            </a:r>
          </a:p>
          <a:p>
            <a:pPr marL="514350" lvl="0" indent="-514350">
              <a:buFont typeface="+mj-lt"/>
              <a:buAutoNum type="arabicPeriod"/>
            </a:pPr>
            <a:r>
              <a:rPr lang="en-US" dirty="0"/>
              <a:t> What was the significance of the 1979 Iranian Revolution?</a:t>
            </a:r>
          </a:p>
          <a:p>
            <a:pPr marL="514350" lvl="0" indent="-514350">
              <a:buFont typeface="+mj-lt"/>
              <a:buAutoNum type="arabicPeriod"/>
            </a:pPr>
            <a:r>
              <a:rPr lang="en-US" dirty="0"/>
              <a:t> What was the significance of the Iranian Hostage Crisis?</a:t>
            </a:r>
          </a:p>
          <a:p>
            <a:endParaRPr lang="en-US" dirty="0"/>
          </a:p>
        </p:txBody>
      </p:sp>
    </p:spTree>
    <p:extLst>
      <p:ext uri="{BB962C8B-B14F-4D97-AF65-F5344CB8AC3E}">
        <p14:creationId xmlns:p14="http://schemas.microsoft.com/office/powerpoint/2010/main" val="22400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International Policy (SSUSH22a)</a:t>
            </a:r>
            <a:endParaRPr lang="en-US" dirty="0"/>
          </a:p>
        </p:txBody>
      </p:sp>
      <p:sp>
        <p:nvSpPr>
          <p:cNvPr id="3" name="Content Placeholder 2"/>
          <p:cNvSpPr>
            <a:spLocks noGrp="1"/>
          </p:cNvSpPr>
          <p:nvPr>
            <p:ph idx="1"/>
          </p:nvPr>
        </p:nvSpPr>
        <p:spPr/>
        <p:txBody>
          <a:bodyPr>
            <a:normAutofit/>
          </a:bodyPr>
          <a:lstStyle/>
          <a:p>
            <a:r>
              <a:rPr lang="en-US" b="1" dirty="0"/>
              <a:t>End of Vietnam War (SSUSH22a)</a:t>
            </a:r>
            <a:endParaRPr lang="en-US" dirty="0"/>
          </a:p>
          <a:p>
            <a:pPr lvl="1"/>
            <a:r>
              <a:rPr lang="en-US" sz="2800" dirty="0" smtClean="0"/>
              <a:t>Once </a:t>
            </a:r>
            <a:r>
              <a:rPr lang="en-US" sz="2800" dirty="0"/>
              <a:t>the war was over, the Congress passed the</a:t>
            </a:r>
            <a:r>
              <a:rPr lang="en-US" sz="2800" b="1" dirty="0"/>
              <a:t> War Powers Act in 1973</a:t>
            </a:r>
            <a:r>
              <a:rPr lang="en-US" sz="2800" dirty="0"/>
              <a:t>. </a:t>
            </a:r>
          </a:p>
          <a:p>
            <a:pPr lvl="1"/>
            <a:r>
              <a:rPr lang="en-US" sz="2800" dirty="0"/>
              <a:t>The provisions of the new policy require the Congress to authorize troop commitments within a certain time frame. </a:t>
            </a:r>
          </a:p>
          <a:p>
            <a:pPr lvl="1"/>
            <a:r>
              <a:rPr lang="en-US" sz="2800" dirty="0"/>
              <a:t>The measure redistributed power to conduct military operations between the executive and legislative branches.</a:t>
            </a:r>
          </a:p>
          <a:p>
            <a:endParaRPr lang="en-US" dirty="0"/>
          </a:p>
        </p:txBody>
      </p:sp>
    </p:spTree>
    <p:extLst>
      <p:ext uri="{BB962C8B-B14F-4D97-AF65-F5344CB8AC3E}">
        <p14:creationId xmlns:p14="http://schemas.microsoft.com/office/powerpoint/2010/main" val="2088574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are these guys?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762935" y="1802387"/>
            <a:ext cx="8666129" cy="3924848"/>
          </a:xfrm>
        </p:spPr>
      </p:pic>
      <p:sp>
        <p:nvSpPr>
          <p:cNvPr id="5" name="Rectangle 4"/>
          <p:cNvSpPr/>
          <p:nvPr/>
        </p:nvSpPr>
        <p:spPr>
          <a:xfrm>
            <a:off x="1277007" y="6022428"/>
            <a:ext cx="2695903" cy="662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Anwar Sadat (Egypt)</a:t>
            </a:r>
            <a:endParaRPr lang="en-US" b="1" dirty="0">
              <a:solidFill>
                <a:schemeClr val="bg1"/>
              </a:solidFill>
            </a:endParaRPr>
          </a:p>
        </p:txBody>
      </p:sp>
      <p:sp>
        <p:nvSpPr>
          <p:cNvPr id="6" name="Rectangle 5"/>
          <p:cNvSpPr/>
          <p:nvPr/>
        </p:nvSpPr>
        <p:spPr>
          <a:xfrm>
            <a:off x="4582511" y="6022427"/>
            <a:ext cx="2695903" cy="662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Jimmy Carter (U.S.)</a:t>
            </a:r>
            <a:endParaRPr lang="en-US" b="1" dirty="0">
              <a:solidFill>
                <a:schemeClr val="bg1"/>
              </a:solidFill>
            </a:endParaRPr>
          </a:p>
        </p:txBody>
      </p:sp>
      <p:sp>
        <p:nvSpPr>
          <p:cNvPr id="7" name="Rectangle 6"/>
          <p:cNvSpPr/>
          <p:nvPr/>
        </p:nvSpPr>
        <p:spPr>
          <a:xfrm>
            <a:off x="7803932" y="6022427"/>
            <a:ext cx="2695903" cy="662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Menachem Begin (Israel)</a:t>
            </a:r>
            <a:endParaRPr lang="en-US" b="1" dirty="0">
              <a:solidFill>
                <a:schemeClr val="bg1"/>
              </a:solidFill>
            </a:endParaRPr>
          </a:p>
        </p:txBody>
      </p:sp>
    </p:spTree>
    <p:extLst>
      <p:ext uri="{BB962C8B-B14F-4D97-AF65-F5344CB8AC3E}">
        <p14:creationId xmlns:p14="http://schemas.microsoft.com/office/powerpoint/2010/main" val="277711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are these guys so happy?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762935" y="1894134"/>
            <a:ext cx="8666129" cy="3924848"/>
          </a:xfrm>
        </p:spPr>
      </p:pic>
      <p:sp>
        <p:nvSpPr>
          <p:cNvPr id="5" name="Rectangle 4"/>
          <p:cNvSpPr/>
          <p:nvPr/>
        </p:nvSpPr>
        <p:spPr>
          <a:xfrm>
            <a:off x="1277007" y="6022428"/>
            <a:ext cx="2695903" cy="662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Receives $1.3 Billion (Annually)</a:t>
            </a:r>
            <a:endParaRPr lang="en-US" b="1" dirty="0">
              <a:solidFill>
                <a:schemeClr val="bg1"/>
              </a:solidFill>
            </a:endParaRPr>
          </a:p>
        </p:txBody>
      </p:sp>
      <p:sp>
        <p:nvSpPr>
          <p:cNvPr id="6" name="Rectangle 5"/>
          <p:cNvSpPr/>
          <p:nvPr/>
        </p:nvSpPr>
        <p:spPr>
          <a:xfrm>
            <a:off x="8219087" y="6022426"/>
            <a:ext cx="2695903" cy="662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Receives $3 Billion (Annually)</a:t>
            </a:r>
            <a:endParaRPr lang="en-US" b="1" dirty="0">
              <a:solidFill>
                <a:schemeClr val="bg1"/>
              </a:solidFill>
            </a:endParaRPr>
          </a:p>
        </p:txBody>
      </p:sp>
      <p:sp>
        <p:nvSpPr>
          <p:cNvPr id="7" name="Rectangle 6"/>
          <p:cNvSpPr/>
          <p:nvPr/>
        </p:nvSpPr>
        <p:spPr>
          <a:xfrm>
            <a:off x="4748047" y="6022427"/>
            <a:ext cx="2695903" cy="662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Peace in the Middle East</a:t>
            </a:r>
            <a:endParaRPr lang="en-US" b="1" dirty="0">
              <a:solidFill>
                <a:schemeClr val="bg1"/>
              </a:solidFill>
            </a:endParaRPr>
          </a:p>
        </p:txBody>
      </p:sp>
    </p:spTree>
    <p:extLst>
      <p:ext uri="{BB962C8B-B14F-4D97-AF65-F5344CB8AC3E}">
        <p14:creationId xmlns:p14="http://schemas.microsoft.com/office/powerpoint/2010/main" val="127693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few years later……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762935" y="1944277"/>
            <a:ext cx="8666129" cy="3924848"/>
          </a:xfrm>
        </p:spPr>
      </p:pic>
      <p:sp>
        <p:nvSpPr>
          <p:cNvPr id="5" name="Rectangle 4"/>
          <p:cNvSpPr/>
          <p:nvPr/>
        </p:nvSpPr>
        <p:spPr>
          <a:xfrm>
            <a:off x="1277007" y="6022428"/>
            <a:ext cx="2695903" cy="662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Assassinated in 1981</a:t>
            </a:r>
            <a:endParaRPr lang="en-US" b="1" dirty="0">
              <a:solidFill>
                <a:schemeClr val="bg1"/>
              </a:solidFill>
            </a:endParaRPr>
          </a:p>
        </p:txBody>
      </p:sp>
      <p:sp>
        <p:nvSpPr>
          <p:cNvPr id="6" name="Rectangle 5"/>
          <p:cNvSpPr/>
          <p:nvPr/>
        </p:nvSpPr>
        <p:spPr>
          <a:xfrm>
            <a:off x="4748047" y="6033814"/>
            <a:ext cx="2695903" cy="662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Iran Hostage Crisis</a:t>
            </a:r>
            <a:endParaRPr lang="en-US" b="1" dirty="0">
              <a:solidFill>
                <a:schemeClr val="bg1"/>
              </a:solidFill>
            </a:endParaRPr>
          </a:p>
        </p:txBody>
      </p:sp>
      <p:sp>
        <p:nvSpPr>
          <p:cNvPr id="7" name="Rectangle 6"/>
          <p:cNvSpPr/>
          <p:nvPr/>
        </p:nvSpPr>
        <p:spPr>
          <a:xfrm>
            <a:off x="8219087" y="6033813"/>
            <a:ext cx="2695903" cy="662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Lebanon War (1982)</a:t>
            </a:r>
            <a:endParaRPr lang="en-US" b="1" dirty="0">
              <a:solidFill>
                <a:schemeClr val="bg1"/>
              </a:solidFill>
            </a:endParaRPr>
          </a:p>
        </p:txBody>
      </p:sp>
    </p:spTree>
    <p:extLst>
      <p:ext uri="{BB962C8B-B14F-4D97-AF65-F5344CB8AC3E}">
        <p14:creationId xmlns:p14="http://schemas.microsoft.com/office/powerpoint/2010/main" val="196583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International Policy (SSUSH22a)</a:t>
            </a:r>
            <a:endParaRPr lang="en-US" dirty="0"/>
          </a:p>
        </p:txBody>
      </p:sp>
      <p:sp>
        <p:nvSpPr>
          <p:cNvPr id="3" name="Content Placeholder 2"/>
          <p:cNvSpPr>
            <a:spLocks noGrp="1"/>
          </p:cNvSpPr>
          <p:nvPr>
            <p:ph idx="1"/>
          </p:nvPr>
        </p:nvSpPr>
        <p:spPr/>
        <p:txBody>
          <a:bodyPr/>
          <a:lstStyle/>
          <a:p>
            <a:r>
              <a:rPr lang="en-US" b="1" dirty="0"/>
              <a:t>The Camp David Accords (SSUSH22a)</a:t>
            </a:r>
            <a:endParaRPr lang="en-US" dirty="0"/>
          </a:p>
          <a:p>
            <a:pPr lvl="1"/>
            <a:r>
              <a:rPr lang="en-US" sz="2800" dirty="0"/>
              <a:t>Carter negotiated a peace agreement between the Egyptian president and the Israeli prime mister </a:t>
            </a:r>
          </a:p>
          <a:p>
            <a:pPr lvl="1"/>
            <a:r>
              <a:rPr lang="en-US" sz="2800" dirty="0"/>
              <a:t>First peace agreement between Middle Eastern nations.</a:t>
            </a:r>
          </a:p>
          <a:p>
            <a:endParaRPr lang="en-US" dirty="0"/>
          </a:p>
        </p:txBody>
      </p:sp>
    </p:spTree>
    <p:extLst>
      <p:ext uri="{BB962C8B-B14F-4D97-AF65-F5344CB8AC3E}">
        <p14:creationId xmlns:p14="http://schemas.microsoft.com/office/powerpoint/2010/main" val="3030122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243145" cy="6858000"/>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3145" y="0"/>
            <a:ext cx="5948855" cy="6858000"/>
          </a:xfrm>
          <a:prstGeom prst="rect">
            <a:avLst/>
          </a:prstGeom>
        </p:spPr>
      </p:pic>
    </p:spTree>
    <p:extLst>
      <p:ext uri="{BB962C8B-B14F-4D97-AF65-F5344CB8AC3E}">
        <p14:creationId xmlns:p14="http://schemas.microsoft.com/office/powerpoint/2010/main" val="1104789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01254" y="0"/>
            <a:ext cx="6090745"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6101254" cy="6858000"/>
          </a:xfrm>
          <a:prstGeom prst="rect">
            <a:avLst/>
          </a:prstGeom>
        </p:spPr>
      </p:pic>
    </p:spTree>
    <p:extLst>
      <p:ext uri="{BB962C8B-B14F-4D97-AF65-F5344CB8AC3E}">
        <p14:creationId xmlns:p14="http://schemas.microsoft.com/office/powerpoint/2010/main" val="1128005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 y="0"/>
            <a:ext cx="6101255"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1254" y="0"/>
            <a:ext cx="6090746" cy="6858000"/>
          </a:xfrm>
          <a:prstGeom prst="rect">
            <a:avLst/>
          </a:prstGeom>
        </p:spPr>
      </p:pic>
    </p:spTree>
    <p:extLst>
      <p:ext uri="{BB962C8B-B14F-4D97-AF65-F5344CB8AC3E}">
        <p14:creationId xmlns:p14="http://schemas.microsoft.com/office/powerpoint/2010/main" val="2144271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180083"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082" y="0"/>
            <a:ext cx="6011917" cy="6858000"/>
          </a:xfrm>
          <a:prstGeom prst="rect">
            <a:avLst/>
          </a:prstGeom>
        </p:spPr>
      </p:pic>
    </p:spTree>
    <p:extLst>
      <p:ext uri="{BB962C8B-B14F-4D97-AF65-F5344CB8AC3E}">
        <p14:creationId xmlns:p14="http://schemas.microsoft.com/office/powerpoint/2010/main" val="1400401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International Policy (SSUSH22a)</a:t>
            </a:r>
            <a:endParaRPr lang="en-US" dirty="0"/>
          </a:p>
        </p:txBody>
      </p:sp>
      <p:sp>
        <p:nvSpPr>
          <p:cNvPr id="3" name="Content Placeholder 2"/>
          <p:cNvSpPr>
            <a:spLocks noGrp="1"/>
          </p:cNvSpPr>
          <p:nvPr>
            <p:ph idx="1"/>
          </p:nvPr>
        </p:nvSpPr>
        <p:spPr/>
        <p:txBody>
          <a:bodyPr>
            <a:normAutofit/>
          </a:bodyPr>
          <a:lstStyle/>
          <a:p>
            <a:r>
              <a:rPr lang="en-US" b="1" dirty="0"/>
              <a:t>The Iran Hostage Crisis (SSUSH22a)</a:t>
            </a:r>
            <a:endParaRPr lang="en-US" dirty="0"/>
          </a:p>
          <a:p>
            <a:pPr lvl="1"/>
            <a:r>
              <a:rPr lang="en-US" sz="2800" dirty="0"/>
              <a:t>Began with the Iranian Revolution</a:t>
            </a:r>
          </a:p>
          <a:p>
            <a:pPr lvl="1"/>
            <a:r>
              <a:rPr lang="en-US" sz="2800" dirty="0"/>
              <a:t>The shah (king) of Iran (friendly to Americans) was removed by the new Ayatollah (Muslim Religious Leader) of Iran.</a:t>
            </a:r>
          </a:p>
          <a:p>
            <a:pPr lvl="1"/>
            <a:r>
              <a:rPr lang="en-US" sz="2800" dirty="0"/>
              <a:t>Later, the shah seeks medical help from Carter in America </a:t>
            </a:r>
          </a:p>
          <a:p>
            <a:endParaRPr lang="en-US" dirty="0"/>
          </a:p>
        </p:txBody>
      </p:sp>
    </p:spTree>
    <p:extLst>
      <p:ext uri="{BB962C8B-B14F-4D97-AF65-F5344CB8AC3E}">
        <p14:creationId xmlns:p14="http://schemas.microsoft.com/office/powerpoint/2010/main" val="1910413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Modern Politics</a:t>
            </a:r>
            <a:endParaRPr lang="en-US" dirty="0"/>
          </a:p>
        </p:txBody>
      </p:sp>
      <p:sp>
        <p:nvSpPr>
          <p:cNvPr id="3" name="Subtitle 2"/>
          <p:cNvSpPr>
            <a:spLocks noGrp="1"/>
          </p:cNvSpPr>
          <p:nvPr>
            <p:ph type="subTitle" idx="1"/>
          </p:nvPr>
        </p:nvSpPr>
        <p:spPr/>
        <p:txBody>
          <a:bodyPr/>
          <a:lstStyle/>
          <a:p>
            <a:r>
              <a:rPr lang="en-US" dirty="0" smtClean="0"/>
              <a:t>Allatoona High School: U.S. History</a:t>
            </a:r>
            <a:endParaRPr lang="en-US" dirty="0"/>
          </a:p>
        </p:txBody>
      </p:sp>
    </p:spTree>
    <p:extLst>
      <p:ext uri="{BB962C8B-B14F-4D97-AF65-F5344CB8AC3E}">
        <p14:creationId xmlns:p14="http://schemas.microsoft.com/office/powerpoint/2010/main" val="4190268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International Policy (SSUSH22a)</a:t>
            </a:r>
            <a:endParaRPr lang="en-US" dirty="0"/>
          </a:p>
        </p:txBody>
      </p:sp>
      <p:sp>
        <p:nvSpPr>
          <p:cNvPr id="3" name="Content Placeholder 2"/>
          <p:cNvSpPr>
            <a:spLocks noGrp="1"/>
          </p:cNvSpPr>
          <p:nvPr>
            <p:ph idx="1"/>
          </p:nvPr>
        </p:nvSpPr>
        <p:spPr/>
        <p:txBody>
          <a:bodyPr/>
          <a:lstStyle/>
          <a:p>
            <a:r>
              <a:rPr lang="en-US" b="1" dirty="0"/>
              <a:t>The Iran Hostage Crisis (SSUSH22a)</a:t>
            </a:r>
            <a:endParaRPr lang="en-US" dirty="0"/>
          </a:p>
          <a:p>
            <a:pPr lvl="1"/>
            <a:r>
              <a:rPr lang="en-US" sz="2800" dirty="0" smtClean="0"/>
              <a:t>Angry </a:t>
            </a:r>
            <a:r>
              <a:rPr lang="en-US" sz="2800" dirty="0"/>
              <a:t>Iranians invaded the U.S. embassy in Iran and took 52 Americans captive. </a:t>
            </a:r>
          </a:p>
          <a:p>
            <a:pPr lvl="1"/>
            <a:r>
              <a:rPr lang="en-US" sz="2800" dirty="0"/>
              <a:t>The </a:t>
            </a:r>
            <a:r>
              <a:rPr lang="en-US" sz="2800" b="1" dirty="0"/>
              <a:t>Iranian hostage crisis </a:t>
            </a:r>
            <a:r>
              <a:rPr lang="en-US" sz="2800" dirty="0"/>
              <a:t>lasted 444 days, until the captives were released after the election of Ronald Reagan as president, and it nurtured anti- Americanism among Muslims around the world.</a:t>
            </a:r>
          </a:p>
          <a:p>
            <a:endParaRPr lang="en-US" dirty="0"/>
          </a:p>
        </p:txBody>
      </p:sp>
    </p:spTree>
    <p:extLst>
      <p:ext uri="{BB962C8B-B14F-4D97-AF65-F5344CB8AC3E}">
        <p14:creationId xmlns:p14="http://schemas.microsoft.com/office/powerpoint/2010/main" val="3775685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a:t> What was the significance of Nixon’s trip to China?</a:t>
            </a:r>
          </a:p>
          <a:p>
            <a:pPr marL="514350" lvl="0" indent="-514350">
              <a:buFont typeface="+mj-lt"/>
              <a:buAutoNum type="arabicPeriod"/>
            </a:pPr>
            <a:r>
              <a:rPr lang="en-US" dirty="0"/>
              <a:t> What was the significance of the War Powers Act?</a:t>
            </a:r>
          </a:p>
          <a:p>
            <a:pPr marL="514350" lvl="0" indent="-514350">
              <a:buFont typeface="+mj-lt"/>
              <a:buAutoNum type="arabicPeriod"/>
            </a:pPr>
            <a:r>
              <a:rPr lang="en-US" dirty="0"/>
              <a:t> What was the significance of Carter’s Camp David Accords?</a:t>
            </a:r>
          </a:p>
          <a:p>
            <a:pPr marL="514350" lvl="0" indent="-514350">
              <a:buFont typeface="+mj-lt"/>
              <a:buAutoNum type="arabicPeriod"/>
            </a:pPr>
            <a:r>
              <a:rPr lang="en-US" dirty="0"/>
              <a:t> What was the significance of the 1979 Iranian Revolution?</a:t>
            </a:r>
          </a:p>
          <a:p>
            <a:pPr marL="514350" lvl="0" indent="-514350">
              <a:buFont typeface="+mj-lt"/>
              <a:buAutoNum type="arabicPeriod"/>
            </a:pPr>
            <a:r>
              <a:rPr lang="en-US" dirty="0"/>
              <a:t> What was the significance of the Iranian Hostage Crisis?</a:t>
            </a:r>
          </a:p>
          <a:p>
            <a:endParaRPr lang="en-US" dirty="0"/>
          </a:p>
        </p:txBody>
      </p:sp>
    </p:spTree>
    <p:extLst>
      <p:ext uri="{BB962C8B-B14F-4D97-AF65-F5344CB8AC3E}">
        <p14:creationId xmlns:p14="http://schemas.microsoft.com/office/powerpoint/2010/main" val="3155375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Document Analysis</a:t>
            </a:r>
            <a:endParaRPr lang="en-US" dirty="0"/>
          </a:p>
        </p:txBody>
      </p:sp>
      <p:sp>
        <p:nvSpPr>
          <p:cNvPr id="3" name="Content Placeholder 2"/>
          <p:cNvSpPr>
            <a:spLocks noGrp="1"/>
          </p:cNvSpPr>
          <p:nvPr>
            <p:ph idx="1"/>
          </p:nvPr>
        </p:nvSpPr>
        <p:spPr>
          <a:xfrm>
            <a:off x="292608" y="1825624"/>
            <a:ext cx="11686032" cy="4794631"/>
          </a:xfrm>
        </p:spPr>
        <p:txBody>
          <a:bodyPr>
            <a:normAutofit lnSpcReduction="10000"/>
          </a:bodyPr>
          <a:lstStyle/>
          <a:p>
            <a:pPr marL="0" indent="0">
              <a:buNone/>
            </a:pPr>
            <a:r>
              <a:rPr lang="en-US" dirty="0" smtClean="0"/>
              <a:t>As </a:t>
            </a:r>
            <a:r>
              <a:rPr lang="en-US" dirty="0"/>
              <a:t>the tide of chemicals born of the Industrial Age has arisen to engulf our environment, a drastic change has come about in the nature of the most serious public health problems…. Today we are concerned about a different kind of hazard that lurks in our environment – a hazard we ourselves have introduced into our world as our modern way of life has evolved.  </a:t>
            </a:r>
          </a:p>
          <a:p>
            <a:pPr marL="0" indent="0">
              <a:buNone/>
            </a:pPr>
            <a:r>
              <a:rPr lang="en-US" dirty="0"/>
              <a:t>The new environmental health problems are multiple – created by radiation in all its forms, born of the never ending stream of chemicals now pervading the world in which we live… no less frightening because it is simply impossible to predict the effects of lifetime exposure to chemical and physical agents that are not part of the biological experience of man.   </a:t>
            </a:r>
          </a:p>
          <a:p>
            <a:pPr marL="0" indent="0">
              <a:buNone/>
            </a:pPr>
            <a:r>
              <a:rPr lang="en-US" dirty="0"/>
              <a:t>Source: Rachel Carson, Silent Spring (New York: Houghton Mifflin and Co, 1962): 187-18</a:t>
            </a:r>
          </a:p>
          <a:p>
            <a:endParaRPr lang="en-US" dirty="0"/>
          </a:p>
        </p:txBody>
      </p:sp>
    </p:spTree>
    <p:extLst>
      <p:ext uri="{BB962C8B-B14F-4D97-AF65-F5344CB8AC3E}">
        <p14:creationId xmlns:p14="http://schemas.microsoft.com/office/powerpoint/2010/main" val="1579872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767959" y="0"/>
            <a:ext cx="8424041"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767959" cy="6858000"/>
          </a:xfrm>
          <a:prstGeom prst="rect">
            <a:avLst/>
          </a:prstGeom>
        </p:spPr>
      </p:pic>
    </p:spTree>
    <p:extLst>
      <p:ext uri="{BB962C8B-B14F-4D97-AF65-F5344CB8AC3E}">
        <p14:creationId xmlns:p14="http://schemas.microsoft.com/office/powerpoint/2010/main" val="754427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6096000" cy="6858000"/>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1" y="0"/>
            <a:ext cx="6096000" cy="6858000"/>
          </a:xfrm>
          <a:prstGeom prst="rect">
            <a:avLst/>
          </a:prstGeom>
        </p:spPr>
      </p:pic>
    </p:spTree>
    <p:extLst>
      <p:ext uri="{BB962C8B-B14F-4D97-AF65-F5344CB8AC3E}">
        <p14:creationId xmlns:p14="http://schemas.microsoft.com/office/powerpoint/2010/main" val="1516596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445876" y="23646"/>
            <a:ext cx="3943350" cy="683435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47"/>
            <a:ext cx="4445876" cy="6834353"/>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9226" y="-1"/>
            <a:ext cx="3802774" cy="6857999"/>
          </a:xfrm>
          <a:prstGeom prst="rect">
            <a:avLst/>
          </a:prstGeom>
        </p:spPr>
      </p:pic>
    </p:spTree>
    <p:extLst>
      <p:ext uri="{BB962C8B-B14F-4D97-AF65-F5344CB8AC3E}">
        <p14:creationId xmlns:p14="http://schemas.microsoft.com/office/powerpoint/2010/main" val="2328463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Domestic Issues (SSUSH22b)</a:t>
            </a:r>
            <a:endParaRPr lang="en-US" dirty="0"/>
          </a:p>
        </p:txBody>
      </p:sp>
      <p:sp>
        <p:nvSpPr>
          <p:cNvPr id="3" name="Content Placeholder 2"/>
          <p:cNvSpPr>
            <a:spLocks noGrp="1"/>
          </p:cNvSpPr>
          <p:nvPr>
            <p:ph idx="1"/>
          </p:nvPr>
        </p:nvSpPr>
        <p:spPr/>
        <p:txBody>
          <a:bodyPr/>
          <a:lstStyle/>
          <a:p>
            <a:pPr marL="0" indent="0">
              <a:buNone/>
            </a:pPr>
            <a:r>
              <a:rPr lang="en-US" b="1" dirty="0"/>
              <a:t>Creation of the Environmental Protection Agency (SSUSH22b)</a:t>
            </a:r>
            <a:endParaRPr lang="en-US" dirty="0"/>
          </a:p>
          <a:p>
            <a:pPr lvl="2"/>
            <a:r>
              <a:rPr lang="en-US" sz="2800" dirty="0"/>
              <a:t>In 1962, Rachel Carson’s book </a:t>
            </a:r>
            <a:r>
              <a:rPr lang="en-US" sz="2800" b="1" i="1" dirty="0"/>
              <a:t>Silent Spring</a:t>
            </a:r>
            <a:r>
              <a:rPr lang="en-US" sz="2800" dirty="0"/>
              <a:t>, exposed Americans to the dangers of pesticides on the environment. </a:t>
            </a:r>
          </a:p>
          <a:p>
            <a:pPr lvl="2"/>
            <a:r>
              <a:rPr lang="en-US" sz="2800" dirty="0"/>
              <a:t>As a result of Silent Spring, Nixon creates the Environmental Protection Agency</a:t>
            </a:r>
          </a:p>
          <a:p>
            <a:pPr lvl="2"/>
            <a:r>
              <a:rPr lang="en-US" sz="2800" dirty="0"/>
              <a:t>Creation of the </a:t>
            </a:r>
            <a:r>
              <a:rPr lang="en-US" sz="2800" b="1" dirty="0"/>
              <a:t>Environmental Protection Agency (EPA) </a:t>
            </a:r>
            <a:r>
              <a:rPr lang="en-US" sz="2800" dirty="0"/>
              <a:t>to set limits on pollution, to conduct environmental research, and to assist state and local governments in the cleanup of polluted sites.</a:t>
            </a:r>
          </a:p>
          <a:p>
            <a:endParaRPr lang="en-US" dirty="0"/>
          </a:p>
        </p:txBody>
      </p:sp>
    </p:spTree>
    <p:extLst>
      <p:ext uri="{BB962C8B-B14F-4D97-AF65-F5344CB8AC3E}">
        <p14:creationId xmlns:p14="http://schemas.microsoft.com/office/powerpoint/2010/main" val="21782861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3931454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988269" cy="1325563"/>
          </a:xfrm>
        </p:spPr>
        <p:txBody>
          <a:bodyPr>
            <a:normAutofit fontScale="90000"/>
          </a:bodyPr>
          <a:lstStyle/>
          <a:p>
            <a:r>
              <a:rPr lang="en-US" dirty="0"/>
              <a:t>Major Domestic Issues (SSUSH22b)</a:t>
            </a:r>
          </a:p>
        </p:txBody>
      </p:sp>
      <p:sp>
        <p:nvSpPr>
          <p:cNvPr id="3" name="Content Placeholder 2"/>
          <p:cNvSpPr>
            <a:spLocks noGrp="1"/>
          </p:cNvSpPr>
          <p:nvPr>
            <p:ph idx="1"/>
          </p:nvPr>
        </p:nvSpPr>
        <p:spPr>
          <a:xfrm>
            <a:off x="425669" y="1825625"/>
            <a:ext cx="6873765" cy="4351338"/>
          </a:xfrm>
        </p:spPr>
        <p:txBody>
          <a:bodyPr/>
          <a:lstStyle/>
          <a:p>
            <a:r>
              <a:rPr lang="en-US" b="1" dirty="0"/>
              <a:t>Emergence of the National Organization for Women (SSUSH22b)</a:t>
            </a:r>
            <a:endParaRPr lang="en-US" dirty="0"/>
          </a:p>
          <a:p>
            <a:pPr lvl="1"/>
            <a:r>
              <a:rPr lang="en-US" sz="2800" dirty="0"/>
              <a:t>The </a:t>
            </a:r>
            <a:r>
              <a:rPr lang="en-US" sz="2800" b="1" dirty="0"/>
              <a:t>National Organization for Women (NOW) </a:t>
            </a:r>
            <a:r>
              <a:rPr lang="en-US" sz="2800" dirty="0"/>
              <a:t>was founded in 1966 to promote equal rights and opportunities for America’s women. </a:t>
            </a:r>
          </a:p>
          <a:p>
            <a:pPr lvl="1"/>
            <a:r>
              <a:rPr lang="en-US" sz="2800" dirty="0"/>
              <a:t>NOW’s goals included equality in employment, political and social equality, and the passage of the equal rights amendment.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2062" y="0"/>
            <a:ext cx="4669937" cy="6858000"/>
          </a:xfrm>
          <a:prstGeom prst="rect">
            <a:avLst/>
          </a:prstGeom>
        </p:spPr>
      </p:pic>
    </p:spTree>
    <p:extLst>
      <p:ext uri="{BB962C8B-B14F-4D97-AF65-F5344CB8AC3E}">
        <p14:creationId xmlns:p14="http://schemas.microsoft.com/office/powerpoint/2010/main" val="4171031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006662"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6662" y="0"/>
            <a:ext cx="6185338" cy="6858000"/>
          </a:xfrm>
          <a:prstGeom prst="rect">
            <a:avLst/>
          </a:prstGeom>
        </p:spPr>
      </p:pic>
    </p:spTree>
    <p:extLst>
      <p:ext uri="{BB962C8B-B14F-4D97-AF65-F5344CB8AC3E}">
        <p14:creationId xmlns:p14="http://schemas.microsoft.com/office/powerpoint/2010/main" val="3475166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3" name="Content Placeholder 2"/>
          <p:cNvSpPr>
            <a:spLocks noGrp="1"/>
          </p:cNvSpPr>
          <p:nvPr>
            <p:ph idx="1"/>
          </p:nvPr>
        </p:nvSpPr>
        <p:spPr/>
        <p:txBody>
          <a:bodyPr/>
          <a:lstStyle/>
          <a:p>
            <a:r>
              <a:rPr lang="en-US" dirty="0"/>
              <a:t>SSUSH22 Analyze U.S. international and domestic policies including their influences on technological advancements and social changes during the Nixon, Ford, and Carter administrations. </a:t>
            </a:r>
            <a:endParaRPr lang="en-US" dirty="0" smtClean="0"/>
          </a:p>
          <a:p>
            <a:r>
              <a:rPr lang="en-US" dirty="0"/>
              <a:t>SSUSH23 Assess the political, economic, and technological changes since 1981. </a:t>
            </a:r>
          </a:p>
          <a:p>
            <a:endParaRPr lang="en-US" dirty="0"/>
          </a:p>
        </p:txBody>
      </p:sp>
    </p:spTree>
    <p:extLst>
      <p:ext uri="{BB962C8B-B14F-4D97-AF65-F5344CB8AC3E}">
        <p14:creationId xmlns:p14="http://schemas.microsoft.com/office/powerpoint/2010/main" val="7161476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185338" y="0"/>
            <a:ext cx="6006661" cy="6858000"/>
          </a:xfrm>
        </p:spPr>
      </p:pic>
      <p:pic>
        <p:nvPicPr>
          <p:cNvPr id="5"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6185338" cy="6858000"/>
          </a:xfrm>
          <a:prstGeom prst="rect">
            <a:avLst/>
          </a:prstGeom>
        </p:spPr>
      </p:pic>
    </p:spTree>
    <p:extLst>
      <p:ext uri="{BB962C8B-B14F-4D97-AF65-F5344CB8AC3E}">
        <p14:creationId xmlns:p14="http://schemas.microsoft.com/office/powerpoint/2010/main" val="21678868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195848"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848" y="0"/>
            <a:ext cx="5996152" cy="6858000"/>
          </a:xfrm>
          <a:prstGeom prst="rect">
            <a:avLst/>
          </a:prstGeom>
        </p:spPr>
      </p:pic>
    </p:spTree>
    <p:extLst>
      <p:ext uri="{BB962C8B-B14F-4D97-AF65-F5344CB8AC3E}">
        <p14:creationId xmlns:p14="http://schemas.microsoft.com/office/powerpoint/2010/main" val="28117563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0751" y="0"/>
            <a:ext cx="6191250"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000750" cy="6858000"/>
          </a:xfrm>
          <a:prstGeom prst="rect">
            <a:avLst/>
          </a:prstGeom>
        </p:spPr>
      </p:pic>
    </p:spTree>
    <p:extLst>
      <p:ext uri="{BB962C8B-B14F-4D97-AF65-F5344CB8AC3E}">
        <p14:creationId xmlns:p14="http://schemas.microsoft.com/office/powerpoint/2010/main" val="25209715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6479628" cy="6858000"/>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9628" y="0"/>
            <a:ext cx="5712371" cy="6858000"/>
          </a:xfrm>
          <a:prstGeom prst="rect">
            <a:avLst/>
          </a:prstGeom>
        </p:spPr>
      </p:pic>
    </p:spTree>
    <p:extLst>
      <p:ext uri="{BB962C8B-B14F-4D97-AF65-F5344CB8AC3E}">
        <p14:creationId xmlns:p14="http://schemas.microsoft.com/office/powerpoint/2010/main" val="3637296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Domestic Issues (SSUSH22b)</a:t>
            </a:r>
          </a:p>
        </p:txBody>
      </p:sp>
      <p:sp>
        <p:nvSpPr>
          <p:cNvPr id="3" name="Content Placeholder 2"/>
          <p:cNvSpPr>
            <a:spLocks noGrp="1"/>
          </p:cNvSpPr>
          <p:nvPr>
            <p:ph idx="1"/>
          </p:nvPr>
        </p:nvSpPr>
        <p:spPr>
          <a:xfrm>
            <a:off x="1120000" y="1825625"/>
            <a:ext cx="10830262" cy="4780128"/>
          </a:xfrm>
        </p:spPr>
        <p:txBody>
          <a:bodyPr>
            <a:normAutofit/>
          </a:bodyPr>
          <a:lstStyle/>
          <a:p>
            <a:r>
              <a:rPr lang="en-US" b="1" dirty="0"/>
              <a:t>Nixon and the Watergate Scandal (SSUSH22b)</a:t>
            </a:r>
            <a:endParaRPr lang="en-US" dirty="0"/>
          </a:p>
          <a:p>
            <a:pPr lvl="1"/>
            <a:r>
              <a:rPr lang="en-US" sz="2800" dirty="0"/>
              <a:t>Nixon administration’s attempt to cover up a burglary of the offices of the</a:t>
            </a:r>
            <a:r>
              <a:rPr lang="en-US" sz="2800" b="1" dirty="0"/>
              <a:t> </a:t>
            </a:r>
            <a:r>
              <a:rPr lang="en-US" sz="2800" dirty="0"/>
              <a:t>Democratic Party in the </a:t>
            </a:r>
            <a:r>
              <a:rPr lang="en-US" sz="2800" b="1" dirty="0"/>
              <a:t>Watergate</a:t>
            </a:r>
            <a:r>
              <a:rPr lang="en-US" sz="2800" dirty="0"/>
              <a:t> apartment and office complex in Washington, D.C.</a:t>
            </a:r>
          </a:p>
          <a:p>
            <a:pPr lvl="1"/>
            <a:r>
              <a:rPr lang="en-US" sz="2800" dirty="0"/>
              <a:t>Nixon wanted information on Democrats to help him win his reelection.</a:t>
            </a:r>
          </a:p>
          <a:p>
            <a:pPr lvl="1"/>
            <a:r>
              <a:rPr lang="en-US" sz="2800" dirty="0"/>
              <a:t>Nixon won reelection in 1972, but his efforts to cover up the crime soon unraveled and, facing impeachment, he resigned in 1974. </a:t>
            </a:r>
          </a:p>
          <a:p>
            <a:pPr lvl="1"/>
            <a:r>
              <a:rPr lang="en-US" sz="2800" dirty="0"/>
              <a:t>The result of scandal was a decrease in Americans trust in the federal government (voting decreases) and government creates new laws on campaign financing.</a:t>
            </a:r>
          </a:p>
          <a:p>
            <a:endParaRPr lang="en-US" dirty="0"/>
          </a:p>
        </p:txBody>
      </p:sp>
    </p:spTree>
    <p:extLst>
      <p:ext uri="{BB962C8B-B14F-4D97-AF65-F5344CB8AC3E}">
        <p14:creationId xmlns:p14="http://schemas.microsoft.com/office/powerpoint/2010/main" val="31541391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a:t> What was the significance of the Environmental Protection Agency?</a:t>
            </a:r>
            <a:endParaRPr lang="en-US" sz="3600" dirty="0"/>
          </a:p>
          <a:p>
            <a:pPr marL="514350" lvl="0" indent="-514350">
              <a:buFont typeface="+mj-lt"/>
              <a:buAutoNum type="arabicPeriod"/>
            </a:pPr>
            <a:r>
              <a:rPr lang="en-US" dirty="0"/>
              <a:t> What was the significance of the National Organization for Women?</a:t>
            </a:r>
            <a:endParaRPr lang="en-US" sz="3600" dirty="0"/>
          </a:p>
          <a:p>
            <a:pPr marL="514350" lvl="0" indent="-514350">
              <a:buFont typeface="+mj-lt"/>
              <a:buAutoNum type="arabicPeriod"/>
            </a:pPr>
            <a:r>
              <a:rPr lang="en-US" dirty="0"/>
              <a:t> What was the Watergate Scandal?</a:t>
            </a:r>
            <a:endParaRPr lang="en-US" sz="3600" dirty="0"/>
          </a:p>
          <a:p>
            <a:pPr marL="514350" lvl="0" indent="-514350">
              <a:buFont typeface="+mj-lt"/>
              <a:buAutoNum type="arabicPeriod"/>
            </a:pPr>
            <a:r>
              <a:rPr lang="en-US" dirty="0"/>
              <a:t> List two results of the Watergate </a:t>
            </a:r>
            <a:r>
              <a:rPr lang="en-US" dirty="0" smtClean="0"/>
              <a:t>Scandal</a:t>
            </a:r>
            <a:endParaRPr lang="en-US" sz="3600" dirty="0"/>
          </a:p>
          <a:p>
            <a:pPr marL="514350" lvl="0" indent="-514350">
              <a:buFont typeface="+mj-lt"/>
              <a:buAutoNum type="arabicPeriod"/>
            </a:pPr>
            <a:r>
              <a:rPr lang="en-US" dirty="0" smtClean="0"/>
              <a:t>Which </a:t>
            </a:r>
            <a:r>
              <a:rPr lang="en-US" dirty="0"/>
              <a:t>president pardoned Nixon?</a:t>
            </a:r>
            <a:endParaRPr lang="en-US" sz="3600" dirty="0"/>
          </a:p>
          <a:p>
            <a:endParaRPr lang="en-US" dirty="0"/>
          </a:p>
        </p:txBody>
      </p:sp>
    </p:spTree>
    <p:extLst>
      <p:ext uri="{BB962C8B-B14F-4D97-AF65-F5344CB8AC3E}">
        <p14:creationId xmlns:p14="http://schemas.microsoft.com/office/powerpoint/2010/main" val="22886403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6148554"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553" y="0"/>
            <a:ext cx="6043448" cy="6858000"/>
          </a:xfrm>
          <a:prstGeom prst="rect">
            <a:avLst/>
          </a:prstGeom>
        </p:spPr>
      </p:pic>
    </p:spTree>
    <p:extLst>
      <p:ext uri="{BB962C8B-B14F-4D97-AF65-F5344CB8AC3E}">
        <p14:creationId xmlns:p14="http://schemas.microsoft.com/office/powerpoint/2010/main" val="18875131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Domestic Issues (SSUSH22b)</a:t>
            </a:r>
          </a:p>
        </p:txBody>
      </p:sp>
      <p:sp>
        <p:nvSpPr>
          <p:cNvPr id="3" name="Content Placeholder 2"/>
          <p:cNvSpPr>
            <a:spLocks noGrp="1"/>
          </p:cNvSpPr>
          <p:nvPr>
            <p:ph idx="1"/>
          </p:nvPr>
        </p:nvSpPr>
        <p:spPr/>
        <p:txBody>
          <a:bodyPr/>
          <a:lstStyle/>
          <a:p>
            <a:r>
              <a:rPr lang="en-US" b="1" dirty="0"/>
              <a:t>Gerald Ford Pardons Nixon (SSUSH22b)</a:t>
            </a:r>
            <a:endParaRPr lang="en-US" dirty="0"/>
          </a:p>
          <a:p>
            <a:pPr lvl="1"/>
            <a:r>
              <a:rPr lang="en-US" sz="2800" dirty="0"/>
              <a:t>Ford Pardon’s Nixon so that he does not have to go to jail</a:t>
            </a:r>
          </a:p>
          <a:p>
            <a:pPr lvl="1"/>
            <a:r>
              <a:rPr lang="en-US" sz="2800" dirty="0"/>
              <a:t>Ford wants to bring the country back together, but the pardon only make citizens lose trust in the government and rule of law.</a:t>
            </a:r>
          </a:p>
          <a:p>
            <a:endParaRPr lang="en-US" dirty="0"/>
          </a:p>
        </p:txBody>
      </p:sp>
    </p:spTree>
    <p:extLst>
      <p:ext uri="{BB962C8B-B14F-4D97-AF65-F5344CB8AC3E}">
        <p14:creationId xmlns:p14="http://schemas.microsoft.com/office/powerpoint/2010/main" val="18454130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779" y="0"/>
            <a:ext cx="7336221" cy="685800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4855779" cy="6858000"/>
          </a:xfrm>
        </p:spPr>
      </p:pic>
    </p:spTree>
    <p:extLst>
      <p:ext uri="{BB962C8B-B14F-4D97-AF65-F5344CB8AC3E}">
        <p14:creationId xmlns:p14="http://schemas.microsoft.com/office/powerpoint/2010/main" val="12326343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Collapse of the Soviet Union (SSUSH23a</a:t>
            </a:r>
            <a:r>
              <a:rPr lang="en-US" b="1"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sz="3800" dirty="0"/>
              <a:t>A foreign policy were Reagan talked the Soviet Union leader (</a:t>
            </a:r>
            <a:r>
              <a:rPr lang="en-US" sz="3800" b="1" dirty="0"/>
              <a:t>Mikhail Gorbachev</a:t>
            </a:r>
            <a:r>
              <a:rPr lang="en-US" sz="3800" dirty="0"/>
              <a:t>) into allowing free speech (</a:t>
            </a:r>
            <a:r>
              <a:rPr lang="en-US" sz="3800" b="1" dirty="0"/>
              <a:t>glasnost</a:t>
            </a:r>
            <a:r>
              <a:rPr lang="en-US" sz="3800" dirty="0"/>
              <a:t>) and freedom of assembly in the U.S.S.R.</a:t>
            </a:r>
          </a:p>
          <a:p>
            <a:r>
              <a:rPr lang="en-US" sz="3800" dirty="0"/>
              <a:t>These policy put the U.S.S.R on the path to a democratic form of government.</a:t>
            </a:r>
          </a:p>
          <a:p>
            <a:r>
              <a:rPr lang="en-US" sz="3800" dirty="0"/>
              <a:t>In a 1987 speech, Reagan challenged Gorbachev to “tear down this wall!” as a symbol of increasing freedom in the U.S.S.R. </a:t>
            </a:r>
          </a:p>
          <a:p>
            <a:r>
              <a:rPr lang="en-US" sz="3800" dirty="0"/>
              <a:t>The Wall fell on Nov. 9</a:t>
            </a:r>
            <a:r>
              <a:rPr lang="en-US" sz="3800" baseline="30000" dirty="0"/>
              <a:t>th</a:t>
            </a:r>
            <a:r>
              <a:rPr lang="en-US" sz="3800" dirty="0"/>
              <a:t> 1989 (symbolic end of Soviet Union)</a:t>
            </a:r>
          </a:p>
          <a:p>
            <a:endParaRPr lang="en-US" dirty="0"/>
          </a:p>
        </p:txBody>
      </p:sp>
    </p:spTree>
    <p:extLst>
      <p:ext uri="{BB962C8B-B14F-4D97-AF65-F5344CB8AC3E}">
        <p14:creationId xmlns:p14="http://schemas.microsoft.com/office/powerpoint/2010/main" val="2044057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numCol="2">
            <a:normAutofit fontScale="92500" lnSpcReduction="10000"/>
          </a:bodyPr>
          <a:lstStyle/>
          <a:p>
            <a:pPr lvl="0"/>
            <a:r>
              <a:rPr lang="en-US" dirty="0"/>
              <a:t>Visits China</a:t>
            </a:r>
          </a:p>
          <a:p>
            <a:pPr lvl="0"/>
            <a:r>
              <a:rPr lang="en-US" dirty="0"/>
              <a:t>War Powers Act</a:t>
            </a:r>
          </a:p>
          <a:p>
            <a:pPr lvl="0"/>
            <a:r>
              <a:rPr lang="en-US" dirty="0"/>
              <a:t>Watergate Scandal</a:t>
            </a:r>
          </a:p>
          <a:p>
            <a:pPr lvl="0"/>
            <a:r>
              <a:rPr lang="en-US" dirty="0"/>
              <a:t>End of Vietnam War</a:t>
            </a:r>
          </a:p>
          <a:p>
            <a:pPr lvl="0"/>
            <a:r>
              <a:rPr lang="en-US" dirty="0"/>
              <a:t>Pardoning of Nixon</a:t>
            </a:r>
          </a:p>
          <a:p>
            <a:pPr lvl="0"/>
            <a:r>
              <a:rPr lang="en-US" dirty="0"/>
              <a:t>The Camp David Accords</a:t>
            </a:r>
          </a:p>
          <a:p>
            <a:pPr lvl="0"/>
            <a:r>
              <a:rPr lang="en-US" dirty="0"/>
              <a:t>Response to 1979 Iranian Revolution</a:t>
            </a:r>
          </a:p>
          <a:p>
            <a:pPr lvl="0"/>
            <a:r>
              <a:rPr lang="en-US" dirty="0"/>
              <a:t>Iran Hostage </a:t>
            </a:r>
            <a:r>
              <a:rPr lang="en-US" dirty="0" smtClean="0"/>
              <a:t>Crisis</a:t>
            </a:r>
          </a:p>
          <a:p>
            <a:pPr lvl="0"/>
            <a:endParaRPr lang="en-US" dirty="0" smtClean="0"/>
          </a:p>
          <a:p>
            <a:pPr lvl="0"/>
            <a:r>
              <a:rPr lang="en-US" dirty="0" smtClean="0"/>
              <a:t>Creation </a:t>
            </a:r>
            <a:r>
              <a:rPr lang="en-US" dirty="0"/>
              <a:t>of the Environmental Protection Agency</a:t>
            </a:r>
          </a:p>
          <a:p>
            <a:pPr lvl="0"/>
            <a:r>
              <a:rPr lang="en-US" dirty="0"/>
              <a:t>National Organization of Women</a:t>
            </a:r>
          </a:p>
          <a:p>
            <a:pPr lvl="0"/>
            <a:r>
              <a:rPr lang="en-US" dirty="0"/>
              <a:t>Collapse of the Soviet Union</a:t>
            </a:r>
          </a:p>
          <a:p>
            <a:pPr lvl="0"/>
            <a:r>
              <a:rPr lang="en-US" dirty="0"/>
              <a:t>Bill Clinton’s Impeachment</a:t>
            </a:r>
          </a:p>
          <a:p>
            <a:pPr lvl="0"/>
            <a:r>
              <a:rPr lang="en-US" dirty="0"/>
              <a:t>Attacks of September 11, 2001</a:t>
            </a:r>
          </a:p>
          <a:p>
            <a:pPr lvl="0"/>
            <a:r>
              <a:rPr lang="en-US" dirty="0"/>
              <a:t>War against Terrorism</a:t>
            </a:r>
          </a:p>
          <a:p>
            <a:pPr lvl="0"/>
            <a:r>
              <a:rPr lang="en-US" dirty="0"/>
              <a:t>Reaganomics</a:t>
            </a:r>
          </a:p>
          <a:p>
            <a:pPr lvl="0"/>
            <a:r>
              <a:rPr lang="en-US" dirty="0"/>
              <a:t>Technological Changes</a:t>
            </a:r>
          </a:p>
          <a:p>
            <a:pPr lvl="0"/>
            <a:r>
              <a:rPr lang="en-US" dirty="0"/>
              <a:t>Presidential Election of </a:t>
            </a:r>
            <a:r>
              <a:rPr lang="en-US" dirty="0" smtClean="0"/>
              <a:t>2008</a:t>
            </a:r>
            <a:endParaRPr lang="en-US" dirty="0"/>
          </a:p>
        </p:txBody>
      </p:sp>
    </p:spTree>
    <p:extLst>
      <p:ext uri="{BB962C8B-B14F-4D97-AF65-F5344CB8AC3E}">
        <p14:creationId xmlns:p14="http://schemas.microsoft.com/office/powerpoint/2010/main" val="14599239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4648200" cy="68580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0"/>
            <a:ext cx="7419800" cy="6858000"/>
          </a:xfrm>
          <a:prstGeom prst="rect">
            <a:avLst/>
          </a:prstGeom>
        </p:spPr>
      </p:pic>
    </p:spTree>
    <p:extLst>
      <p:ext uri="{BB962C8B-B14F-4D97-AF65-F5344CB8AC3E}">
        <p14:creationId xmlns:p14="http://schemas.microsoft.com/office/powerpoint/2010/main" val="2897186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7690316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Ronald Reagans Economic Policy (SSUSH23a</a:t>
            </a:r>
            <a:r>
              <a:rPr lang="en-US" b="1" dirty="0" smtClean="0"/>
              <a:t>)</a:t>
            </a:r>
            <a:endParaRPr lang="en-US" dirty="0"/>
          </a:p>
        </p:txBody>
      </p:sp>
      <p:sp>
        <p:nvSpPr>
          <p:cNvPr id="3" name="Content Placeholder 2"/>
          <p:cNvSpPr>
            <a:spLocks noGrp="1"/>
          </p:cNvSpPr>
          <p:nvPr>
            <p:ph idx="1"/>
          </p:nvPr>
        </p:nvSpPr>
        <p:spPr/>
        <p:txBody>
          <a:bodyPr/>
          <a:lstStyle/>
          <a:p>
            <a:r>
              <a:rPr lang="en-US" sz="3800" dirty="0"/>
              <a:t>An economic policy that included budget cuts, tax cuts and increased defense spending. </a:t>
            </a:r>
          </a:p>
          <a:p>
            <a:r>
              <a:rPr lang="en-US" sz="3800" dirty="0"/>
              <a:t>Tax cuts helped business and U.S. get out of an economic recession.</a:t>
            </a:r>
          </a:p>
          <a:p>
            <a:r>
              <a:rPr lang="en-US" sz="3800" dirty="0"/>
              <a:t>By cutting social welfare budgets, Reagan’s policy hurt lower-income Americans and led to a severe recession.</a:t>
            </a:r>
          </a:p>
          <a:p>
            <a:endParaRPr lang="en-US" dirty="0"/>
          </a:p>
        </p:txBody>
      </p:sp>
    </p:spTree>
    <p:extLst>
      <p:ext uri="{BB962C8B-B14F-4D97-AF65-F5344CB8AC3E}">
        <p14:creationId xmlns:p14="http://schemas.microsoft.com/office/powerpoint/2010/main" val="21955410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243145"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145" y="0"/>
            <a:ext cx="5948855" cy="6858000"/>
          </a:xfrm>
          <a:prstGeom prst="rect">
            <a:avLst/>
          </a:prstGeom>
        </p:spPr>
      </p:pic>
    </p:spTree>
    <p:extLst>
      <p:ext uri="{BB962C8B-B14F-4D97-AF65-F5344CB8AC3E}">
        <p14:creationId xmlns:p14="http://schemas.microsoft.com/office/powerpoint/2010/main" val="9717570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817476"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476" y="0"/>
            <a:ext cx="6374524" cy="6858000"/>
          </a:xfrm>
          <a:prstGeom prst="rect">
            <a:avLst/>
          </a:prstGeom>
        </p:spPr>
      </p:pic>
    </p:spTree>
    <p:extLst>
      <p:ext uri="{BB962C8B-B14F-4D97-AF65-F5344CB8AC3E}">
        <p14:creationId xmlns:p14="http://schemas.microsoft.com/office/powerpoint/2010/main" val="202181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006662"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6662" y="0"/>
            <a:ext cx="6185338" cy="6858000"/>
          </a:xfrm>
          <a:prstGeom prst="rect">
            <a:avLst/>
          </a:prstGeom>
        </p:spPr>
      </p:pic>
    </p:spTree>
    <p:extLst>
      <p:ext uri="{BB962C8B-B14F-4D97-AF65-F5344CB8AC3E}">
        <p14:creationId xmlns:p14="http://schemas.microsoft.com/office/powerpoint/2010/main" val="33013106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Bill Clinton’s Impeachment (SSUSH23a</a:t>
            </a:r>
            <a:r>
              <a:rPr lang="en-US" b="1" dirty="0" smtClean="0"/>
              <a:t>)</a:t>
            </a:r>
            <a:endParaRPr lang="en-US" dirty="0"/>
          </a:p>
        </p:txBody>
      </p:sp>
      <p:sp>
        <p:nvSpPr>
          <p:cNvPr id="3" name="Content Placeholder 2"/>
          <p:cNvSpPr>
            <a:spLocks noGrp="1"/>
          </p:cNvSpPr>
          <p:nvPr>
            <p:ph idx="1"/>
          </p:nvPr>
        </p:nvSpPr>
        <p:spPr/>
        <p:txBody>
          <a:bodyPr/>
          <a:lstStyle/>
          <a:p>
            <a:r>
              <a:rPr lang="en-US" dirty="0" smtClean="0"/>
              <a:t>Clinton </a:t>
            </a:r>
            <a:r>
              <a:rPr lang="en-US" dirty="0"/>
              <a:t>became the second president in U.S. history to suffer </a:t>
            </a:r>
            <a:r>
              <a:rPr lang="en-US" b="1" dirty="0"/>
              <a:t>impeachment</a:t>
            </a:r>
            <a:r>
              <a:rPr lang="en-US" dirty="0"/>
              <a:t>. </a:t>
            </a:r>
            <a:endParaRPr lang="en-US" sz="2600" dirty="0"/>
          </a:p>
          <a:p>
            <a:r>
              <a:rPr lang="en-US" dirty="0"/>
              <a:t>The House of Representatives charged him with perjury and obstruction of justice.</a:t>
            </a:r>
            <a:endParaRPr lang="en-US" sz="2600" dirty="0"/>
          </a:p>
          <a:p>
            <a:r>
              <a:rPr lang="en-US" dirty="0"/>
              <a:t>The charges were based on accusations of improper use of money from a real estate deal and allegations he had lied under oath about an improper relationship with a White House intern.</a:t>
            </a:r>
            <a:endParaRPr lang="en-US" sz="2600" dirty="0"/>
          </a:p>
          <a:p>
            <a:r>
              <a:rPr lang="en-US" dirty="0"/>
              <a:t>Clinton denied the charges and the Senate acquitted him, allowing Clinton to remain in office and finish his second term.</a:t>
            </a:r>
            <a:endParaRPr lang="en-US" sz="2600" dirty="0"/>
          </a:p>
          <a:p>
            <a:endParaRPr lang="en-US" dirty="0"/>
          </a:p>
        </p:txBody>
      </p:sp>
    </p:spTree>
    <p:extLst>
      <p:ext uri="{BB962C8B-B14F-4D97-AF65-F5344CB8AC3E}">
        <p14:creationId xmlns:p14="http://schemas.microsoft.com/office/powerpoint/2010/main" val="36662730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a:t> What happened to the Soviet Union during the Reagan Administration</a:t>
            </a:r>
            <a:r>
              <a:rPr lang="en-US" dirty="0" smtClean="0"/>
              <a:t>?</a:t>
            </a:r>
          </a:p>
          <a:p>
            <a:pPr marL="514350" lvl="0" indent="-514350">
              <a:buFont typeface="+mj-lt"/>
              <a:buAutoNum type="arabicPeriod"/>
            </a:pPr>
            <a:r>
              <a:rPr lang="en-US" dirty="0"/>
              <a:t>What was the significance of Reaganomics?</a:t>
            </a:r>
          </a:p>
          <a:p>
            <a:pPr marL="514350" lvl="0" indent="-514350">
              <a:buFont typeface="+mj-lt"/>
              <a:buAutoNum type="arabicPeriod"/>
            </a:pPr>
            <a:r>
              <a:rPr lang="en-US" dirty="0"/>
              <a:t> Why was Bill Clinton impeached?</a:t>
            </a:r>
          </a:p>
          <a:p>
            <a:pPr marL="514350" lvl="0" indent="-514350">
              <a:buFont typeface="+mj-lt"/>
              <a:buAutoNum type="arabicPeriod"/>
            </a:pPr>
            <a:r>
              <a:rPr lang="en-US" dirty="0"/>
              <a:t> What was the result of Bill Clinton’s impeachment?</a:t>
            </a:r>
          </a:p>
          <a:p>
            <a:endParaRPr lang="en-US" dirty="0"/>
          </a:p>
        </p:txBody>
      </p:sp>
    </p:spTree>
    <p:extLst>
      <p:ext uri="{BB962C8B-B14F-4D97-AF65-F5344CB8AC3E}">
        <p14:creationId xmlns:p14="http://schemas.microsoft.com/office/powerpoint/2010/main" val="25982093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0422645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5990897"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90896" y="0"/>
            <a:ext cx="6201104" cy="6858000"/>
          </a:xfrm>
          <a:prstGeom prst="rect">
            <a:avLst/>
          </a:prstGeom>
        </p:spPr>
      </p:pic>
    </p:spTree>
    <p:extLst>
      <p:ext uri="{BB962C8B-B14F-4D97-AF65-F5344CB8AC3E}">
        <p14:creationId xmlns:p14="http://schemas.microsoft.com/office/powerpoint/2010/main" val="1665066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6195849"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849" y="0"/>
            <a:ext cx="5996152" cy="6858000"/>
          </a:xfrm>
          <a:prstGeom prst="rect">
            <a:avLst/>
          </a:prstGeom>
        </p:spPr>
      </p:pic>
    </p:spTree>
    <p:extLst>
      <p:ext uri="{BB962C8B-B14F-4D97-AF65-F5344CB8AC3E}">
        <p14:creationId xmlns:p14="http://schemas.microsoft.com/office/powerpoint/2010/main" val="9131381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
            <a:ext cx="5596759" cy="6858001"/>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96758" y="-2"/>
            <a:ext cx="6595241" cy="6858001"/>
          </a:xfrm>
          <a:prstGeom prst="rect">
            <a:avLst/>
          </a:prstGeom>
        </p:spPr>
      </p:pic>
    </p:spTree>
    <p:extLst>
      <p:ext uri="{BB962C8B-B14F-4D97-AF65-F5344CB8AC3E}">
        <p14:creationId xmlns:p14="http://schemas.microsoft.com/office/powerpoint/2010/main" val="23699974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11714" y="0"/>
            <a:ext cx="3880286" cy="6858000"/>
          </a:xfr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8311714" cy="6858000"/>
          </a:xfrm>
          <a:prstGeom prst="rect">
            <a:avLst/>
          </a:prstGeom>
        </p:spPr>
      </p:pic>
    </p:spTree>
    <p:extLst>
      <p:ext uri="{BB962C8B-B14F-4D97-AF65-F5344CB8AC3E}">
        <p14:creationId xmlns:p14="http://schemas.microsoft.com/office/powerpoint/2010/main" val="29705915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Attacks of September 11, 2001 and the War on Terrorism (SSUSH23a</a:t>
            </a:r>
            <a:r>
              <a:rPr lang="en-US" b="1" dirty="0" smtClean="0"/>
              <a:t>)</a:t>
            </a:r>
            <a:endParaRPr lang="en-US" dirty="0"/>
          </a:p>
        </p:txBody>
      </p:sp>
      <p:sp>
        <p:nvSpPr>
          <p:cNvPr id="3" name="Content Placeholder 2"/>
          <p:cNvSpPr>
            <a:spLocks noGrp="1"/>
          </p:cNvSpPr>
          <p:nvPr>
            <p:ph idx="1"/>
          </p:nvPr>
        </p:nvSpPr>
        <p:spPr/>
        <p:txBody>
          <a:bodyPr/>
          <a:lstStyle/>
          <a:p>
            <a:r>
              <a:rPr lang="en-US" b="1" dirty="0"/>
              <a:t>George W. Bush</a:t>
            </a:r>
            <a:endParaRPr lang="en-US" dirty="0"/>
          </a:p>
          <a:p>
            <a:pPr lvl="1"/>
            <a:r>
              <a:rPr lang="en-US" sz="2800" dirty="0"/>
              <a:t>September 11, 2001, (9/11) al-Qaeda’s attack on the Twin Towers. </a:t>
            </a:r>
          </a:p>
          <a:p>
            <a:pPr lvl="1"/>
            <a:r>
              <a:rPr lang="en-US" sz="2800" dirty="0"/>
              <a:t>American Response to 9/11 attack</a:t>
            </a:r>
          </a:p>
          <a:p>
            <a:pPr lvl="2"/>
            <a:r>
              <a:rPr lang="en-US" sz="2800" dirty="0"/>
              <a:t>Created </a:t>
            </a:r>
            <a:r>
              <a:rPr lang="en-US" sz="2800" b="1" dirty="0"/>
              <a:t>the Patriot Act</a:t>
            </a:r>
            <a:r>
              <a:rPr lang="en-US" sz="2800" dirty="0"/>
              <a:t>, which increased the ability of American law enforcement agencies can search private communications and personal records</a:t>
            </a:r>
          </a:p>
          <a:p>
            <a:pPr lvl="2"/>
            <a:r>
              <a:rPr lang="en-US" sz="2800" dirty="0"/>
              <a:t>Created the </a:t>
            </a:r>
            <a:r>
              <a:rPr lang="en-US" sz="2800" b="1" dirty="0"/>
              <a:t>Department of Homeland Security</a:t>
            </a:r>
            <a:r>
              <a:rPr lang="en-US" sz="2800" dirty="0"/>
              <a:t> (responds to terrorist attacks and natural disasters)</a:t>
            </a:r>
          </a:p>
          <a:p>
            <a:endParaRPr lang="en-US" dirty="0"/>
          </a:p>
        </p:txBody>
      </p:sp>
    </p:spTree>
    <p:extLst>
      <p:ext uri="{BB962C8B-B14F-4D97-AF65-F5344CB8AC3E}">
        <p14:creationId xmlns:p14="http://schemas.microsoft.com/office/powerpoint/2010/main" val="36224531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Attacks of September 11, 2001 and the War on Terrorism (SSUSH23a)</a:t>
            </a:r>
            <a:endParaRPr lang="en-US" dirty="0"/>
          </a:p>
        </p:txBody>
      </p:sp>
      <p:sp>
        <p:nvSpPr>
          <p:cNvPr id="3" name="Content Placeholder 2"/>
          <p:cNvSpPr>
            <a:spLocks noGrp="1"/>
          </p:cNvSpPr>
          <p:nvPr>
            <p:ph idx="1"/>
          </p:nvPr>
        </p:nvSpPr>
        <p:spPr>
          <a:xfrm>
            <a:off x="1120000" y="1825624"/>
            <a:ext cx="10233800" cy="4717065"/>
          </a:xfrm>
        </p:spPr>
        <p:txBody>
          <a:bodyPr>
            <a:normAutofit fontScale="85000" lnSpcReduction="20000"/>
          </a:bodyPr>
          <a:lstStyle/>
          <a:p>
            <a:r>
              <a:rPr lang="en-US" sz="3800" b="1" dirty="0"/>
              <a:t>Operation Enduring Freedom (2001),</a:t>
            </a:r>
            <a:r>
              <a:rPr lang="en-US" sz="3800" dirty="0"/>
              <a:t> U.S. invasion of Afghanistan with allied forces. (for harboring al-Qaeda leader </a:t>
            </a:r>
            <a:r>
              <a:rPr lang="en-US" sz="3800" b="1" dirty="0"/>
              <a:t>Osama bin Laden</a:t>
            </a:r>
            <a:r>
              <a:rPr lang="en-US" sz="3800" dirty="0"/>
              <a:t> and start of </a:t>
            </a:r>
            <a:r>
              <a:rPr lang="en-US" sz="3800" b="1" dirty="0"/>
              <a:t>War on Terrorism</a:t>
            </a:r>
            <a:r>
              <a:rPr lang="en-US" sz="3800" dirty="0"/>
              <a:t>)</a:t>
            </a:r>
          </a:p>
          <a:p>
            <a:r>
              <a:rPr lang="en-US" sz="3800" b="1" dirty="0"/>
              <a:t>Operation Iraqi Freedom (2003), </a:t>
            </a:r>
            <a:r>
              <a:rPr lang="en-US" sz="3800" dirty="0"/>
              <a:t>U.S. invasion of Iraq to search for </a:t>
            </a:r>
            <a:r>
              <a:rPr lang="en-US" sz="3800" b="1" dirty="0"/>
              <a:t>Weapons of Mass Destruction (WMD) </a:t>
            </a:r>
            <a:r>
              <a:rPr lang="en-US" sz="3800" dirty="0"/>
              <a:t>and as part of </a:t>
            </a:r>
            <a:r>
              <a:rPr lang="en-US" sz="3800" b="1" dirty="0"/>
              <a:t>War on Terrorism</a:t>
            </a:r>
            <a:r>
              <a:rPr lang="en-US" sz="3800" dirty="0"/>
              <a:t>.</a:t>
            </a:r>
          </a:p>
          <a:p>
            <a:r>
              <a:rPr lang="en-US" sz="3800" dirty="0"/>
              <a:t>U.S. captures Iraq’s president, Saddam Hussein. U.S. fears Hussein had and could supply terrorist in America. (Executed in 2006 for crimes against humanity)</a:t>
            </a:r>
          </a:p>
          <a:p>
            <a:r>
              <a:rPr lang="en-US" sz="3800" dirty="0"/>
              <a:t>U.S. captures al-Qaeda leader, Osama bin Laden. U.S fears bin Laden had and could supply terrorist in America. (Killed in 2011, ordered by </a:t>
            </a:r>
            <a:r>
              <a:rPr lang="en-US" sz="3800" b="1" dirty="0"/>
              <a:t>Barack Obama</a:t>
            </a:r>
            <a:r>
              <a:rPr lang="en-US" sz="3800" dirty="0"/>
              <a:t>)</a:t>
            </a:r>
          </a:p>
          <a:p>
            <a:endParaRPr lang="en-US" dirty="0"/>
          </a:p>
        </p:txBody>
      </p:sp>
    </p:spTree>
    <p:extLst>
      <p:ext uri="{BB962C8B-B14F-4D97-AF65-F5344CB8AC3E}">
        <p14:creationId xmlns:p14="http://schemas.microsoft.com/office/powerpoint/2010/main" val="39051531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Technological Changes (SSUSH23a</a:t>
            </a:r>
            <a:r>
              <a:rPr lang="en-US" b="1" dirty="0" smtClean="0"/>
              <a:t>)</a:t>
            </a:r>
            <a:endParaRPr lang="en-US" dirty="0"/>
          </a:p>
        </p:txBody>
      </p:sp>
      <p:sp>
        <p:nvSpPr>
          <p:cNvPr id="3" name="Content Placeholder 2"/>
          <p:cNvSpPr>
            <a:spLocks noGrp="1"/>
          </p:cNvSpPr>
          <p:nvPr>
            <p:ph idx="1"/>
          </p:nvPr>
        </p:nvSpPr>
        <p:spPr/>
        <p:txBody>
          <a:bodyPr/>
          <a:lstStyle/>
          <a:p>
            <a:pPr lvl="0"/>
            <a:r>
              <a:rPr lang="en-US" dirty="0"/>
              <a:t>Technologies changes such as the personal computer and the internet has had a dramatic impact on economic growth of businesses in the United States.</a:t>
            </a:r>
          </a:p>
          <a:p>
            <a:pPr lvl="0"/>
            <a:r>
              <a:rPr lang="en-US" dirty="0"/>
              <a:t>Social Media such as Facebook have had major impacts on Presidential Elections. (Obama and Trump)</a:t>
            </a:r>
          </a:p>
          <a:p>
            <a:pPr marL="0" indent="0">
              <a:buNone/>
            </a:pPr>
            <a:endParaRPr lang="en-US" dirty="0"/>
          </a:p>
        </p:txBody>
      </p:sp>
    </p:spTree>
    <p:extLst>
      <p:ext uri="{BB962C8B-B14F-4D97-AF65-F5344CB8AC3E}">
        <p14:creationId xmlns:p14="http://schemas.microsoft.com/office/powerpoint/2010/main" val="5361066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4700" y="0"/>
            <a:ext cx="6677299" cy="6858000"/>
          </a:xfr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5514700" cy="6858000"/>
          </a:xfrm>
          <a:prstGeom prst="rect">
            <a:avLst/>
          </a:prstGeom>
        </p:spPr>
      </p:pic>
    </p:spTree>
    <p:extLst>
      <p:ext uri="{BB962C8B-B14F-4D97-AF65-F5344CB8AC3E}">
        <p14:creationId xmlns:p14="http://schemas.microsoft.com/office/powerpoint/2010/main" val="39507766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Presidential Election of 2008 (SSUSH23a</a:t>
            </a:r>
            <a:r>
              <a:rPr lang="en-US" b="1" dirty="0" smtClean="0"/>
              <a:t>)</a:t>
            </a:r>
            <a:endParaRPr lang="en-US" dirty="0"/>
          </a:p>
        </p:txBody>
      </p:sp>
      <p:sp>
        <p:nvSpPr>
          <p:cNvPr id="3" name="Content Placeholder 2"/>
          <p:cNvSpPr>
            <a:spLocks noGrp="1"/>
          </p:cNvSpPr>
          <p:nvPr>
            <p:ph idx="1"/>
          </p:nvPr>
        </p:nvSpPr>
        <p:spPr/>
        <p:txBody>
          <a:bodyPr/>
          <a:lstStyle/>
          <a:p>
            <a:pPr lvl="0"/>
            <a:r>
              <a:rPr lang="en-US" dirty="0"/>
              <a:t>Democratic candidate </a:t>
            </a:r>
            <a:r>
              <a:rPr lang="en-US" b="1" dirty="0"/>
              <a:t>Barack Obama</a:t>
            </a:r>
            <a:r>
              <a:rPr lang="en-US" dirty="0"/>
              <a:t> was elected by a wide margin in the election. </a:t>
            </a:r>
          </a:p>
          <a:p>
            <a:pPr lvl="0"/>
            <a:r>
              <a:rPr lang="en-US" dirty="0"/>
              <a:t>This made history as Obama become the first African American to hold the office of presidency of the United States.</a:t>
            </a:r>
          </a:p>
          <a:p>
            <a:endParaRPr lang="en-US" dirty="0"/>
          </a:p>
        </p:txBody>
      </p:sp>
    </p:spTree>
    <p:extLst>
      <p:ext uri="{BB962C8B-B14F-4D97-AF65-F5344CB8AC3E}">
        <p14:creationId xmlns:p14="http://schemas.microsoft.com/office/powerpoint/2010/main" val="6639494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a:t> Describe the attacks of September 11, 2001?</a:t>
            </a:r>
          </a:p>
          <a:p>
            <a:pPr marL="514350" lvl="0" indent="-514350">
              <a:buFont typeface="+mj-lt"/>
              <a:buAutoNum type="arabicPeriod"/>
            </a:pPr>
            <a:r>
              <a:rPr lang="en-US" dirty="0"/>
              <a:t> What was the result of September 11, 2001?</a:t>
            </a:r>
          </a:p>
          <a:p>
            <a:pPr marL="514350" lvl="0" indent="-514350">
              <a:buFont typeface="+mj-lt"/>
              <a:buAutoNum type="arabicPeriod"/>
            </a:pPr>
            <a:r>
              <a:rPr lang="en-US" dirty="0" smtClean="0"/>
              <a:t>What </a:t>
            </a:r>
            <a:r>
              <a:rPr lang="en-US" dirty="0"/>
              <a:t>technologies have impacted American Politics?</a:t>
            </a:r>
          </a:p>
          <a:p>
            <a:pPr marL="514350" lvl="0" indent="-514350">
              <a:buFont typeface="+mj-lt"/>
              <a:buAutoNum type="arabicPeriod"/>
            </a:pPr>
            <a:r>
              <a:rPr lang="en-US" dirty="0"/>
              <a:t> What was the significance of the Presidential Election of 2008?</a:t>
            </a:r>
          </a:p>
          <a:p>
            <a:endParaRPr lang="en-US" dirty="0"/>
          </a:p>
        </p:txBody>
      </p:sp>
    </p:spTree>
    <p:extLst>
      <p:ext uri="{BB962C8B-B14F-4D97-AF65-F5344CB8AC3E}">
        <p14:creationId xmlns:p14="http://schemas.microsoft.com/office/powerpoint/2010/main" val="1762155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International Policy (SSUSH22a)</a:t>
            </a:r>
            <a:endParaRPr lang="en-US" dirty="0"/>
          </a:p>
        </p:txBody>
      </p:sp>
      <p:sp>
        <p:nvSpPr>
          <p:cNvPr id="3" name="Content Placeholder 2"/>
          <p:cNvSpPr>
            <a:spLocks noGrp="1"/>
          </p:cNvSpPr>
          <p:nvPr>
            <p:ph idx="1"/>
          </p:nvPr>
        </p:nvSpPr>
        <p:spPr/>
        <p:txBody>
          <a:bodyPr/>
          <a:lstStyle/>
          <a:p>
            <a:r>
              <a:rPr lang="en-US" b="1" dirty="0"/>
              <a:t>Richard Nixon Visits China (SSUSH22a)</a:t>
            </a:r>
            <a:endParaRPr lang="en-US" dirty="0"/>
          </a:p>
          <a:p>
            <a:pPr lvl="1"/>
            <a:r>
              <a:rPr lang="en-US" sz="2800" dirty="0"/>
              <a:t>Visited China to seek scientific, cultural and trade agreements</a:t>
            </a:r>
          </a:p>
          <a:p>
            <a:pPr lvl="1"/>
            <a:r>
              <a:rPr lang="en-US" sz="2800" dirty="0"/>
              <a:t>Hoped Chinese and the U.S. would become allies against the Soviet Union</a:t>
            </a:r>
          </a:p>
          <a:p>
            <a:endParaRPr lang="en-US" dirty="0"/>
          </a:p>
        </p:txBody>
      </p:sp>
    </p:spTree>
    <p:extLst>
      <p:ext uri="{BB962C8B-B14F-4D97-AF65-F5344CB8AC3E}">
        <p14:creationId xmlns:p14="http://schemas.microsoft.com/office/powerpoint/2010/main" val="2312042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171090"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71090" y="0"/>
            <a:ext cx="7020910" cy="6858000"/>
          </a:xfrm>
          <a:prstGeom prst="rect">
            <a:avLst/>
          </a:prstGeom>
        </p:spPr>
      </p:pic>
    </p:spTree>
    <p:extLst>
      <p:ext uri="{BB962C8B-B14F-4D97-AF65-F5344CB8AC3E}">
        <p14:creationId xmlns:p14="http://schemas.microsoft.com/office/powerpoint/2010/main" val="1055703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International Policy </a:t>
            </a:r>
            <a:r>
              <a:rPr lang="en-US" b="1" dirty="0" smtClean="0"/>
              <a:t>(</a:t>
            </a:r>
            <a:r>
              <a:rPr lang="en-US" b="1" dirty="0"/>
              <a:t>SSUSH22a</a:t>
            </a:r>
            <a:r>
              <a:rPr lang="en-US" b="1" dirty="0" smtClean="0"/>
              <a:t>)</a:t>
            </a:r>
            <a:endParaRPr lang="en-US" dirty="0"/>
          </a:p>
        </p:txBody>
      </p:sp>
      <p:sp>
        <p:nvSpPr>
          <p:cNvPr id="3" name="Content Placeholder 2"/>
          <p:cNvSpPr>
            <a:spLocks noGrp="1"/>
          </p:cNvSpPr>
          <p:nvPr>
            <p:ph idx="1"/>
          </p:nvPr>
        </p:nvSpPr>
        <p:spPr/>
        <p:txBody>
          <a:bodyPr>
            <a:normAutofit/>
          </a:bodyPr>
          <a:lstStyle/>
          <a:p>
            <a:r>
              <a:rPr lang="en-US" b="1" dirty="0"/>
              <a:t>End of Vietnam War (SSUSH22a)</a:t>
            </a:r>
            <a:endParaRPr lang="en-US" dirty="0"/>
          </a:p>
          <a:p>
            <a:pPr lvl="1"/>
            <a:r>
              <a:rPr lang="en-US" sz="2800" dirty="0"/>
              <a:t>The President had been given immense unilateral power through the </a:t>
            </a:r>
            <a:r>
              <a:rPr lang="en-US" sz="2800" b="1" dirty="0"/>
              <a:t>Gulf of Tonkin Resolution</a:t>
            </a:r>
            <a:r>
              <a:rPr lang="en-US" sz="2800" dirty="0"/>
              <a:t> to take any measures he deemed necessary to protect the United States. </a:t>
            </a:r>
          </a:p>
          <a:p>
            <a:pPr lvl="1"/>
            <a:r>
              <a:rPr lang="en-US" sz="2800" dirty="0"/>
              <a:t>The Congress had been powerless through much of the Vietnam War to adjust the level of troop commitment to the region because of the Gulf of Tonkin's unlimited provisions. </a:t>
            </a:r>
          </a:p>
          <a:p>
            <a:endParaRPr lang="en-US" dirty="0"/>
          </a:p>
        </p:txBody>
      </p:sp>
    </p:spTree>
    <p:extLst>
      <p:ext uri="{BB962C8B-B14F-4D97-AF65-F5344CB8AC3E}">
        <p14:creationId xmlns:p14="http://schemas.microsoft.com/office/powerpoint/2010/main" val="3614305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075" y="0"/>
            <a:ext cx="6574221" cy="6858000"/>
          </a:xfrm>
        </p:spPr>
      </p:pic>
    </p:spTree>
    <p:extLst>
      <p:ext uri="{BB962C8B-B14F-4D97-AF65-F5344CB8AC3E}">
        <p14:creationId xmlns:p14="http://schemas.microsoft.com/office/powerpoint/2010/main" val="3434755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docProps/app.xml><?xml version="1.0" encoding="utf-8"?>
<Properties xmlns="http://schemas.openxmlformats.org/officeDocument/2006/extended-properties" xmlns:vt="http://schemas.openxmlformats.org/officeDocument/2006/docPropsVTypes">
  <Template>Depth</Template>
  <TotalTime>3965</TotalTime>
  <Words>1593</Words>
  <Application>Microsoft Office PowerPoint</Application>
  <PresentationFormat>Widescreen</PresentationFormat>
  <Paragraphs>144</Paragraphs>
  <Slides>57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Arial</vt:lpstr>
      <vt:lpstr>Corbel</vt:lpstr>
      <vt:lpstr>Depth</vt:lpstr>
      <vt:lpstr>Review Questions</vt:lpstr>
      <vt:lpstr>Modern Politics</vt:lpstr>
      <vt:lpstr>Standards</vt:lpstr>
      <vt:lpstr>Key Concepts</vt:lpstr>
      <vt:lpstr>PowerPoint Presentation</vt:lpstr>
      <vt:lpstr>International Policy (SSUSH22a)</vt:lpstr>
      <vt:lpstr>PowerPoint Presentation</vt:lpstr>
      <vt:lpstr>International Policy (SSUSH22a)</vt:lpstr>
      <vt:lpstr>PowerPoint Presentation</vt:lpstr>
      <vt:lpstr>International Policy (SSUSH22a)</vt:lpstr>
      <vt:lpstr>Who are these guys?</vt:lpstr>
      <vt:lpstr>Why are these guys so happy?</vt:lpstr>
      <vt:lpstr>A few years later……</vt:lpstr>
      <vt:lpstr>International Policy (SSUSH22a)</vt:lpstr>
      <vt:lpstr>PowerPoint Presentation</vt:lpstr>
      <vt:lpstr>PowerPoint Presentation</vt:lpstr>
      <vt:lpstr>PowerPoint Presentation</vt:lpstr>
      <vt:lpstr>PowerPoint Presentation</vt:lpstr>
      <vt:lpstr>International Policy (SSUSH22a)</vt:lpstr>
      <vt:lpstr>International Policy (SSUSH22a)</vt:lpstr>
      <vt:lpstr>Review Questions</vt:lpstr>
      <vt:lpstr>Document Analysis</vt:lpstr>
      <vt:lpstr>PowerPoint Presentation</vt:lpstr>
      <vt:lpstr>PowerPoint Presentation</vt:lpstr>
      <vt:lpstr>PowerPoint Presentation</vt:lpstr>
      <vt:lpstr>Major Domestic Issues (SSUSH22b)</vt:lpstr>
      <vt:lpstr>PowerPoint Presentation</vt:lpstr>
      <vt:lpstr>Major Domestic Issues (SSUSH22b)</vt:lpstr>
      <vt:lpstr>PowerPoint Presentation</vt:lpstr>
      <vt:lpstr>PowerPoint Presentation</vt:lpstr>
      <vt:lpstr>PowerPoint Presentation</vt:lpstr>
      <vt:lpstr>PowerPoint Presentation</vt:lpstr>
      <vt:lpstr>PowerPoint Presentation</vt:lpstr>
      <vt:lpstr>Major Domestic Issues (SSUSH22b)</vt:lpstr>
      <vt:lpstr>Review Questions</vt:lpstr>
      <vt:lpstr>PowerPoint Presentation</vt:lpstr>
      <vt:lpstr>Major Domestic Issues (SSUSH22b)</vt:lpstr>
      <vt:lpstr>PowerPoint Presentation</vt:lpstr>
      <vt:lpstr>The Collapse of the Soviet Union (SSUSH23a)</vt:lpstr>
      <vt:lpstr>PowerPoint Presentation</vt:lpstr>
      <vt:lpstr>PowerPoint Presentation</vt:lpstr>
      <vt:lpstr>Ronald Reagans Economic Policy (SSUSH23a)</vt:lpstr>
      <vt:lpstr>PowerPoint Presentation</vt:lpstr>
      <vt:lpstr>PowerPoint Presentation</vt:lpstr>
      <vt:lpstr>PowerPoint Presentation</vt:lpstr>
      <vt:lpstr>Bill Clinton’s Impeachment (SSUSH23a)</vt:lpstr>
      <vt:lpstr>Review Questions</vt:lpstr>
      <vt:lpstr>PowerPoint Presentation</vt:lpstr>
      <vt:lpstr>PowerPoint Presentation</vt:lpstr>
      <vt:lpstr>PowerPoint Presentation</vt:lpstr>
      <vt:lpstr>PowerPoint Presentation</vt:lpstr>
      <vt:lpstr>The Attacks of September 11, 2001 and the War on Terrorism (SSUSH23a)</vt:lpstr>
      <vt:lpstr>The Attacks of September 11, 2001 and the War on Terrorism (SSUSH23a)</vt:lpstr>
      <vt:lpstr>Technological Changes (SSUSH23a)</vt:lpstr>
      <vt:lpstr>PowerPoint Presentation</vt:lpstr>
      <vt:lpstr>Presidential Election of 2008 (SSUSH23a)</vt:lpstr>
      <vt:lpstr>Review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Politics</dc:title>
  <dc:creator>Brock</dc:creator>
  <cp:lastModifiedBy>Benjamin Willis</cp:lastModifiedBy>
  <cp:revision>22</cp:revision>
  <dcterms:created xsi:type="dcterms:W3CDTF">2017-08-05T11:48:20Z</dcterms:created>
  <dcterms:modified xsi:type="dcterms:W3CDTF">2018-04-27T13:38:28Z</dcterms:modified>
</cp:coreProperties>
</file>