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3" r:id="rId2"/>
    <p:sldMasterId id="2147483705" r:id="rId3"/>
  </p:sldMasterIdLst>
  <p:handoutMasterIdLst>
    <p:handoutMasterId r:id="rId6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94" r:id="rId10"/>
    <p:sldId id="262" r:id="rId11"/>
    <p:sldId id="265" r:id="rId12"/>
    <p:sldId id="266" r:id="rId13"/>
    <p:sldId id="308" r:id="rId14"/>
    <p:sldId id="267" r:id="rId15"/>
    <p:sldId id="269" r:id="rId16"/>
    <p:sldId id="271" r:id="rId17"/>
    <p:sldId id="272" r:id="rId18"/>
    <p:sldId id="270" r:id="rId19"/>
    <p:sldId id="273" r:id="rId20"/>
    <p:sldId id="309" r:id="rId21"/>
    <p:sldId id="312" r:id="rId22"/>
    <p:sldId id="311" r:id="rId23"/>
    <p:sldId id="313" r:id="rId24"/>
    <p:sldId id="315" r:id="rId25"/>
    <p:sldId id="314" r:id="rId26"/>
    <p:sldId id="310" r:id="rId27"/>
    <p:sldId id="296" r:id="rId28"/>
    <p:sldId id="274" r:id="rId29"/>
    <p:sldId id="322" r:id="rId30"/>
    <p:sldId id="323" r:id="rId31"/>
    <p:sldId id="276" r:id="rId32"/>
    <p:sldId id="277" r:id="rId33"/>
    <p:sldId id="278" r:id="rId34"/>
    <p:sldId id="316" r:id="rId35"/>
    <p:sldId id="319" r:id="rId36"/>
    <p:sldId id="317" r:id="rId37"/>
    <p:sldId id="320" r:id="rId38"/>
    <p:sldId id="280" r:id="rId39"/>
    <p:sldId id="281" r:id="rId40"/>
    <p:sldId id="321" r:id="rId41"/>
    <p:sldId id="282" r:id="rId42"/>
    <p:sldId id="284" r:id="rId43"/>
    <p:sldId id="285" r:id="rId44"/>
    <p:sldId id="286" r:id="rId45"/>
    <p:sldId id="287" r:id="rId46"/>
    <p:sldId id="288" r:id="rId47"/>
    <p:sldId id="289" r:id="rId48"/>
    <p:sldId id="291" r:id="rId49"/>
    <p:sldId id="307" r:id="rId50"/>
    <p:sldId id="292" r:id="rId51"/>
    <p:sldId id="293" r:id="rId52"/>
    <p:sldId id="297" r:id="rId53"/>
    <p:sldId id="302" r:id="rId54"/>
    <p:sldId id="303" r:id="rId55"/>
    <p:sldId id="298" r:id="rId56"/>
    <p:sldId id="299" r:id="rId57"/>
    <p:sldId id="301" r:id="rId58"/>
    <p:sldId id="304" r:id="rId59"/>
    <p:sldId id="305" r:id="rId60"/>
    <p:sldId id="306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42" d="100"/>
          <a:sy n="42" d="100"/>
        </p:scale>
        <p:origin x="67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306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E6DB-9576-4AF5-AC0C-CB6934E8F33D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7388A-64AB-411A-9726-0FA0972E5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90AD26-BFE4-4800-9D47-8CAF49A8A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B7A222-957C-47B3-B87D-D07B4380A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61E34B-BEB1-4730-8A1B-37C5394D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0AD26-BFE4-4800-9D47-8CAF49A8A7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3A1E7-D36B-4870-B98C-1C24FC766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6AD26-59E5-4FA3-83A1-213331BB0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A1523-308D-4000-BE0D-188E3314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31E86-BC82-4C86-8ACB-0224FA1F8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97641-DE47-4688-893D-99F5CB62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2F18C-D04A-43CB-9F53-2A7DE1953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29906D-BDDE-4977-97B7-EFC23190D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93A1E7-D36B-4870-B98C-1C24FC76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D89EC-DF05-4089-BDD2-B1D62DA2E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7A222-957C-47B3-B87D-D07B4380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90AD26-BFE4-4800-9D47-8CAF49A8A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93A1E7-D36B-4870-B98C-1C24FC76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E6AD26-59E5-4FA3-83A1-213331BB0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1A1523-308D-4000-BE0D-188E3314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F31E86-BC82-4C86-8ACB-0224FA1F8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197641-DE47-4688-893D-99F5CB622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F2F18C-D04A-43CB-9F53-2A7DE1953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29906D-BDDE-4977-97B7-EFC23190D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E6AD26-59E5-4FA3-83A1-213331BB0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4D89EC-DF05-4089-BDD2-B1D62DA2E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B7A222-957C-47B3-B87D-D07B4380A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1A1523-308D-4000-BE0D-188E3314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F31E86-BC82-4C86-8ACB-0224FA1F8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197641-DE47-4688-893D-99F5CB622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F2F18C-D04A-43CB-9F53-2A7DE1953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29906D-BDDE-4977-97B7-EFC23190D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4D89EC-DF05-4089-BDD2-B1D62DA2E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41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3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2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15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18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1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4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42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9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4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17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20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23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26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40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7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32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4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6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D039B9-7E23-47AD-BFF9-B96BBC31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2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3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2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15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18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1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4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4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9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4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17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20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23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26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7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32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4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6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  <p:sp>
        <p:nvSpPr>
          <p:cNvPr id="38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rgbClr val="336666"/>
                </a:solidFill>
                <a:effectLst/>
                <a:latin typeface="Arial" charset="0"/>
              </a:rPr>
              <a:t>iRespond Question Master</a:t>
            </a:r>
          </a:p>
        </p:txBody>
      </p:sp>
      <p:sp>
        <p:nvSpPr>
          <p:cNvPr id="39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A.) Response A</a:t>
            </a:r>
          </a:p>
        </p:txBody>
      </p:sp>
      <p:sp>
        <p:nvSpPr>
          <p:cNvPr id="40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B.) Response B</a:t>
            </a:r>
          </a:p>
        </p:txBody>
      </p:sp>
      <p:sp>
        <p:nvSpPr>
          <p:cNvPr id="41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C.) Response C</a:t>
            </a:r>
          </a:p>
        </p:txBody>
      </p:sp>
      <p:sp>
        <p:nvSpPr>
          <p:cNvPr id="42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D.) Response D</a:t>
            </a:r>
          </a:p>
        </p:txBody>
      </p:sp>
      <p:sp>
        <p:nvSpPr>
          <p:cNvPr id="43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E.) Response E</a:t>
            </a:r>
          </a:p>
        </p:txBody>
      </p:sp>
      <p:sp>
        <p:nvSpPr>
          <p:cNvPr id="44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6666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45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6666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9915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Post-WWII American Presidents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 </a:t>
            </a:r>
            <a:r>
              <a:rPr lang="en-US" sz="3500" b="1" dirty="0" smtClean="0"/>
              <a:t>1948-2004</a:t>
            </a:r>
            <a:endParaRPr lang="en-US" sz="3500" b="1" dirty="0"/>
          </a:p>
        </p:txBody>
      </p:sp>
      <p:pic>
        <p:nvPicPr>
          <p:cNvPr id="2053" name="Picture 5" descr="http://www.searchnsniff.com/wp-content/uploads/2010/02/United-States-Constitu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886200" cy="291271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658296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500" b="1" i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500" b="1" i="1" dirty="0" smtClean="0">
                <a:solidFill>
                  <a:schemeClr val="bg1"/>
                </a:solidFill>
                <a:latin typeface="+mn-lt"/>
              </a:rPr>
              <a:t>hapters 25 - 33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78809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Pushed for </a:t>
            </a:r>
            <a:r>
              <a:rPr lang="en-US" sz="2600" dirty="0">
                <a:solidFill>
                  <a:srgbClr val="C00000"/>
                </a:solidFill>
              </a:rPr>
              <a:t>Civil Rights Act of </a:t>
            </a:r>
            <a:r>
              <a:rPr lang="en-US" sz="2600" dirty="0" smtClean="0">
                <a:solidFill>
                  <a:srgbClr val="C00000"/>
                </a:solidFill>
              </a:rPr>
              <a:t>1964 before assassination 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chemeClr val="accent2"/>
                </a:solidFill>
              </a:rPr>
              <a:t>Space Race </a:t>
            </a:r>
            <a:r>
              <a:rPr lang="en-US" sz="2600" dirty="0"/>
              <a:t>– called </a:t>
            </a:r>
            <a:r>
              <a:rPr lang="en-US" sz="2600" dirty="0" smtClean="0"/>
              <a:t>for </a:t>
            </a:r>
            <a:r>
              <a:rPr lang="en-US" sz="2600" dirty="0">
                <a:solidFill>
                  <a:schemeClr val="accent1"/>
                </a:solidFill>
              </a:rPr>
              <a:t>man on the moon </a:t>
            </a:r>
            <a:r>
              <a:rPr lang="en-US" sz="2600" dirty="0"/>
              <a:t>by end of decade</a:t>
            </a:r>
          </a:p>
          <a:p>
            <a:r>
              <a:rPr lang="en-US" sz="2600" dirty="0">
                <a:solidFill>
                  <a:schemeClr val="accent2"/>
                </a:solidFill>
              </a:rPr>
              <a:t>Assassinated in 1963 </a:t>
            </a:r>
            <a:r>
              <a:rPr lang="en-US" sz="2600" dirty="0">
                <a:solidFill>
                  <a:schemeClr val="accent1"/>
                </a:solidFill>
              </a:rPr>
              <a:t>by Lee Harvey Oswald </a:t>
            </a:r>
            <a:r>
              <a:rPr lang="en-US" sz="2600" dirty="0"/>
              <a:t>– Warren Commission determined there was no </a:t>
            </a:r>
            <a:r>
              <a:rPr lang="en-US" sz="2600" dirty="0" smtClean="0"/>
              <a:t>conspiracy; VP </a:t>
            </a:r>
            <a:r>
              <a:rPr lang="en-US" sz="2600" dirty="0" smtClean="0">
                <a:solidFill>
                  <a:schemeClr val="accent1"/>
                </a:solidFill>
              </a:rPr>
              <a:t>Lyndon Johnson</a:t>
            </a:r>
            <a:r>
              <a:rPr lang="en-US" sz="2600" dirty="0" smtClean="0"/>
              <a:t> becomes President </a:t>
            </a:r>
            <a:endParaRPr lang="en-US" sz="26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Kennedy’s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gitaljournalist.org/issue0309/images/life/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467600" cy="625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Bay of Pigs invasion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Apr ’61</a:t>
            </a:r>
            <a:r>
              <a:rPr lang="en-US" dirty="0" smtClean="0">
                <a:solidFill>
                  <a:schemeClr val="accent1"/>
                </a:solidFill>
              </a:rPr>
              <a:t>): </a:t>
            </a:r>
            <a:r>
              <a:rPr lang="en-US" dirty="0" smtClean="0"/>
              <a:t>CIA sends Cuban exiles to overthrow Fidel Castro, invasion is a disaster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Cuban Missile Crisis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Oct ’62</a:t>
            </a:r>
            <a:r>
              <a:rPr lang="en-US" dirty="0" smtClean="0">
                <a:solidFill>
                  <a:schemeClr val="accent1"/>
                </a:solidFill>
              </a:rPr>
              <a:t>): </a:t>
            </a:r>
            <a:r>
              <a:rPr lang="en-US" dirty="0" smtClean="0"/>
              <a:t>U.S. discovers that the Soviet Union is placing nuclear weapons in Cuba, Kennedy orders a naval blockade of the island, Soviets remove missiles from Cuba and U.S. removes missiles form Turkey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Increased # of American advisors in </a:t>
            </a:r>
            <a:r>
              <a:rPr lang="en-US" dirty="0" smtClean="0">
                <a:solidFill>
                  <a:schemeClr val="accent1"/>
                </a:solidFill>
              </a:rPr>
              <a:t>S. </a:t>
            </a:r>
            <a:r>
              <a:rPr lang="en-US" dirty="0">
                <a:solidFill>
                  <a:schemeClr val="accent1"/>
                </a:solidFill>
              </a:rPr>
              <a:t>Vietnam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Berlin Crisis / Berlin </a:t>
            </a:r>
            <a:r>
              <a:rPr lang="en-US" dirty="0">
                <a:solidFill>
                  <a:srgbClr val="C00000"/>
                </a:solidFill>
              </a:rPr>
              <a:t>Wall </a:t>
            </a:r>
            <a:r>
              <a:rPr lang="en-US" dirty="0">
                <a:solidFill>
                  <a:schemeClr val="accent1"/>
                </a:solidFill>
              </a:rPr>
              <a:t>construction 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>
                <a:solidFill>
                  <a:schemeClr val="accent1"/>
                </a:solidFill>
              </a:rPr>
              <a:t>’63</a:t>
            </a:r>
            <a:r>
              <a:rPr lang="en-US" dirty="0" smtClean="0">
                <a:solidFill>
                  <a:schemeClr val="accent1"/>
                </a:solidFill>
              </a:rPr>
              <a:t>): </a:t>
            </a:r>
            <a:r>
              <a:rPr lang="en-US" dirty="0" smtClean="0"/>
              <a:t>U.S. refuses to leave West Berlin, so Soviets begin constructing wall between East and West Berlin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Kennedy’s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9928"/>
            <a:ext cx="8458200" cy="46908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L. Johnson </a:t>
            </a:r>
            <a:r>
              <a:rPr lang="en-US" dirty="0"/>
              <a:t>(D) v. Goldwater (R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did not seek </a:t>
            </a:r>
          </a:p>
          <a:p>
            <a:pPr>
              <a:buNone/>
            </a:pPr>
            <a:r>
              <a:rPr lang="en-US" dirty="0" smtClean="0"/>
              <a:t>	reelection</a:t>
            </a:r>
            <a:r>
              <a:rPr lang="en-US" dirty="0"/>
              <a:t> </a:t>
            </a:r>
            <a:r>
              <a:rPr lang="en-US" dirty="0" smtClean="0"/>
              <a:t>in </a:t>
            </a:r>
          </a:p>
          <a:p>
            <a:pPr>
              <a:buNone/>
            </a:pPr>
            <a:r>
              <a:rPr lang="en-US" dirty="0" smtClean="0"/>
              <a:t>  ‘68 due to </a:t>
            </a:r>
          </a:p>
          <a:p>
            <a:pPr>
              <a:buNone/>
            </a:pPr>
            <a:r>
              <a:rPr lang="en-US" dirty="0" smtClean="0"/>
              <a:t>  divisions</a:t>
            </a:r>
            <a:r>
              <a:rPr lang="en-US" dirty="0"/>
              <a:t> </a:t>
            </a:r>
            <a:r>
              <a:rPr lang="en-US" dirty="0" smtClean="0"/>
              <a:t>over </a:t>
            </a:r>
          </a:p>
          <a:p>
            <a:pPr>
              <a:buNone/>
            </a:pPr>
            <a:r>
              <a:rPr lang="en-US" dirty="0" smtClean="0"/>
              <a:t>  Vietnam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Goldwater marks </a:t>
            </a:r>
          </a:p>
          <a:p>
            <a:pPr>
              <a:buNone/>
            </a:pPr>
            <a:r>
              <a:rPr lang="en-US" dirty="0" smtClean="0"/>
              <a:t>  rise of the </a:t>
            </a:r>
          </a:p>
          <a:p>
            <a:pPr>
              <a:buNone/>
            </a:pPr>
            <a:r>
              <a:rPr lang="en-US" dirty="0" smtClean="0"/>
              <a:t>  Conservative </a:t>
            </a:r>
          </a:p>
          <a:p>
            <a:pPr>
              <a:buNone/>
            </a:pPr>
            <a:r>
              <a:rPr lang="en-US" dirty="0" smtClean="0"/>
              <a:t>  movement </a:t>
            </a:r>
            <a:endParaRPr lang="en-US" dirty="0"/>
          </a:p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Election of 1964</a:t>
            </a:r>
          </a:p>
        </p:txBody>
      </p:sp>
      <p:pic>
        <p:nvPicPr>
          <p:cNvPr id="27653" name="Picture 5" descr="T0452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46211"/>
            <a:ext cx="4419600" cy="347838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85800" y="1524000"/>
            <a:ext cx="2514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americaslibrary.gov/assets/aa/king/aa_king_selma_2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676400" cy="244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“</a:t>
            </a:r>
            <a:r>
              <a:rPr lang="en-US" sz="2600" dirty="0">
                <a:solidFill>
                  <a:srgbClr val="C00000"/>
                </a:solidFill>
              </a:rPr>
              <a:t>Great Society” </a:t>
            </a:r>
            <a:r>
              <a:rPr lang="en-US" sz="2600" dirty="0" smtClean="0"/>
              <a:t>– LBJ’s domestic program designed to eliminate poverty and discrimination in the U.S. and improve education, healthcare, and environmental protection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Medicare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(hospital insurance for people over 65) 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Medicaid</a:t>
            </a:r>
            <a:r>
              <a:rPr lang="en-US" sz="2200" dirty="0" smtClean="0"/>
              <a:t> (low-cost health insurance for poor) 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“</a:t>
            </a:r>
            <a:r>
              <a:rPr lang="en-US" sz="2600" dirty="0">
                <a:solidFill>
                  <a:srgbClr val="C00000"/>
                </a:solidFill>
              </a:rPr>
              <a:t>War on Poverty” </a:t>
            </a:r>
            <a:r>
              <a:rPr lang="en-US" sz="2600" dirty="0" smtClean="0"/>
              <a:t>declared – aimed at aiding  country’s poor (education, job training, proper health care, &amp; nutrition)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Signed Civil </a:t>
            </a:r>
            <a:r>
              <a:rPr lang="en-US" sz="2600" dirty="0">
                <a:solidFill>
                  <a:srgbClr val="C00000"/>
                </a:solidFill>
              </a:rPr>
              <a:t>Rights Act of </a:t>
            </a:r>
            <a:r>
              <a:rPr lang="en-US" sz="2600" dirty="0" smtClean="0">
                <a:solidFill>
                  <a:srgbClr val="C00000"/>
                </a:solidFill>
              </a:rPr>
              <a:t>1964 into law: </a:t>
            </a:r>
            <a:r>
              <a:rPr lang="en-US" sz="2600" dirty="0" smtClean="0"/>
              <a:t>outlaws discrimination based on race, sex, national origin, or religion and forbids segregation in public facilities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Signed Voting </a:t>
            </a:r>
            <a:r>
              <a:rPr lang="en-US" sz="2600" dirty="0">
                <a:solidFill>
                  <a:srgbClr val="C00000"/>
                </a:solidFill>
              </a:rPr>
              <a:t>Rights Act of </a:t>
            </a:r>
            <a:r>
              <a:rPr lang="en-US" sz="2600" dirty="0" smtClean="0">
                <a:solidFill>
                  <a:srgbClr val="C00000"/>
                </a:solidFill>
              </a:rPr>
              <a:t>1965 into law: </a:t>
            </a:r>
            <a:r>
              <a:rPr lang="en-US" sz="2600" dirty="0" smtClean="0"/>
              <a:t>outlaws discriminatory voting practices (i.e. poll taxes, literacy tests)</a:t>
            </a:r>
            <a:endParaRPr lang="en-US" sz="26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Johnson’s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Vietnam</a:t>
            </a:r>
            <a:r>
              <a:rPr lang="en-US" dirty="0" smtClean="0"/>
              <a:t>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Gulf of Tonkin Resolution </a:t>
            </a:r>
            <a:r>
              <a:rPr lang="en-US" dirty="0">
                <a:solidFill>
                  <a:schemeClr val="accent1"/>
                </a:solidFill>
              </a:rPr>
              <a:t>(’64</a:t>
            </a:r>
            <a:r>
              <a:rPr lang="en-US" dirty="0" smtClean="0">
                <a:solidFill>
                  <a:schemeClr val="accent1"/>
                </a:solidFill>
              </a:rPr>
              <a:t>): </a:t>
            </a:r>
            <a:r>
              <a:rPr lang="en-US" dirty="0" smtClean="0"/>
              <a:t>After alleged North Vietnamese attack on the </a:t>
            </a:r>
            <a:r>
              <a:rPr lang="en-US" i="1" dirty="0" smtClean="0"/>
              <a:t>USS Maddox</a:t>
            </a:r>
            <a:r>
              <a:rPr lang="en-US" dirty="0" smtClean="0"/>
              <a:t>, Congress grants President Johnson the authority to send military aid to South Vietnam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ground </a:t>
            </a:r>
            <a:r>
              <a:rPr lang="en-US" dirty="0">
                <a:solidFill>
                  <a:schemeClr val="accent1"/>
                </a:solidFill>
              </a:rPr>
              <a:t>(combat) </a:t>
            </a:r>
            <a:r>
              <a:rPr lang="en-US" dirty="0"/>
              <a:t>troops sent in ‘65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Tet </a:t>
            </a:r>
            <a:r>
              <a:rPr lang="en-US" dirty="0">
                <a:solidFill>
                  <a:srgbClr val="C00000"/>
                </a:solidFill>
              </a:rPr>
              <a:t>Offensive </a:t>
            </a:r>
            <a:r>
              <a:rPr lang="en-US" dirty="0">
                <a:solidFill>
                  <a:schemeClr val="accent1"/>
                </a:solidFill>
              </a:rPr>
              <a:t>(’68) </a:t>
            </a:r>
            <a:r>
              <a:rPr lang="en-US" dirty="0"/>
              <a:t>– </a:t>
            </a:r>
            <a:r>
              <a:rPr lang="en-US" dirty="0" smtClean="0"/>
              <a:t>coordinated surprise attack by Communist forces on South Vietnam, public </a:t>
            </a:r>
            <a:r>
              <a:rPr lang="en-US" dirty="0"/>
              <a:t>opinion began to turn against war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Johnson’s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4724400" cy="4525963"/>
          </a:xfrm>
        </p:spPr>
        <p:txBody>
          <a:bodyPr/>
          <a:lstStyle/>
          <a:p>
            <a:r>
              <a:rPr lang="en-US" dirty="0"/>
              <a:t>1968  </a:t>
            </a:r>
            <a:r>
              <a:rPr lang="en-US" dirty="0">
                <a:solidFill>
                  <a:schemeClr val="accent1"/>
                </a:solidFill>
              </a:rPr>
              <a:t>Nixon</a:t>
            </a:r>
            <a:r>
              <a:rPr lang="en-US" dirty="0"/>
              <a:t> (R)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v</a:t>
            </a:r>
            <a:r>
              <a:rPr lang="en-US" dirty="0"/>
              <a:t>. Humphrey (D)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dirty="0" smtClean="0"/>
              <a:t>v</a:t>
            </a:r>
            <a:r>
              <a:rPr lang="en-US" dirty="0"/>
              <a:t>. Wallace (Am </a:t>
            </a:r>
            <a:r>
              <a:rPr lang="en-US" dirty="0" err="1"/>
              <a:t>Indep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1972  </a:t>
            </a:r>
            <a:r>
              <a:rPr lang="en-US" dirty="0"/>
              <a:t>Nixon (R) v. McGovern (D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Elections of 1968 &amp; ‘72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219200"/>
            <a:ext cx="2133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048000"/>
            <a:ext cx="1981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www.thefamouspeople.com/profiles/images/richard-nix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200400" cy="2667000"/>
          </a:xfrm>
          <a:prstGeom prst="rect">
            <a:avLst/>
          </a:prstGeom>
          <a:noFill/>
        </p:spPr>
      </p:pic>
      <p:pic>
        <p:nvPicPr>
          <p:cNvPr id="19460" name="Picture 4" descr="http://images.businessweek.com/ss/07/04/0426_dow/image/4_richard-nix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20152"/>
            <a:ext cx="3762375" cy="2542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830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EPA</a:t>
            </a:r>
            <a:r>
              <a:rPr lang="en-US" dirty="0" smtClean="0"/>
              <a:t> created (‘70)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Anti-war (Vietnam) protests: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Kent State (‘70) </a:t>
            </a:r>
            <a:r>
              <a:rPr lang="en-US" dirty="0" smtClean="0"/>
              <a:t>– student protesters threw rocks &amp; bottles at National Guard, fired into protesters killing 4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Congress passes </a:t>
            </a:r>
            <a:r>
              <a:rPr lang="en-US" dirty="0" smtClean="0">
                <a:solidFill>
                  <a:schemeClr val="accent1"/>
                </a:solidFill>
              </a:rPr>
              <a:t>War Powers Act</a:t>
            </a:r>
            <a:r>
              <a:rPr lang="en-US" dirty="0" smtClean="0"/>
              <a:t>: limits president’s power to wage war without Congressional approval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Watergate Scandal </a:t>
            </a:r>
            <a:r>
              <a:rPr lang="en-US" dirty="0" smtClean="0"/>
              <a:t>– attempted break-in of Dem. Party headquarters (Watergate complex) connected to Nixon; reelection committee tried to bug office &amp; record conversations of political opponents, Nixon interferes with investigation, facing impeachment charges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Nixon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resigned in 1974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Ford </a:t>
            </a:r>
            <a:r>
              <a:rPr lang="en-US" dirty="0"/>
              <a:t>became President and pardoned </a:t>
            </a:r>
            <a:r>
              <a:rPr lang="en-US" dirty="0" smtClean="0"/>
              <a:t>Nixon (unpopular – lost election in ‘76)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Nixon’s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3" y="1905000"/>
            <a:ext cx="938212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029200" cy="51480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Truman</a:t>
            </a:r>
            <a:r>
              <a:rPr lang="en-US" dirty="0"/>
              <a:t> (D) v. </a:t>
            </a:r>
            <a:r>
              <a:rPr lang="en-US" b="1" dirty="0">
                <a:solidFill>
                  <a:srgbClr val="002060"/>
                </a:solidFill>
              </a:rPr>
              <a:t>Dewey </a:t>
            </a:r>
            <a:r>
              <a:rPr lang="en-US" dirty="0" smtClean="0"/>
              <a:t>(R) v</a:t>
            </a:r>
            <a:r>
              <a:rPr lang="en-US" dirty="0"/>
              <a:t>. </a:t>
            </a:r>
            <a:r>
              <a:rPr lang="en-US" b="1" dirty="0">
                <a:solidFill>
                  <a:srgbClr val="008000"/>
                </a:solidFill>
              </a:rPr>
              <a:t>Thurmond</a:t>
            </a:r>
            <a:r>
              <a:rPr lang="en-US" dirty="0"/>
              <a:t> (States’ Rights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Year: 1948</a:t>
            </a:r>
            <a:endParaRPr lang="en-US" dirty="0"/>
          </a:p>
        </p:txBody>
      </p:sp>
      <p:pic>
        <p:nvPicPr>
          <p:cNvPr id="6" name="Picture 5" descr="harry-truman-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250652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09600" y="12192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 descr="http://rmparchive.com/images/hosting/600Border/LC2299-600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486275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0" y="0"/>
            <a:ext cx="480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72"/>
            <a:ext cx="9144000" cy="49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625"/>
            <a:ext cx="7696200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at Kent State</a:t>
            </a:r>
            <a:endParaRPr lang="en-US" dirty="0"/>
          </a:p>
        </p:txBody>
      </p:sp>
      <p:pic>
        <p:nvPicPr>
          <p:cNvPr id="70658" name="Picture 2" descr="http://www.virginiawestern.edu/faculty/vwhansd/HIS122/Images/KentState_de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95249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1"/>
                </a:solidFill>
              </a:rPr>
              <a:t>“</a:t>
            </a:r>
            <a:r>
              <a:rPr lang="en-US" sz="2600" dirty="0">
                <a:solidFill>
                  <a:schemeClr val="accent1"/>
                </a:solidFill>
              </a:rPr>
              <a:t>Vietnamization</a:t>
            </a:r>
            <a:r>
              <a:rPr lang="en-US" sz="2600" dirty="0"/>
              <a:t>”– turned responsibility for war over to </a:t>
            </a:r>
            <a:r>
              <a:rPr lang="en-US" sz="2600" dirty="0" smtClean="0"/>
              <a:t>South Vietnamese, began removing U.S. troops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1"/>
                </a:solidFill>
              </a:rPr>
              <a:t>Paris </a:t>
            </a:r>
            <a:r>
              <a:rPr lang="en-US" sz="2600" dirty="0">
                <a:solidFill>
                  <a:schemeClr val="accent1"/>
                </a:solidFill>
              </a:rPr>
              <a:t>Peace </a:t>
            </a:r>
            <a:r>
              <a:rPr lang="en-US" sz="2600" dirty="0" smtClean="0">
                <a:solidFill>
                  <a:schemeClr val="accent1"/>
                </a:solidFill>
              </a:rPr>
              <a:t>Accords (‘73) </a:t>
            </a:r>
            <a:r>
              <a:rPr lang="en-US" sz="2600" dirty="0" smtClean="0"/>
              <a:t>– withdrew last </a:t>
            </a:r>
            <a:r>
              <a:rPr lang="en-US" sz="2600" dirty="0"/>
              <a:t>American troops from </a:t>
            </a:r>
            <a:r>
              <a:rPr lang="en-US" sz="2600" dirty="0">
                <a:solidFill>
                  <a:schemeClr val="accent1"/>
                </a:solidFill>
              </a:rPr>
              <a:t>Vietnam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Détente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w/ Soviet Union </a:t>
            </a:r>
            <a:r>
              <a:rPr lang="en-US" sz="2600" dirty="0" smtClean="0">
                <a:solidFill>
                  <a:schemeClr val="accent1"/>
                </a:solidFill>
              </a:rPr>
              <a:t>&amp; China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Détente: easing of Cold War tensions with communist nations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accent1"/>
                </a:solidFill>
              </a:rPr>
              <a:t>Visited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China</a:t>
            </a:r>
            <a:r>
              <a:rPr lang="en-US" sz="2200" dirty="0"/>
              <a:t> (’72</a:t>
            </a:r>
            <a:r>
              <a:rPr lang="en-US" sz="2200" dirty="0" smtClean="0"/>
              <a:t>): opened up political and economic relations with China (example of détente)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</a:rPr>
              <a:t>SALT I </a:t>
            </a:r>
            <a:r>
              <a:rPr lang="en-US" sz="2200" dirty="0">
                <a:solidFill>
                  <a:schemeClr val="accent1"/>
                </a:solidFill>
              </a:rPr>
              <a:t>Treaty w/ Soviets (’72</a:t>
            </a:r>
            <a:r>
              <a:rPr lang="en-US" sz="2200" dirty="0" smtClean="0">
                <a:solidFill>
                  <a:schemeClr val="accent1"/>
                </a:solidFill>
              </a:rPr>
              <a:t>): </a:t>
            </a:r>
            <a:r>
              <a:rPr lang="en-US" sz="2200" dirty="0" smtClean="0"/>
              <a:t>agreement to limit production of missiles </a:t>
            </a:r>
            <a:endParaRPr lang="en-US" sz="22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Nixon’s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" y="0"/>
            <a:ext cx="88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674"/>
            <a:ext cx="9065794" cy="69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Jimmy Carter </a:t>
            </a:r>
            <a:r>
              <a:rPr lang="en-US" dirty="0"/>
              <a:t>(D) v. Gerald Ford (R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benefited </a:t>
            </a:r>
            <a:r>
              <a:rPr lang="en-US" dirty="0"/>
              <a:t>from distrust caused by </a:t>
            </a:r>
            <a:r>
              <a:rPr lang="en-US" dirty="0">
                <a:solidFill>
                  <a:schemeClr val="accent1"/>
                </a:solidFill>
              </a:rPr>
              <a:t>Vietnam </a:t>
            </a:r>
            <a:r>
              <a:rPr lang="en-US" dirty="0" smtClean="0">
                <a:solidFill>
                  <a:schemeClr val="accent1"/>
                </a:solidFill>
              </a:rPr>
              <a:t>&amp;  Watergate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romised </a:t>
            </a:r>
            <a:r>
              <a:rPr lang="en-US" dirty="0"/>
              <a:t>to restore honesty </a:t>
            </a:r>
            <a:r>
              <a:rPr lang="en-US" dirty="0" smtClean="0"/>
              <a:t>&amp; </a:t>
            </a:r>
            <a:r>
              <a:rPr lang="en-US" dirty="0"/>
              <a:t>public’s confidence in national </a:t>
            </a:r>
            <a:r>
              <a:rPr lang="en-US" dirty="0" smtClean="0"/>
              <a:t>gov’t</a:t>
            </a: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1976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3048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www.socialistviewpoint.org/july_04/Jimmy_C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53046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Integration</a:t>
            </a:r>
            <a:r>
              <a:rPr lang="en-US" dirty="0" smtClean="0"/>
              <a:t> </a:t>
            </a:r>
            <a:r>
              <a:rPr lang="en-US" dirty="0"/>
              <a:t>of U.S. </a:t>
            </a:r>
            <a:r>
              <a:rPr lang="en-US" dirty="0" smtClean="0"/>
              <a:t>military in 1948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 2</a:t>
            </a:r>
            <a:r>
              <a:rPr lang="en-US" sz="2800" baseline="30000" dirty="0">
                <a:solidFill>
                  <a:srgbClr val="C00000"/>
                </a:solidFill>
              </a:rPr>
              <a:t>nd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“Red Scare” began</a:t>
            </a:r>
            <a:r>
              <a:rPr lang="en-US" sz="2800" dirty="0"/>
              <a:t>: Joe McCarthy claims to have list of </a:t>
            </a:r>
            <a:r>
              <a:rPr lang="en-US" sz="2800" dirty="0" smtClean="0"/>
              <a:t>communists </a:t>
            </a:r>
            <a:r>
              <a:rPr lang="en-US" sz="2800" dirty="0"/>
              <a:t>inside of the U.S. government, sets off </a:t>
            </a:r>
            <a:r>
              <a:rPr lang="en-US" sz="2800" dirty="0" smtClean="0"/>
              <a:t>“</a:t>
            </a:r>
            <a:r>
              <a:rPr lang="en-US" sz="2800" dirty="0"/>
              <a:t>witch-hunt”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Truman’s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15400" cy="45259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Economi</a:t>
            </a:r>
            <a:r>
              <a:rPr lang="en-US" dirty="0"/>
              <a:t>c </a:t>
            </a:r>
            <a:r>
              <a:rPr lang="en-US" dirty="0">
                <a:solidFill>
                  <a:schemeClr val="accent1"/>
                </a:solidFill>
              </a:rPr>
              <a:t>instability:</a:t>
            </a:r>
            <a:r>
              <a:rPr lang="en-US" dirty="0"/>
              <a:t>  inflation and energy </a:t>
            </a:r>
            <a:r>
              <a:rPr lang="en-US" dirty="0" smtClean="0"/>
              <a:t>crisis (fuel shortages &amp; rising oil prices – from .40 in ‘73 - $1.20 by ‘79)</a:t>
            </a:r>
            <a:endParaRPr lang="en-US" dirty="0"/>
          </a:p>
          <a:p>
            <a:r>
              <a:rPr lang="en-US" dirty="0" smtClean="0"/>
              <a:t>Granted </a:t>
            </a:r>
            <a:r>
              <a:rPr lang="en-US" dirty="0">
                <a:solidFill>
                  <a:srgbClr val="C00000"/>
                </a:solidFill>
              </a:rPr>
              <a:t>amnesty</a:t>
            </a:r>
            <a:r>
              <a:rPr lang="en-US" dirty="0"/>
              <a:t> to Vietnam War “draft dodgers”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Carter’s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4983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Camp </a:t>
            </a:r>
            <a:r>
              <a:rPr lang="en-US" dirty="0">
                <a:solidFill>
                  <a:schemeClr val="accent1"/>
                </a:solidFill>
              </a:rPr>
              <a:t>David Accords </a:t>
            </a:r>
            <a:r>
              <a:rPr lang="en-US" dirty="0" smtClean="0"/>
              <a:t>(</a:t>
            </a:r>
            <a:r>
              <a:rPr lang="en-US" dirty="0"/>
              <a:t>’78</a:t>
            </a:r>
            <a:r>
              <a:rPr lang="en-US" dirty="0" smtClean="0"/>
              <a:t>)  - peace treaty between </a:t>
            </a:r>
            <a:r>
              <a:rPr lang="en-US" dirty="0" smtClean="0">
                <a:solidFill>
                  <a:schemeClr val="accent1"/>
                </a:solidFill>
              </a:rPr>
              <a:t>Egypt &amp; Israel, </a:t>
            </a:r>
            <a:r>
              <a:rPr lang="en-US" dirty="0" smtClean="0"/>
              <a:t>Egypt recognized nation of Israel &amp; Israel withdrew troops from Sinai Peninsula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SALT </a:t>
            </a:r>
            <a:r>
              <a:rPr lang="en-US" dirty="0">
                <a:solidFill>
                  <a:srgbClr val="C00000"/>
                </a:solidFill>
              </a:rPr>
              <a:t>II </a:t>
            </a:r>
            <a:r>
              <a:rPr lang="en-US" dirty="0"/>
              <a:t>Treaty </a:t>
            </a:r>
            <a:r>
              <a:rPr lang="en-US" dirty="0" smtClean="0"/>
              <a:t>w/ </a:t>
            </a:r>
            <a:r>
              <a:rPr lang="en-US" dirty="0"/>
              <a:t>Soviets  (’79)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Iranian Revolution </a:t>
            </a:r>
            <a:r>
              <a:rPr lang="en-US" dirty="0" smtClean="0"/>
              <a:t>(‘79) – opposition to Shah (emperor) of Iran led to the Ayatollah Khomeini seizing power, Shah fled to U.S. for cancer treatment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Iran-Hostage </a:t>
            </a:r>
            <a:r>
              <a:rPr lang="en-US" dirty="0">
                <a:solidFill>
                  <a:srgbClr val="C00000"/>
                </a:solidFill>
              </a:rPr>
              <a:t>Crisis </a:t>
            </a:r>
            <a:r>
              <a:rPr lang="en-US" dirty="0"/>
              <a:t>(Nov ’79-Jan </a:t>
            </a:r>
            <a:r>
              <a:rPr lang="en-US" dirty="0" smtClean="0"/>
              <a:t>’81) – Iranian radicals responded by invading U.S. embassy &amp; taking 66 Americans hostage, held for more than a year before being released – after Reagan’s election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Carter’s </a:t>
            </a:r>
            <a:r>
              <a:rPr lang="en-US" dirty="0" smtClean="0"/>
              <a:t>Foreign </a:t>
            </a:r>
            <a:r>
              <a:rPr lang="en-US" dirty="0"/>
              <a:t>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11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94" y="0"/>
            <a:ext cx="6757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/>
          <a:lstStyle/>
          <a:p>
            <a:r>
              <a:rPr lang="en-US" dirty="0"/>
              <a:t>1980:  </a:t>
            </a:r>
            <a:r>
              <a:rPr lang="en-US" dirty="0">
                <a:solidFill>
                  <a:schemeClr val="accent1"/>
                </a:solidFill>
              </a:rPr>
              <a:t>Reagan</a:t>
            </a:r>
            <a:r>
              <a:rPr lang="en-US" dirty="0"/>
              <a:t> (R) </a:t>
            </a:r>
            <a:r>
              <a:rPr lang="en-US" dirty="0" smtClean="0"/>
              <a:t> v</a:t>
            </a:r>
            <a:r>
              <a:rPr lang="en-US" dirty="0"/>
              <a:t>. Carter (D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1984:  Reagan (R) </a:t>
            </a:r>
            <a:r>
              <a:rPr lang="en-US" dirty="0" smtClean="0"/>
              <a:t> v</a:t>
            </a:r>
            <a:r>
              <a:rPr lang="en-US" dirty="0"/>
              <a:t>. Mondale (D)</a:t>
            </a:r>
          </a:p>
          <a:p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Elections of 1980 &amp; 1984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1371600"/>
            <a:ext cx="2362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2743200"/>
            <a:ext cx="2362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thejunction.net/blog-images/ronald-rea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3124200" cy="2008941"/>
          </a:xfrm>
          <a:prstGeom prst="rect">
            <a:avLst/>
          </a:prstGeom>
          <a:noFill/>
        </p:spPr>
      </p:pic>
      <p:pic>
        <p:nvPicPr>
          <p:cNvPr id="13316" name="Picture 4" descr="http://www.workfromhomenetworkmarketing.com/images/President-Ronald-Rea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Reaganomics” </a:t>
            </a:r>
            <a:r>
              <a:rPr lang="en-US" dirty="0" smtClean="0"/>
              <a:t>– cut taxes on the upper class so they can invest more </a:t>
            </a:r>
            <a:r>
              <a:rPr lang="en-US" dirty="0" smtClean="0"/>
              <a:t>into the economy: </a:t>
            </a:r>
            <a:r>
              <a:rPr lang="en-US" dirty="0" smtClean="0"/>
              <a:t>creating businesses, hiring more workers, pay their workers more, etc. (called “trickle-down economics”)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Huge </a:t>
            </a:r>
            <a:r>
              <a:rPr lang="en-US" dirty="0"/>
              <a:t>federal </a:t>
            </a:r>
            <a:r>
              <a:rPr lang="en-US" dirty="0">
                <a:solidFill>
                  <a:schemeClr val="accent1"/>
                </a:solidFill>
              </a:rPr>
              <a:t>deficits</a:t>
            </a:r>
            <a:r>
              <a:rPr lang="en-US" dirty="0"/>
              <a:t> built </a:t>
            </a:r>
            <a:r>
              <a:rPr lang="en-US" dirty="0" smtClean="0"/>
              <a:t>up because of spending on military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Reagan’s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" y="0"/>
            <a:ext cx="91586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8392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/>
          </a:p>
          <a:p>
            <a:r>
              <a:rPr lang="en-US" sz="2600" dirty="0" smtClean="0">
                <a:solidFill>
                  <a:srgbClr val="C00000"/>
                </a:solidFill>
              </a:rPr>
              <a:t>Iran-Contra </a:t>
            </a:r>
            <a:r>
              <a:rPr lang="en-US" sz="2600" dirty="0">
                <a:solidFill>
                  <a:srgbClr val="C00000"/>
                </a:solidFill>
              </a:rPr>
              <a:t>Scandal </a:t>
            </a:r>
            <a:r>
              <a:rPr lang="en-US" sz="2600" dirty="0"/>
              <a:t>(’86</a:t>
            </a:r>
            <a:r>
              <a:rPr lang="en-US" sz="2600" dirty="0" smtClean="0"/>
              <a:t>) – </a:t>
            </a:r>
            <a:endParaRPr lang="en-US" sz="2600" dirty="0" smtClean="0"/>
          </a:p>
          <a:p>
            <a:pPr lvl="1"/>
            <a:r>
              <a:rPr lang="en-US" sz="2200" dirty="0" smtClean="0"/>
              <a:t>U.S</a:t>
            </a:r>
            <a:r>
              <a:rPr lang="en-US" sz="2200" dirty="0" smtClean="0"/>
              <a:t>. sold weapons to Iran in </a:t>
            </a:r>
            <a:r>
              <a:rPr lang="en-US" sz="2200" dirty="0" smtClean="0"/>
              <a:t>’85</a:t>
            </a:r>
          </a:p>
          <a:p>
            <a:pPr lvl="1"/>
            <a:r>
              <a:rPr lang="en-US" sz="2200" dirty="0" smtClean="0"/>
              <a:t>I</a:t>
            </a:r>
            <a:r>
              <a:rPr lang="en-US" sz="2200" dirty="0" smtClean="0"/>
              <a:t>n </a:t>
            </a:r>
            <a:r>
              <a:rPr lang="en-US" sz="2200" dirty="0" smtClean="0"/>
              <a:t>exchange, Iran promised to pressure terrorist groups in </a:t>
            </a:r>
            <a:r>
              <a:rPr lang="en-US" sz="2200" dirty="0" smtClean="0"/>
              <a:t>  Lebanon </a:t>
            </a:r>
            <a:r>
              <a:rPr lang="en-US" sz="2200" dirty="0" smtClean="0"/>
              <a:t>to release American hostages – plan not successful &amp; contradicted policy of not negotiating w/ </a:t>
            </a:r>
            <a:r>
              <a:rPr lang="en-US" sz="2200" dirty="0" smtClean="0"/>
              <a:t>terrorists </a:t>
            </a:r>
          </a:p>
          <a:p>
            <a:pPr lvl="1"/>
            <a:r>
              <a:rPr lang="en-US" sz="2200" dirty="0"/>
              <a:t>U</a:t>
            </a:r>
            <a:r>
              <a:rPr lang="en-US" sz="2200" dirty="0" smtClean="0"/>
              <a:t>sed </a:t>
            </a:r>
            <a:r>
              <a:rPr lang="en-US" sz="2200" dirty="0" smtClean="0"/>
              <a:t>money from </a:t>
            </a:r>
            <a:r>
              <a:rPr lang="en-US" sz="2200" dirty="0" smtClean="0"/>
              <a:t>illegal weapon </a:t>
            </a:r>
            <a:r>
              <a:rPr lang="en-US" sz="2200" dirty="0" smtClean="0"/>
              <a:t>sales to fund </a:t>
            </a:r>
            <a:r>
              <a:rPr lang="en-US" sz="2200" dirty="0" smtClean="0">
                <a:solidFill>
                  <a:schemeClr val="accent1"/>
                </a:solidFill>
              </a:rPr>
              <a:t>Contras (anticommunists) in Nicaragua </a:t>
            </a:r>
            <a:r>
              <a:rPr lang="en-US" sz="2200" dirty="0" smtClean="0"/>
              <a:t>– previously banned by Congress; </a:t>
            </a:r>
            <a:endParaRPr lang="en-US" sz="2200" dirty="0" smtClean="0"/>
          </a:p>
          <a:p>
            <a:pPr lvl="1"/>
            <a:r>
              <a:rPr lang="en-US" sz="2200" dirty="0" smtClean="0"/>
              <a:t>Reagan denies involvement</a:t>
            </a:r>
          </a:p>
          <a:p>
            <a:pPr lvl="1"/>
            <a:r>
              <a:rPr lang="en-US" sz="2200" dirty="0" smtClean="0"/>
              <a:t>Oliver </a:t>
            </a:r>
            <a:r>
              <a:rPr lang="en-US" sz="2200" dirty="0" smtClean="0"/>
              <a:t>North &amp; other aids took the blame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Reagan’s </a:t>
            </a:r>
            <a:r>
              <a:rPr lang="en-US" dirty="0" smtClean="0"/>
              <a:t>Foreign </a:t>
            </a:r>
            <a:r>
              <a:rPr lang="en-US" dirty="0"/>
              <a:t>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Decision to drop </a:t>
            </a:r>
            <a:r>
              <a:rPr lang="en-US" sz="2600" dirty="0">
                <a:solidFill>
                  <a:srgbClr val="FF0000"/>
                </a:solidFill>
              </a:rPr>
              <a:t>atomic </a:t>
            </a:r>
            <a:r>
              <a:rPr lang="en-US" sz="2600" dirty="0" smtClean="0">
                <a:solidFill>
                  <a:srgbClr val="FF0000"/>
                </a:solidFill>
              </a:rPr>
              <a:t>bombs </a:t>
            </a:r>
            <a:r>
              <a:rPr lang="en-US" sz="2600" dirty="0" smtClean="0"/>
              <a:t>1945</a:t>
            </a:r>
          </a:p>
          <a:p>
            <a:pPr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Beginning of Cold War: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  </a:t>
            </a:r>
            <a:r>
              <a:rPr lang="en-US" sz="2200" dirty="0">
                <a:solidFill>
                  <a:schemeClr val="accent1"/>
                </a:solidFill>
              </a:rPr>
              <a:t>Truman Doctrine (’47</a:t>
            </a:r>
            <a:r>
              <a:rPr lang="en-US" sz="2200" dirty="0" smtClean="0">
                <a:solidFill>
                  <a:schemeClr val="accent1"/>
                </a:solidFill>
              </a:rPr>
              <a:t>): </a:t>
            </a:r>
            <a:r>
              <a:rPr lang="en-US" sz="2200" dirty="0" smtClean="0"/>
              <a:t>Truman promises the U.S. will 	send aid to countries under threat form communism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C00000"/>
                </a:solidFill>
              </a:rPr>
              <a:t>    Marshall Plan  (’48</a:t>
            </a:r>
            <a:r>
              <a:rPr lang="en-US" sz="2200" dirty="0" smtClean="0">
                <a:solidFill>
                  <a:srgbClr val="C00000"/>
                </a:solidFill>
              </a:rPr>
              <a:t>): </a:t>
            </a:r>
            <a:r>
              <a:rPr lang="en-US" sz="2200" dirty="0" smtClean="0"/>
              <a:t>U.S. sends $13 billion dollars to 	help Western Europe recover from WWII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C00000"/>
                </a:solidFill>
              </a:rPr>
              <a:t>    </a:t>
            </a:r>
            <a:r>
              <a:rPr lang="en-US" sz="2200" dirty="0">
                <a:solidFill>
                  <a:schemeClr val="accent1"/>
                </a:solidFill>
              </a:rPr>
              <a:t>Berlin </a:t>
            </a:r>
            <a:r>
              <a:rPr lang="en-US" sz="2200" dirty="0">
                <a:solidFill>
                  <a:srgbClr val="C00000"/>
                </a:solidFill>
              </a:rPr>
              <a:t>Airlift  (’48-49)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    </a:t>
            </a:r>
            <a:r>
              <a:rPr lang="en-US" sz="2200" dirty="0">
                <a:solidFill>
                  <a:schemeClr val="accent1"/>
                </a:solidFill>
              </a:rPr>
              <a:t>Formation of </a:t>
            </a:r>
            <a:r>
              <a:rPr lang="en-US" sz="2200" dirty="0">
                <a:solidFill>
                  <a:srgbClr val="C00000"/>
                </a:solidFill>
              </a:rPr>
              <a:t>NATO  (’49</a:t>
            </a:r>
            <a:r>
              <a:rPr lang="en-US" sz="2200" dirty="0" smtClean="0">
                <a:solidFill>
                  <a:srgbClr val="C00000"/>
                </a:solidFill>
              </a:rPr>
              <a:t>): </a:t>
            </a:r>
            <a:r>
              <a:rPr lang="en-US" sz="2200" dirty="0" smtClean="0"/>
              <a:t>military alliance of 	democratic/capitalist nations against communism 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C00000"/>
                </a:solidFill>
              </a:rPr>
              <a:t>    China </a:t>
            </a:r>
            <a:r>
              <a:rPr lang="en-US" sz="2200" dirty="0"/>
              <a:t>became communist  </a:t>
            </a:r>
            <a:r>
              <a:rPr lang="en-US" sz="2200" dirty="0">
                <a:solidFill>
                  <a:srgbClr val="C00000"/>
                </a:solidFill>
              </a:rPr>
              <a:t>(’49)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C00000"/>
                </a:solidFill>
              </a:rPr>
              <a:t>    </a:t>
            </a:r>
            <a:r>
              <a:rPr lang="en-US" sz="2200" dirty="0">
                <a:solidFill>
                  <a:schemeClr val="accent1"/>
                </a:solidFill>
              </a:rPr>
              <a:t>Korean War began </a:t>
            </a:r>
            <a:r>
              <a:rPr lang="en-US" sz="2200" dirty="0">
                <a:solidFill>
                  <a:srgbClr val="C00000"/>
                </a:solidFill>
              </a:rPr>
              <a:t>(’50-53</a:t>
            </a:r>
            <a:r>
              <a:rPr lang="en-US" sz="2200" dirty="0" smtClean="0">
                <a:solidFill>
                  <a:srgbClr val="C00000"/>
                </a:solidFill>
              </a:rPr>
              <a:t>): </a:t>
            </a:r>
            <a:r>
              <a:rPr lang="en-US" sz="2200" dirty="0" smtClean="0"/>
              <a:t>communist North Korea 	invades democratic South Korea, U.S. sends troops to 	support South Korea</a:t>
            </a:r>
            <a:endParaRPr lang="en-US" sz="22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Truman’s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GHW Bush </a:t>
            </a:r>
            <a:r>
              <a:rPr lang="en-US" dirty="0"/>
              <a:t>(R) v. Dukakis (D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Bush had </a:t>
            </a:r>
            <a:r>
              <a:rPr lang="en-US" dirty="0"/>
              <a:t>been Reagan’s VP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1988</a:t>
            </a:r>
          </a:p>
        </p:txBody>
      </p:sp>
      <p:pic>
        <p:nvPicPr>
          <p:cNvPr id="43013" name="Picture 5" descr="1-bush-ghw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1371600"/>
            <a:ext cx="3942945" cy="4876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1371600"/>
            <a:ext cx="24384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Cuts in size of </a:t>
            </a:r>
            <a:r>
              <a:rPr lang="en-US" dirty="0">
                <a:solidFill>
                  <a:schemeClr val="accent1"/>
                </a:solidFill>
              </a:rPr>
              <a:t>federal gov’t</a:t>
            </a:r>
          </a:p>
          <a:p>
            <a:r>
              <a:rPr lang="en-US" dirty="0"/>
              <a:t>Tax </a:t>
            </a:r>
            <a:r>
              <a:rPr lang="en-US" dirty="0" smtClean="0"/>
              <a:t>Increase </a:t>
            </a:r>
            <a:r>
              <a:rPr lang="en-US" dirty="0"/>
              <a:t>– broke his campaign pledge of </a:t>
            </a:r>
            <a:r>
              <a:rPr lang="en-US" dirty="0">
                <a:solidFill>
                  <a:srgbClr val="C00000"/>
                </a:solidFill>
              </a:rPr>
              <a:t>“Read my lips; no new taxes”</a:t>
            </a:r>
          </a:p>
          <a:p>
            <a:r>
              <a:rPr lang="en-US" dirty="0"/>
              <a:t>’91-92 economic</a:t>
            </a:r>
            <a:r>
              <a:rPr lang="en-US" dirty="0">
                <a:solidFill>
                  <a:srgbClr val="C00000"/>
                </a:solidFill>
              </a:rPr>
              <a:t> recession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Bush’s Domestic Policy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1989 </a:t>
            </a:r>
            <a:r>
              <a:rPr lang="en-US" dirty="0">
                <a:solidFill>
                  <a:srgbClr val="C00000"/>
                </a:solidFill>
              </a:rPr>
              <a:t>Berlin Wall </a:t>
            </a:r>
            <a:r>
              <a:rPr lang="en-US" dirty="0"/>
              <a:t>fell – Cold War ended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Iraq under </a:t>
            </a:r>
            <a:r>
              <a:rPr lang="en-US" dirty="0" smtClean="0">
                <a:solidFill>
                  <a:srgbClr val="C00000"/>
                </a:solidFill>
              </a:rPr>
              <a:t>Saddam Hussein </a:t>
            </a:r>
            <a:r>
              <a:rPr lang="en-US" dirty="0" smtClean="0"/>
              <a:t>invaded </a:t>
            </a:r>
            <a:r>
              <a:rPr lang="en-US" dirty="0"/>
              <a:t>Kuwait </a:t>
            </a:r>
            <a:r>
              <a:rPr lang="en-US" dirty="0" smtClean="0"/>
              <a:t>to capture oil reserves - </a:t>
            </a:r>
            <a:r>
              <a:rPr lang="en-US" dirty="0">
                <a:solidFill>
                  <a:srgbClr val="C00000"/>
                </a:solidFill>
              </a:rPr>
              <a:t>Persian Gulf War </a:t>
            </a:r>
            <a:r>
              <a:rPr lang="en-US" dirty="0" smtClean="0"/>
              <a:t>1991- Iraqi troops surrendered 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Bush’s Foreign Policy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1992:  </a:t>
            </a:r>
            <a:r>
              <a:rPr lang="en-US" dirty="0">
                <a:solidFill>
                  <a:schemeClr val="accent1"/>
                </a:solidFill>
              </a:rPr>
              <a:t>Clinton</a:t>
            </a:r>
            <a:r>
              <a:rPr lang="en-US" dirty="0"/>
              <a:t> (D) 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v</a:t>
            </a:r>
            <a:r>
              <a:rPr lang="en-US" dirty="0"/>
              <a:t>. Bush (R)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v. Perot (I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1996:  Clinton (D)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v</a:t>
            </a:r>
            <a:r>
              <a:rPr lang="en-US" dirty="0"/>
              <a:t>. Dole 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Elections of 1992 &amp; 1996</a:t>
            </a:r>
          </a:p>
        </p:txBody>
      </p:sp>
      <p:pic>
        <p:nvPicPr>
          <p:cNvPr id="4" name="Picture 5" descr="0136P~Bill-Clinton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48" y="1295400"/>
            <a:ext cx="3730752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752600" y="1371600"/>
            <a:ext cx="24384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3200400"/>
            <a:ext cx="24384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65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Federal </a:t>
            </a:r>
            <a:r>
              <a:rPr lang="en-US" dirty="0"/>
              <a:t>spending cuts </a:t>
            </a:r>
            <a:r>
              <a:rPr lang="en-US" dirty="0" smtClean="0">
                <a:solidFill>
                  <a:schemeClr val="accent1"/>
                </a:solidFill>
              </a:rPr>
              <a:t>&amp; </a:t>
            </a:r>
            <a:r>
              <a:rPr lang="en-US" dirty="0">
                <a:solidFill>
                  <a:schemeClr val="accent1"/>
                </a:solidFill>
              </a:rPr>
              <a:t>tax increases</a:t>
            </a:r>
            <a:r>
              <a:rPr lang="en-US" dirty="0"/>
              <a:t> – left office w/ budget surplus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Scandals</a:t>
            </a:r>
            <a:r>
              <a:rPr lang="en-US" dirty="0">
                <a:solidFill>
                  <a:srgbClr val="C00000"/>
                </a:solidFill>
              </a:rPr>
              <a:t>: 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700" dirty="0" smtClean="0">
                <a:solidFill>
                  <a:srgbClr val="C00000"/>
                </a:solidFill>
              </a:rPr>
              <a:t>Whitewater </a:t>
            </a:r>
            <a:r>
              <a:rPr lang="en-US" sz="2700" dirty="0" smtClean="0"/>
              <a:t>– investments Bill &amp; Hillary made in the Whitewater Development Corporation (</a:t>
            </a:r>
            <a:r>
              <a:rPr lang="en-US" sz="2700" dirty="0" smtClean="0"/>
              <a:t>Arkansas </a:t>
            </a:r>
            <a:r>
              <a:rPr lang="en-US" sz="2700" dirty="0" smtClean="0"/>
              <a:t>real estate company) – failed to uncover evidence of guilt   </a:t>
            </a:r>
          </a:p>
          <a:p>
            <a:pPr lvl="1"/>
            <a:r>
              <a:rPr lang="en-US" sz="2700" dirty="0" smtClean="0">
                <a:solidFill>
                  <a:srgbClr val="C00000"/>
                </a:solidFill>
              </a:rPr>
              <a:t>Lewinsky</a:t>
            </a:r>
            <a:r>
              <a:rPr lang="en-US" sz="2700" dirty="0" smtClean="0"/>
              <a:t> – Clinton’s affair with a White House intern, lied under oath about affair (perjury)</a:t>
            </a:r>
            <a:endParaRPr lang="en-US" sz="2700" dirty="0"/>
          </a:p>
          <a:p>
            <a:r>
              <a:rPr lang="en-US" dirty="0" smtClean="0">
                <a:solidFill>
                  <a:srgbClr val="C00000"/>
                </a:solidFill>
              </a:rPr>
              <a:t>Impeached</a:t>
            </a:r>
            <a:r>
              <a:rPr lang="en-US" dirty="0" smtClean="0"/>
              <a:t> </a:t>
            </a:r>
            <a:r>
              <a:rPr lang="en-US" dirty="0"/>
              <a:t>in ’98 - acquitted</a:t>
            </a:r>
          </a:p>
          <a:p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Clinton’s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Free </a:t>
            </a:r>
            <a:r>
              <a:rPr lang="en-US" sz="2600" dirty="0"/>
              <a:t>trade reappeared:  </a:t>
            </a:r>
            <a:endParaRPr lang="en-US" sz="2600" dirty="0" smtClean="0"/>
          </a:p>
          <a:p>
            <a:pPr lvl="1">
              <a:lnSpc>
                <a:spcPct val="80000"/>
              </a:lnSpc>
            </a:pPr>
            <a:r>
              <a:rPr lang="en-US" sz="2500" dirty="0" smtClean="0">
                <a:solidFill>
                  <a:srgbClr val="C00000"/>
                </a:solidFill>
              </a:rPr>
              <a:t>NAFTA (North American Free Trade Agreement) </a:t>
            </a:r>
            <a:r>
              <a:rPr lang="en-US" sz="2500" dirty="0" smtClean="0"/>
              <a:t>(‘92) – called for the gradual removal of trade restrictions among the U.S., Canada &amp; Mexico </a:t>
            </a:r>
            <a:endParaRPr lang="en-US" sz="2500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Clinton’s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4724400" cy="47670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 W Bush </a:t>
            </a:r>
            <a:r>
              <a:rPr lang="en-US" dirty="0"/>
              <a:t>(R)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v</a:t>
            </a:r>
            <a:r>
              <a:rPr lang="en-US" dirty="0"/>
              <a:t>. Gore (D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Disputed election in </a:t>
            </a:r>
            <a:r>
              <a:rPr lang="en-US" dirty="0" smtClean="0">
                <a:solidFill>
                  <a:schemeClr val="accent1"/>
                </a:solidFill>
              </a:rPr>
              <a:t>Florida </a:t>
            </a:r>
            <a:r>
              <a:rPr lang="en-US" dirty="0" smtClean="0"/>
              <a:t>(25 Electoral College votes); </a:t>
            </a:r>
            <a:r>
              <a:rPr lang="en-US" dirty="0"/>
              <a:t>Bush awarded victory in </a:t>
            </a:r>
            <a:r>
              <a:rPr lang="en-US" dirty="0" smtClean="0"/>
              <a:t>FL &amp; </a:t>
            </a:r>
            <a:r>
              <a:rPr lang="en-US" dirty="0"/>
              <a:t>therefore won Electoral College </a:t>
            </a:r>
            <a:r>
              <a:rPr lang="en-US" dirty="0" smtClean="0"/>
              <a:t>majority(</a:t>
            </a:r>
            <a:r>
              <a:rPr lang="en-US" dirty="0" smtClean="0">
                <a:solidFill>
                  <a:schemeClr val="accent1"/>
                </a:solidFill>
              </a:rPr>
              <a:t>by 1 vote) </a:t>
            </a:r>
            <a:r>
              <a:rPr lang="en-US" dirty="0"/>
              <a:t>(Gore won popular vote)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2000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2514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unc.edu/~johnd530/Dubya_files/President-George-W-Bush-Official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73440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Terrorist attack </a:t>
            </a:r>
            <a:r>
              <a:rPr lang="en-US" dirty="0" smtClean="0"/>
              <a:t>by Osama bin Laden’s al Qaeda network</a:t>
            </a:r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chemeClr val="accent1"/>
                </a:solidFill>
              </a:rPr>
              <a:t>3,000</a:t>
            </a:r>
            <a:r>
              <a:rPr lang="en-US" dirty="0" smtClean="0"/>
              <a:t> Americans died </a:t>
            </a:r>
          </a:p>
          <a:p>
            <a:r>
              <a:rPr lang="en-US" dirty="0" smtClean="0"/>
              <a:t>Bush declares </a:t>
            </a:r>
            <a:r>
              <a:rPr lang="en-US" dirty="0" smtClean="0">
                <a:solidFill>
                  <a:schemeClr val="accent1"/>
                </a:solidFill>
              </a:rPr>
              <a:t>“war on terrorism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 response to 9/11 attacks, U.S. passed </a:t>
            </a:r>
            <a:r>
              <a:rPr lang="en-US" dirty="0" smtClean="0">
                <a:solidFill>
                  <a:schemeClr val="accent1"/>
                </a:solidFill>
              </a:rPr>
              <a:t>Patriot Act</a:t>
            </a:r>
            <a:r>
              <a:rPr lang="en-US" dirty="0" smtClean="0"/>
              <a:t>: gave gov. broad powers to spy on Americans and search homes (to prevent terrorism)</a:t>
            </a:r>
            <a:endParaRPr lang="en-US" dirty="0" smtClean="0"/>
          </a:p>
          <a:p>
            <a:r>
              <a:rPr lang="en-US" dirty="0" smtClean="0"/>
              <a:t>American intervention: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Afghanistan</a:t>
            </a:r>
            <a:r>
              <a:rPr lang="en-US" dirty="0" smtClean="0"/>
              <a:t>: Bin Laden believed to be hiding in Afghanistan where </a:t>
            </a:r>
            <a:r>
              <a:rPr lang="en-US" dirty="0" smtClean="0">
                <a:solidFill>
                  <a:srgbClr val="C00000"/>
                </a:solidFill>
              </a:rPr>
              <a:t>Taliban</a:t>
            </a:r>
            <a:r>
              <a:rPr lang="en-US" dirty="0" smtClean="0"/>
              <a:t> government let them run terrorist training camps; U.S. overthrew Taliban gov’t; held free elections &amp; wrote a new constitution 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Iraq</a:t>
            </a:r>
            <a:r>
              <a:rPr lang="en-US" dirty="0" smtClean="0"/>
              <a:t>: believed </a:t>
            </a:r>
            <a:r>
              <a:rPr lang="en-US" dirty="0" smtClean="0">
                <a:solidFill>
                  <a:srgbClr val="C00000"/>
                </a:solidFill>
              </a:rPr>
              <a:t>Saddam Hussein </a:t>
            </a:r>
            <a:r>
              <a:rPr lang="en-US" dirty="0" smtClean="0"/>
              <a:t>was building &amp; stockpiling </a:t>
            </a:r>
            <a:r>
              <a:rPr lang="en-US" dirty="0" smtClean="0">
                <a:solidFill>
                  <a:srgbClr val="C00000"/>
                </a:solidFill>
              </a:rPr>
              <a:t>Weapons of Mass Destruction (WMD)</a:t>
            </a:r>
            <a:r>
              <a:rPr lang="en-US" dirty="0" smtClean="0"/>
              <a:t>; 2003 </a:t>
            </a:r>
            <a:r>
              <a:rPr lang="en-US" dirty="0" smtClean="0">
                <a:solidFill>
                  <a:srgbClr val="C00000"/>
                </a:solidFill>
              </a:rPr>
              <a:t>Operation Iraqi Freedom </a:t>
            </a:r>
            <a:r>
              <a:rPr lang="en-US" dirty="0" smtClean="0"/>
              <a:t>– U.S. forces invade; 2005 Iraq wrote new constitution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11,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2819400" cy="4525963"/>
          </a:xfrm>
        </p:spPr>
        <p:txBody>
          <a:bodyPr/>
          <a:lstStyle/>
          <a:p>
            <a:r>
              <a:rPr lang="en-US" dirty="0"/>
              <a:t>Bush (R)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v</a:t>
            </a:r>
            <a:r>
              <a:rPr lang="en-US" dirty="0"/>
              <a:t>. Kerry (D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2004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1447800"/>
            <a:ext cx="2514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unc.edu/~johnd530/Dubya_files/President-George-W-Bush-Official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394" y="1447800"/>
            <a:ext cx="373440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Barack </a:t>
            </a:r>
            <a:r>
              <a:rPr lang="en-US" dirty="0">
                <a:solidFill>
                  <a:schemeClr val="accent1"/>
                </a:solidFill>
              </a:rPr>
              <a:t>Obama </a:t>
            </a:r>
            <a:r>
              <a:rPr lang="en-US" dirty="0"/>
              <a:t>(D)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v</a:t>
            </a:r>
            <a:r>
              <a:rPr lang="en-US" dirty="0"/>
              <a:t>. John McCain (R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Democrats</a:t>
            </a:r>
            <a:r>
              <a:rPr lang="en-US" dirty="0" smtClean="0"/>
              <a:t> </a:t>
            </a:r>
            <a:r>
              <a:rPr lang="en-US" dirty="0"/>
              <a:t>gained majorities in </a:t>
            </a:r>
            <a:r>
              <a:rPr lang="en-US" dirty="0">
                <a:solidFill>
                  <a:schemeClr val="accent1"/>
                </a:solidFill>
              </a:rPr>
              <a:t>both houses of Congress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2008</a:t>
            </a:r>
          </a:p>
        </p:txBody>
      </p:sp>
      <p:sp>
        <p:nvSpPr>
          <p:cNvPr id="4" name="Oval 3"/>
          <p:cNvSpPr/>
          <p:nvPr/>
        </p:nvSpPr>
        <p:spPr>
          <a:xfrm>
            <a:off x="838200" y="1371600"/>
            <a:ext cx="3124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e-hawaii.com/wp-content/gallery/barack-obama-gallery/barack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77523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7528"/>
            <a:ext cx="5715000" cy="4525963"/>
          </a:xfrm>
        </p:spPr>
        <p:txBody>
          <a:bodyPr/>
          <a:lstStyle/>
          <a:p>
            <a:r>
              <a:rPr lang="en-US" dirty="0"/>
              <a:t>1952</a:t>
            </a:r>
            <a:r>
              <a:rPr lang="en-US" dirty="0">
                <a:solidFill>
                  <a:schemeClr val="accent1"/>
                </a:solidFill>
              </a:rPr>
              <a:t>:  Eisenhower </a:t>
            </a:r>
            <a:r>
              <a:rPr lang="en-US" dirty="0"/>
              <a:t>(R) v.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Stevenson (D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1956:  Eisenhower (R) v.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Stevenson (D)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 of 1952 &amp; ‘56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1447800"/>
            <a:ext cx="2743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28194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://www.americaslibrary.gov/assets/aa/eisenhower/aa_eisenhower_subj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46780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201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Post-World War II America:</a:t>
            </a:r>
            <a:br>
              <a:rPr lang="en-US" sz="4000" dirty="0" smtClean="0"/>
            </a:br>
            <a:r>
              <a:rPr lang="en-US" sz="3500" i="1" dirty="0" smtClean="0"/>
              <a:t>Movements &amp; Key Events   </a:t>
            </a:r>
            <a:endParaRPr lang="en-US" sz="35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5658296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500" b="1" i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500" b="1" i="1" dirty="0" smtClean="0">
                <a:solidFill>
                  <a:schemeClr val="bg1"/>
                </a:solidFill>
                <a:latin typeface="+mn-lt"/>
              </a:rPr>
              <a:t>hapters 25 - 33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 </a:t>
            </a:r>
            <a:r>
              <a:rPr lang="en-US" sz="3500" b="1" dirty="0" smtClean="0"/>
              <a:t>1948-2004</a:t>
            </a:r>
            <a:endParaRPr lang="en-US" sz="3500" b="1" dirty="0"/>
          </a:p>
        </p:txBody>
      </p:sp>
      <p:pic>
        <p:nvPicPr>
          <p:cNvPr id="79874" name="Picture 2" descr="http://www.votetruth08.com/wp-content/uploads/2010/03/United-States-Presidential-Elections.jpg"/>
          <p:cNvPicPr>
            <a:picLocks noChangeAspect="1" noChangeArrowheads="1"/>
          </p:cNvPicPr>
          <p:nvPr/>
        </p:nvPicPr>
        <p:blipFill>
          <a:blip r:embed="rId2" cstate="print"/>
          <a:srcRect b="7246"/>
          <a:stretch>
            <a:fillRect/>
          </a:stretch>
        </p:blipFill>
        <p:spPr bwMode="auto">
          <a:xfrm>
            <a:off x="2557462" y="1600200"/>
            <a:ext cx="361473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5486400" cy="4953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Chief Justice of Supreme Court - Earl Warren</a:t>
            </a:r>
          </a:p>
          <a:p>
            <a:pPr>
              <a:defRPr/>
            </a:pPr>
            <a:r>
              <a:rPr lang="en-US" dirty="0" smtClean="0"/>
              <a:t>nominated by </a:t>
            </a:r>
            <a:r>
              <a:rPr lang="en-US" dirty="0" smtClean="0">
                <a:solidFill>
                  <a:schemeClr val="accent1"/>
                </a:solidFill>
              </a:rPr>
              <a:t>Eisenhower</a:t>
            </a:r>
          </a:p>
          <a:p>
            <a:pPr>
              <a:defRPr/>
            </a:pPr>
            <a:r>
              <a:rPr lang="en-US" dirty="0" smtClean="0"/>
              <a:t>liberal rulings- helped expand </a:t>
            </a:r>
            <a:r>
              <a:rPr lang="en-US" dirty="0" smtClean="0">
                <a:solidFill>
                  <a:schemeClr val="accent1"/>
                </a:solidFill>
              </a:rPr>
              <a:t>individual rights</a:t>
            </a:r>
          </a:p>
          <a:p>
            <a:pPr>
              <a:defRPr/>
            </a:pPr>
            <a:r>
              <a:rPr lang="en-US" i="1" dirty="0" smtClean="0"/>
              <a:t>Brown v. Board of Ed. </a:t>
            </a:r>
            <a:r>
              <a:rPr lang="en-US" dirty="0" smtClean="0"/>
              <a:t>(’54)</a:t>
            </a:r>
          </a:p>
          <a:p>
            <a:pPr>
              <a:defRPr/>
            </a:pPr>
            <a:r>
              <a:rPr lang="en-US" i="1" dirty="0" smtClean="0"/>
              <a:t>Miranda v. Arizona </a:t>
            </a:r>
            <a:r>
              <a:rPr lang="en-US" dirty="0" smtClean="0"/>
              <a:t>(‘66)</a:t>
            </a:r>
          </a:p>
          <a:p>
            <a:pPr lvl="1">
              <a:defRPr/>
            </a:pPr>
            <a:r>
              <a:rPr lang="en-US" sz="2500" dirty="0" smtClean="0">
                <a:solidFill>
                  <a:srgbClr val="C00000"/>
                </a:solidFill>
              </a:rPr>
              <a:t>Miranda Rights </a:t>
            </a:r>
            <a:r>
              <a:rPr lang="en-US" sz="2500" dirty="0" smtClean="0"/>
              <a:t>– accused criminals had to be informed of his/her </a:t>
            </a:r>
            <a:r>
              <a:rPr lang="en-US" sz="2500" dirty="0" smtClean="0">
                <a:solidFill>
                  <a:schemeClr val="accent1"/>
                </a:solidFill>
              </a:rPr>
              <a:t>Fifth</a:t>
            </a:r>
            <a:r>
              <a:rPr lang="en-US" sz="2500" dirty="0" smtClean="0"/>
              <a:t> (remaining silent) &amp; </a:t>
            </a:r>
            <a:r>
              <a:rPr lang="en-US" sz="2500" dirty="0" smtClean="0">
                <a:solidFill>
                  <a:schemeClr val="accent1"/>
                </a:solidFill>
              </a:rPr>
              <a:t>Sixth</a:t>
            </a:r>
            <a:r>
              <a:rPr lang="en-US" sz="2500" dirty="0" smtClean="0"/>
              <a:t> Amendment rights (speed, public trial before jury) before being questioned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Court</a:t>
            </a:r>
            <a:endParaRPr lang="en-US" dirty="0"/>
          </a:p>
        </p:txBody>
      </p:sp>
      <p:pic>
        <p:nvPicPr>
          <p:cNvPr id="34820" name="Picture 4" descr="http://www.sunfunstayplay.com/test/sharedfiles/images/earl_warre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844" y="1371600"/>
            <a:ext cx="332955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81600" cy="5105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smtClean="0"/>
              <a:t>Robert Kennedy (RFK):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JFK’s</a:t>
            </a:r>
            <a:r>
              <a:rPr lang="en-US" sz="2000" dirty="0" smtClean="0"/>
              <a:t> little brother</a:t>
            </a:r>
          </a:p>
          <a:p>
            <a:pPr lvl="1">
              <a:defRPr/>
            </a:pPr>
            <a:r>
              <a:rPr lang="en-US" sz="2000" dirty="0" smtClean="0"/>
              <a:t>politician &amp; </a:t>
            </a:r>
            <a:r>
              <a:rPr lang="en-US" sz="2000" dirty="0" smtClean="0">
                <a:solidFill>
                  <a:schemeClr val="accent1"/>
                </a:solidFill>
              </a:rPr>
              <a:t>U.S. Attorney General </a:t>
            </a:r>
          </a:p>
          <a:p>
            <a:pPr lvl="1">
              <a:defRPr/>
            </a:pPr>
            <a:r>
              <a:rPr lang="en-US" sz="2000" dirty="0" smtClean="0"/>
              <a:t>civil rights activist – </a:t>
            </a:r>
            <a:r>
              <a:rPr lang="en-US" sz="2000" dirty="0" smtClean="0">
                <a:solidFill>
                  <a:schemeClr val="accent1"/>
                </a:solidFill>
              </a:rPr>
              <a:t>Civil Rights Bill</a:t>
            </a:r>
          </a:p>
          <a:p>
            <a:pPr lvl="1">
              <a:defRPr/>
            </a:pPr>
            <a:r>
              <a:rPr lang="en-US" sz="2000" dirty="0" smtClean="0"/>
              <a:t>opposed Vietnam War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1968 Presidential </a:t>
            </a:r>
            <a:r>
              <a:rPr lang="en-US" sz="2000" dirty="0" smtClean="0"/>
              <a:t>Candidate 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Assassination</a:t>
            </a:r>
          </a:p>
          <a:p>
            <a:pPr lvl="1">
              <a:defRPr/>
            </a:pPr>
            <a:r>
              <a:rPr lang="en-US" sz="2000" dirty="0" smtClean="0"/>
              <a:t>shot June 5, </a:t>
            </a:r>
            <a:r>
              <a:rPr lang="en-US" sz="2000" dirty="0" smtClean="0">
                <a:solidFill>
                  <a:schemeClr val="accent1"/>
                </a:solidFill>
              </a:rPr>
              <a:t>‘68 </a:t>
            </a:r>
            <a:r>
              <a:rPr lang="en-US" sz="2000" dirty="0" smtClean="0"/>
              <a:t>(2 mo. after MLK) by </a:t>
            </a:r>
            <a:r>
              <a:rPr lang="en-US" sz="2000" dirty="0" smtClean="0">
                <a:solidFill>
                  <a:schemeClr val="accent1"/>
                </a:solidFill>
              </a:rPr>
              <a:t>Sirhan Sirhan</a:t>
            </a:r>
            <a:r>
              <a:rPr lang="en-US" sz="2000" dirty="0" smtClean="0"/>
              <a:t>, Palestinian immigrant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Democratic Nat’l Convention </a:t>
            </a:r>
            <a:r>
              <a:rPr lang="en-US" sz="2400" dirty="0" smtClean="0"/>
              <a:t>in Chicago (‘68) – debate </a:t>
            </a:r>
            <a:r>
              <a:rPr lang="en-US" sz="2400" dirty="0" smtClean="0">
                <a:solidFill>
                  <a:schemeClr val="accent1"/>
                </a:solidFill>
              </a:rPr>
              <a:t>Vietnam</a:t>
            </a:r>
          </a:p>
          <a:p>
            <a:pPr lvl="1">
              <a:defRPr/>
            </a:pPr>
            <a:r>
              <a:rPr lang="en-US" sz="2000" dirty="0" smtClean="0"/>
              <a:t>Antiwar protesters are beaten by Police outside convention center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Kennedy: Assassination </a:t>
            </a:r>
            <a:endParaRPr lang="en-US" dirty="0"/>
          </a:p>
        </p:txBody>
      </p:sp>
      <p:pic>
        <p:nvPicPr>
          <p:cNvPr id="33794" name="Picture 2" descr="http://www.filmschoolrejects.com/images/robert-kenne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554" y="1295401"/>
            <a:ext cx="2671646" cy="3505200"/>
          </a:xfrm>
          <a:prstGeom prst="rect">
            <a:avLst/>
          </a:prstGeom>
          <a:noFill/>
        </p:spPr>
      </p:pic>
      <p:pic>
        <p:nvPicPr>
          <p:cNvPr id="33796" name="Picture 4" descr="http://photos.upi.com/slideshow/lbox/b0f136a6f06071f870faf5ed3479c31a/Robert-F-Kennedy.jpg"/>
          <p:cNvPicPr>
            <a:picLocks noChangeAspect="1" noChangeArrowheads="1"/>
          </p:cNvPicPr>
          <p:nvPr/>
        </p:nvPicPr>
        <p:blipFill>
          <a:blip r:embed="rId3" cstate="print"/>
          <a:srcRect t="2540" b="2866"/>
          <a:stretch>
            <a:fillRect/>
          </a:stretch>
        </p:blipFill>
        <p:spPr bwMode="auto">
          <a:xfrm>
            <a:off x="5181600" y="3878622"/>
            <a:ext cx="2514600" cy="27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in births between </a:t>
            </a:r>
            <a:r>
              <a:rPr lang="en-US" dirty="0" smtClean="0">
                <a:solidFill>
                  <a:schemeClr val="accent1"/>
                </a:solidFill>
              </a:rPr>
              <a:t>1945 – 1964</a:t>
            </a:r>
          </a:p>
          <a:p>
            <a:endParaRPr lang="en-US" dirty="0" smtClean="0"/>
          </a:p>
          <a:p>
            <a:r>
              <a:rPr lang="en-US" dirty="0" smtClean="0"/>
              <a:t>families had put off having families during </a:t>
            </a:r>
            <a:r>
              <a:rPr lang="en-US" dirty="0" smtClean="0">
                <a:solidFill>
                  <a:schemeClr val="accent1"/>
                </a:solidFill>
              </a:rPr>
              <a:t>depression &amp; war</a:t>
            </a:r>
            <a:r>
              <a:rPr lang="en-US" dirty="0" smtClean="0"/>
              <a:t>, but started having children when soldiers returned after WWII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pic>
        <p:nvPicPr>
          <p:cNvPr id="78850" name="Picture 2" descr="http://s-ak.buzzfed.com/static/imagebuzz/terminal01/2009/3/19/14/baby-boom-20-25854-123748600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876" y="1447800"/>
            <a:ext cx="44992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William Levitt </a:t>
            </a:r>
            <a:r>
              <a:rPr lang="en-US" dirty="0" smtClean="0"/>
              <a:t>– mass produced suburban homes</a:t>
            </a:r>
          </a:p>
          <a:p>
            <a:endParaRPr lang="en-US" dirty="0" smtClean="0"/>
          </a:p>
          <a:p>
            <a:r>
              <a:rPr lang="en-US" dirty="0" smtClean="0"/>
              <a:t>Levittown – New York </a:t>
            </a:r>
            <a:r>
              <a:rPr lang="en-US" dirty="0" smtClean="0">
                <a:solidFill>
                  <a:schemeClr val="accent1"/>
                </a:solidFill>
              </a:rPr>
              <a:t>suburb</a:t>
            </a:r>
            <a:r>
              <a:rPr lang="en-US" dirty="0" smtClean="0"/>
              <a:t> that offered affordable homes ($</a:t>
            </a:r>
            <a:r>
              <a:rPr lang="en-US" dirty="0" smtClean="0">
                <a:solidFill>
                  <a:schemeClr val="accent1"/>
                </a:solidFill>
              </a:rPr>
              <a:t>8,000</a:t>
            </a:r>
            <a:r>
              <a:rPr lang="en-US" dirty="0" smtClean="0"/>
              <a:t> each); demand increased &amp; other Levittown's built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</a:t>
            </a:r>
            <a:endParaRPr lang="en-US" dirty="0"/>
          </a:p>
        </p:txBody>
      </p:sp>
      <p:pic>
        <p:nvPicPr>
          <p:cNvPr id="77826" name="Picture 2" descr="http://www.actionspeaksradio.org/2009/09/11/levit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155" y="609600"/>
            <a:ext cx="3976245" cy="2905125"/>
          </a:xfrm>
          <a:prstGeom prst="rect">
            <a:avLst/>
          </a:prstGeom>
          <a:noFill/>
        </p:spPr>
      </p:pic>
      <p:pic>
        <p:nvPicPr>
          <p:cNvPr id="77828" name="Picture 4" descr="http://learnsustainable.com/wp-content/uploads/2009/06/a-levittown-str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920830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55320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feminism</a:t>
            </a:r>
            <a:r>
              <a:rPr lang="en-US" sz="2400" dirty="0" smtClean="0"/>
              <a:t> – political, social, &amp; economic equality of men &amp; women</a:t>
            </a:r>
          </a:p>
          <a:p>
            <a:r>
              <a:rPr lang="en-US" sz="2400" b="1" dirty="0" smtClean="0"/>
              <a:t>Origins: </a:t>
            </a:r>
            <a:r>
              <a:rPr lang="en-US" sz="2400" dirty="0" smtClean="0"/>
              <a:t>began 1840s – Declaration of Sentiments,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feminism wave in ‘20s -Nineteenth Amendment  </a:t>
            </a:r>
          </a:p>
          <a:p>
            <a:r>
              <a:rPr lang="en-US" sz="2400" dirty="0" smtClean="0"/>
              <a:t>Nat’l Organization of </a:t>
            </a:r>
            <a:r>
              <a:rPr lang="en-US" sz="2400" dirty="0" smtClean="0">
                <a:solidFill>
                  <a:srgbClr val="C00000"/>
                </a:solidFill>
              </a:rPr>
              <a:t>Women</a:t>
            </a:r>
          </a:p>
          <a:p>
            <a:pPr lvl="1"/>
            <a:r>
              <a:rPr lang="en-US" sz="2400" i="1" dirty="0" smtClean="0"/>
              <a:t>Goals: </a:t>
            </a:r>
            <a:r>
              <a:rPr lang="en-US" sz="2400" dirty="0" smtClean="0"/>
              <a:t>pass </a:t>
            </a:r>
            <a:r>
              <a:rPr lang="en-US" sz="2400" dirty="0" smtClean="0">
                <a:solidFill>
                  <a:schemeClr val="accent1"/>
                </a:solidFill>
              </a:rPr>
              <a:t>Equal Rights Amend</a:t>
            </a:r>
            <a:r>
              <a:rPr lang="en-US" sz="2400" dirty="0" smtClean="0"/>
              <a:t>. to guarantee </a:t>
            </a:r>
            <a:r>
              <a:rPr lang="en-US" sz="2400" dirty="0" smtClean="0">
                <a:solidFill>
                  <a:schemeClr val="accent1"/>
                </a:solidFill>
              </a:rPr>
              <a:t>gender</a:t>
            </a:r>
            <a:r>
              <a:rPr lang="en-US" sz="2400" dirty="0" smtClean="0"/>
              <a:t> equality; protect reproductive rights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Roe v. Wade </a:t>
            </a:r>
            <a:r>
              <a:rPr lang="en-US" sz="2400" dirty="0" smtClean="0"/>
              <a:t>(‘73) – right to legal abortions in first 3 mo. of pregnancy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Women’s Rights Movement </a:t>
            </a:r>
            <a:br>
              <a:rPr lang="en-US" dirty="0" smtClean="0"/>
            </a:br>
            <a:r>
              <a:rPr lang="en-US" sz="3600" i="1" dirty="0" smtClean="0"/>
              <a:t>1960s &amp; ‘70s</a:t>
            </a:r>
            <a:endParaRPr lang="en-US" sz="3600" i="1" dirty="0"/>
          </a:p>
        </p:txBody>
      </p:sp>
      <p:pic>
        <p:nvPicPr>
          <p:cNvPr id="32770" name="Picture 2" descr="http://www.radcliffe.edu/images/quarterly/frie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"/>
            <a:ext cx="2164080" cy="2705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087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Betty Friedan</a:t>
            </a:r>
          </a:p>
          <a:p>
            <a:pPr algn="ctr"/>
            <a:r>
              <a:rPr lang="en-US" i="1" dirty="0" smtClean="0"/>
              <a:t>The Feminine Mystique</a:t>
            </a:r>
            <a:endParaRPr lang="en-US" i="1" dirty="0"/>
          </a:p>
        </p:txBody>
      </p:sp>
      <p:pic>
        <p:nvPicPr>
          <p:cNvPr id="32772" name="Picture 4" descr="http://wesleyanword.files.wordpress.com/2009/10/gloria-stein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55" y="3886200"/>
            <a:ext cx="2101145" cy="2663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6183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Gloria Steinem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4770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Chavez – migrant </a:t>
            </a:r>
            <a:r>
              <a:rPr lang="en-US" dirty="0" smtClean="0">
                <a:solidFill>
                  <a:schemeClr val="accent1"/>
                </a:solidFill>
              </a:rPr>
              <a:t>farmworker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chemeClr val="accent1"/>
                </a:solidFill>
              </a:rPr>
              <a:t>Latino</a:t>
            </a:r>
            <a:r>
              <a:rPr lang="en-US" dirty="0" smtClean="0"/>
              <a:t> activist, fought for rights for farm laborers (often exploited) – better </a:t>
            </a:r>
            <a:r>
              <a:rPr lang="en-US" dirty="0" smtClean="0">
                <a:solidFill>
                  <a:schemeClr val="accent1"/>
                </a:solidFill>
              </a:rPr>
              <a:t>working conditions</a:t>
            </a:r>
          </a:p>
          <a:p>
            <a:endParaRPr lang="en-US" dirty="0" smtClean="0"/>
          </a:p>
          <a:p>
            <a:r>
              <a:rPr lang="en-US" dirty="0" smtClean="0"/>
              <a:t>United Farm Workers – used </a:t>
            </a:r>
            <a:r>
              <a:rPr lang="en-US" dirty="0" smtClean="0">
                <a:solidFill>
                  <a:schemeClr val="accent1"/>
                </a:solidFill>
              </a:rPr>
              <a:t>nonviolent</a:t>
            </a:r>
            <a:r>
              <a:rPr lang="en-US" dirty="0" smtClean="0"/>
              <a:t> tactics; started </a:t>
            </a:r>
          </a:p>
          <a:p>
            <a:pPr>
              <a:buNone/>
            </a:pPr>
            <a:r>
              <a:rPr lang="en-US" dirty="0" smtClean="0"/>
              <a:t>	worker’s </a:t>
            </a:r>
            <a:r>
              <a:rPr lang="en-US" dirty="0" smtClean="0">
                <a:solidFill>
                  <a:schemeClr val="accent1"/>
                </a:solidFill>
              </a:rPr>
              <a:t>strike </a:t>
            </a:r>
            <a:r>
              <a:rPr lang="en-US" dirty="0" smtClean="0"/>
              <a:t>&amp; </a:t>
            </a:r>
          </a:p>
          <a:p>
            <a:pPr>
              <a:buNone/>
            </a:pPr>
            <a:r>
              <a:rPr lang="en-US" dirty="0" smtClean="0"/>
              <a:t>	consumer </a:t>
            </a:r>
            <a:r>
              <a:rPr lang="en-US" dirty="0" smtClean="0">
                <a:solidFill>
                  <a:schemeClr val="accent1"/>
                </a:solidFill>
              </a:rPr>
              <a:t>boycott of grapes</a:t>
            </a:r>
          </a:p>
          <a:p>
            <a:pPr>
              <a:buNone/>
            </a:pPr>
            <a:r>
              <a:rPr lang="en-US" dirty="0" smtClean="0"/>
              <a:t>	successful – ’75 CA passed </a:t>
            </a:r>
          </a:p>
          <a:p>
            <a:pPr>
              <a:buNone/>
            </a:pPr>
            <a:r>
              <a:rPr lang="en-US" dirty="0" smtClean="0"/>
              <a:t>	law requiring collective </a:t>
            </a:r>
          </a:p>
          <a:p>
            <a:pPr>
              <a:buNone/>
            </a:pPr>
            <a:r>
              <a:rPr lang="en-US" dirty="0" smtClean="0"/>
              <a:t>	bargaining between </a:t>
            </a:r>
          </a:p>
          <a:p>
            <a:pPr>
              <a:buNone/>
            </a:pPr>
            <a:r>
              <a:rPr lang="en-US" dirty="0" smtClean="0"/>
              <a:t>	growers &amp; union reps.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/>
              <a:t>Cesar Chavez &amp; </a:t>
            </a:r>
            <a:br>
              <a:rPr lang="en-US" sz="3700" dirty="0" smtClean="0"/>
            </a:br>
            <a:r>
              <a:rPr lang="en-US" sz="3700" dirty="0" smtClean="0"/>
              <a:t>United Farm Workers’ movement</a:t>
            </a:r>
            <a:endParaRPr lang="en-US" sz="3700" dirty="0"/>
          </a:p>
        </p:txBody>
      </p:sp>
      <p:pic>
        <p:nvPicPr>
          <p:cNvPr id="31746" name="Picture 2" descr="http://thomhalls.com/assets/images/db_images/db_Cesar_Chavez1.jpg"/>
          <p:cNvPicPr>
            <a:picLocks noChangeAspect="1" noChangeArrowheads="1"/>
          </p:cNvPicPr>
          <p:nvPr/>
        </p:nvPicPr>
        <p:blipFill>
          <a:blip r:embed="rId2" cstate="print"/>
          <a:srcRect b="10875"/>
          <a:stretch>
            <a:fillRect/>
          </a:stretch>
        </p:blipFill>
        <p:spPr bwMode="auto">
          <a:xfrm>
            <a:off x="6858000" y="1447800"/>
            <a:ext cx="1905227" cy="2362200"/>
          </a:xfrm>
          <a:prstGeom prst="rect">
            <a:avLst/>
          </a:prstGeom>
          <a:noFill/>
        </p:spPr>
      </p:pic>
      <p:pic>
        <p:nvPicPr>
          <p:cNvPr id="31748" name="Picture 4" descr="http://imgs.sfgate.com/c/pictures/2010/09/05/rv-uinion05_ph_0495536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85960"/>
            <a:ext cx="3670300" cy="241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Rachel</a:t>
            </a:r>
            <a:r>
              <a:rPr lang="en-US" dirty="0" smtClean="0">
                <a:solidFill>
                  <a:srgbClr val="C00000"/>
                </a:solidFill>
              </a:rPr>
              <a:t> Carson </a:t>
            </a:r>
            <a:r>
              <a:rPr lang="en-US" dirty="0" smtClean="0"/>
              <a:t>– biologist, wrote </a:t>
            </a:r>
            <a:r>
              <a:rPr lang="en-US" i="1" dirty="0" smtClean="0">
                <a:solidFill>
                  <a:srgbClr val="C00000"/>
                </a:solidFill>
              </a:rPr>
              <a:t>Silent Spring </a:t>
            </a:r>
            <a:r>
              <a:rPr lang="en-US" dirty="0" smtClean="0"/>
              <a:t>(‘62) – described  deadly impact </a:t>
            </a:r>
            <a:r>
              <a:rPr lang="en-US" dirty="0" smtClean="0">
                <a:solidFill>
                  <a:schemeClr val="accent1"/>
                </a:solidFill>
              </a:rPr>
              <a:t>pesticides</a:t>
            </a:r>
            <a:r>
              <a:rPr lang="en-US" dirty="0" smtClean="0"/>
              <a:t> were having on birds &amp; other animals; Congress restricted use of pesticide DDT (eagles)</a:t>
            </a:r>
            <a:endParaRPr lang="en-US" i="1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Earth Day</a:t>
            </a:r>
            <a:r>
              <a:rPr lang="en-US" dirty="0" smtClean="0"/>
              <a:t> – April 22, ‘70 nationwide protest org. by WI senator </a:t>
            </a:r>
            <a:r>
              <a:rPr lang="en-US" dirty="0" smtClean="0">
                <a:solidFill>
                  <a:schemeClr val="accent1"/>
                </a:solidFill>
              </a:rPr>
              <a:t>Gaylord Nelson</a:t>
            </a:r>
            <a:r>
              <a:rPr lang="en-US" dirty="0" smtClean="0"/>
              <a:t>; 20 million Americans participated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EPA</a:t>
            </a:r>
            <a:r>
              <a:rPr lang="en-US" dirty="0" smtClean="0"/>
              <a:t> – gov’t agency created by Congress in ’70 to clean up &amp; protect the environment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Movement </a:t>
            </a:r>
            <a:endParaRPr lang="en-US" dirty="0"/>
          </a:p>
        </p:txBody>
      </p:sp>
      <p:pic>
        <p:nvPicPr>
          <p:cNvPr id="4098" name="Picture 2" descr="http://beinecke.library.yale.edu/digitallibrary/images/carson_ra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647975" cy="3209925"/>
          </a:xfrm>
          <a:prstGeom prst="rect">
            <a:avLst/>
          </a:prstGeom>
          <a:noFill/>
        </p:spPr>
      </p:pic>
      <p:pic>
        <p:nvPicPr>
          <p:cNvPr id="4100" name="Picture 4" descr="http://njmc.files.wordpress.com/2009/07/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2146300" cy="2338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affirmative </a:t>
            </a:r>
            <a:r>
              <a:rPr lang="en-US" dirty="0" smtClean="0"/>
              <a:t>action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policy that gives special consideration to </a:t>
            </a:r>
            <a:r>
              <a:rPr lang="en-US" dirty="0" smtClean="0">
                <a:solidFill>
                  <a:schemeClr val="accent1"/>
                </a:solidFill>
              </a:rPr>
              <a:t>women &amp; minorities </a:t>
            </a:r>
            <a:r>
              <a:rPr lang="en-US" dirty="0" smtClean="0"/>
              <a:t>to make up for past discrimination; ’70s - special focus on employers &amp; schools </a:t>
            </a:r>
          </a:p>
          <a:p>
            <a:endParaRPr lang="en-US" dirty="0" smtClean="0"/>
          </a:p>
          <a:p>
            <a:r>
              <a:rPr lang="en-US" dirty="0" err="1" smtClean="0"/>
              <a:t>Bakke</a:t>
            </a:r>
            <a:r>
              <a:rPr lang="en-US" dirty="0" smtClean="0"/>
              <a:t> decision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i="1" dirty="0" smtClean="0"/>
              <a:t>Regents of the University of </a:t>
            </a:r>
            <a:r>
              <a:rPr lang="en-US" i="1" dirty="0" smtClean="0">
                <a:solidFill>
                  <a:schemeClr val="accent1"/>
                </a:solidFill>
              </a:rPr>
              <a:t>California v. </a:t>
            </a:r>
            <a:r>
              <a:rPr lang="en-US" i="1" dirty="0" err="1" smtClean="0">
                <a:solidFill>
                  <a:schemeClr val="accent1"/>
                </a:solidFill>
              </a:rPr>
              <a:t>Bakke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(‘78)</a:t>
            </a:r>
          </a:p>
          <a:p>
            <a:pPr lvl="1"/>
            <a:r>
              <a:rPr lang="en-US" dirty="0" smtClean="0"/>
              <a:t>Medical school reserved spots in class for minorities</a:t>
            </a:r>
          </a:p>
          <a:p>
            <a:pPr lvl="1"/>
            <a:r>
              <a:rPr lang="en-US" dirty="0" err="1" smtClean="0"/>
              <a:t>Bakke</a:t>
            </a:r>
            <a:r>
              <a:rPr lang="en-US" dirty="0" smtClean="0"/>
              <a:t> (white, stronger academic record) not accepted &amp; claimed racial discrimination</a:t>
            </a:r>
          </a:p>
          <a:p>
            <a:pPr lvl="1"/>
            <a:r>
              <a:rPr lang="en-US" dirty="0" smtClean="0"/>
              <a:t>Supreme Court required </a:t>
            </a:r>
            <a:r>
              <a:rPr lang="en-US" dirty="0" err="1" smtClean="0"/>
              <a:t>Bakke’s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admission b</a:t>
            </a:r>
            <a:r>
              <a:rPr lang="en-US" dirty="0" smtClean="0"/>
              <a:t>ut did not overturn </a:t>
            </a:r>
            <a:r>
              <a:rPr lang="en-US" dirty="0" smtClean="0">
                <a:solidFill>
                  <a:schemeClr val="accent1"/>
                </a:solidFill>
              </a:rPr>
              <a:t>affirmative action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Affirmative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Interstate Highway Act </a:t>
            </a:r>
            <a:r>
              <a:rPr lang="en-US" dirty="0" smtClean="0"/>
              <a:t>– authorized  spending $32 billion to build 41,000 mi. of highway</a:t>
            </a:r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Brown </a:t>
            </a:r>
            <a:r>
              <a:rPr lang="en-US" i="1" dirty="0">
                <a:solidFill>
                  <a:srgbClr val="C00000"/>
                </a:solidFill>
              </a:rPr>
              <a:t>v. </a:t>
            </a:r>
            <a:r>
              <a:rPr lang="en-US" i="1" dirty="0" smtClean="0">
                <a:solidFill>
                  <a:srgbClr val="C00000"/>
                </a:solidFill>
              </a:rPr>
              <a:t>Board </a:t>
            </a:r>
            <a:r>
              <a:rPr lang="en-US" i="1" dirty="0">
                <a:solidFill>
                  <a:srgbClr val="C00000"/>
                </a:solidFill>
              </a:rPr>
              <a:t>of </a:t>
            </a:r>
            <a:r>
              <a:rPr lang="en-US" i="1" dirty="0" smtClean="0">
                <a:solidFill>
                  <a:srgbClr val="C00000"/>
                </a:solidFill>
              </a:rPr>
              <a:t>Ed.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decision</a:t>
            </a:r>
            <a:r>
              <a:rPr lang="en-US" dirty="0"/>
              <a:t>  (’54</a:t>
            </a:r>
            <a:r>
              <a:rPr lang="en-US" dirty="0" smtClean="0"/>
              <a:t>): Supreme Court rules that public schools should desegregate 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Little Rock, </a:t>
            </a:r>
            <a:r>
              <a:rPr lang="en-US" dirty="0" smtClean="0">
                <a:solidFill>
                  <a:schemeClr val="accent2"/>
                </a:solidFill>
              </a:rPr>
              <a:t>Arkansas </a:t>
            </a:r>
            <a:r>
              <a:rPr lang="en-US" dirty="0">
                <a:solidFill>
                  <a:schemeClr val="accent1"/>
                </a:solidFill>
              </a:rPr>
              <a:t>desegregation  </a:t>
            </a:r>
            <a:r>
              <a:rPr lang="en-US" dirty="0"/>
              <a:t>(’57)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 Red </a:t>
            </a:r>
            <a:r>
              <a:rPr lang="en-US" dirty="0">
                <a:solidFill>
                  <a:schemeClr val="accent2"/>
                </a:solidFill>
              </a:rPr>
              <a:t>Scare / </a:t>
            </a:r>
            <a:r>
              <a:rPr lang="en-US" dirty="0" smtClean="0">
                <a:solidFill>
                  <a:srgbClr val="C00000"/>
                </a:solidFill>
              </a:rPr>
              <a:t>McCarthyism: </a:t>
            </a:r>
            <a:r>
              <a:rPr lang="en-US" dirty="0" smtClean="0"/>
              <a:t>McCarthyism is the practice of making reckless accusations without evidence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Eisenhower’s </a:t>
            </a:r>
            <a:r>
              <a:rPr lang="en-US" dirty="0" smtClean="0"/>
              <a:t>Domestic </a:t>
            </a:r>
            <a:r>
              <a:rPr lang="en-US" dirty="0"/>
              <a:t>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Interstate Highway Act</a:t>
            </a:r>
            <a:endParaRPr lang="en-US" dirty="0"/>
          </a:p>
        </p:txBody>
      </p:sp>
      <p:pic>
        <p:nvPicPr>
          <p:cNvPr id="73730" name="Picture 2" descr="http://www.dot.state.il.us/il50/images/photos/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10400" cy="541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Korean War </a:t>
            </a:r>
            <a:r>
              <a:rPr lang="en-US" dirty="0"/>
              <a:t>ended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w/ </a:t>
            </a:r>
            <a:r>
              <a:rPr lang="en-US" dirty="0">
                <a:solidFill>
                  <a:schemeClr val="accent1"/>
                </a:solidFill>
              </a:rPr>
              <a:t>armistice</a:t>
            </a:r>
            <a:r>
              <a:rPr lang="en-US" dirty="0"/>
              <a:t> (’53)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U.S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 smtClean="0">
                <a:solidFill>
                  <a:schemeClr val="accent2"/>
                </a:solidFill>
              </a:rPr>
              <a:t>“advisors</a:t>
            </a:r>
            <a:r>
              <a:rPr lang="en-US" dirty="0">
                <a:solidFill>
                  <a:schemeClr val="accent2"/>
                </a:solidFill>
              </a:rPr>
              <a:t>” sent to </a:t>
            </a:r>
            <a:r>
              <a:rPr lang="en-US" dirty="0" smtClean="0">
                <a:solidFill>
                  <a:schemeClr val="accent1"/>
                </a:solidFill>
              </a:rPr>
              <a:t>Vietnam</a:t>
            </a:r>
            <a:r>
              <a:rPr lang="en-US" dirty="0" smtClean="0"/>
              <a:t> (‘54): U.S. backs South Vietnam by sending military advisors to train South Vietnamese military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Sputnik </a:t>
            </a:r>
            <a:r>
              <a:rPr lang="en-US" dirty="0">
                <a:solidFill>
                  <a:schemeClr val="accent2"/>
                </a:solidFill>
              </a:rPr>
              <a:t>launched by Soviets </a:t>
            </a:r>
            <a:r>
              <a:rPr lang="en-US" dirty="0" smtClean="0"/>
              <a:t>(</a:t>
            </a:r>
            <a:r>
              <a:rPr lang="en-US" dirty="0"/>
              <a:t>’57</a:t>
            </a:r>
            <a:r>
              <a:rPr lang="en-US" dirty="0" smtClean="0"/>
              <a:t>): U.S. feels it is behind and responds by forming NASA and allocating millions of dollars to math and science in schools 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Castro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overthrew Batista in Cuba</a:t>
            </a:r>
            <a:r>
              <a:rPr lang="en-US" dirty="0"/>
              <a:t> (’59</a:t>
            </a:r>
            <a:r>
              <a:rPr lang="en-US" dirty="0" smtClean="0"/>
              <a:t>): Cuba is now communist 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Eisenhower’s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Kennedy</a:t>
            </a:r>
            <a:r>
              <a:rPr lang="en-US" dirty="0"/>
              <a:t> (D) v. Nixon (R)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>
                <a:solidFill>
                  <a:schemeClr val="accent1"/>
                </a:solidFill>
              </a:rPr>
              <a:t>televised </a:t>
            </a:r>
            <a:r>
              <a:rPr lang="en-US" dirty="0"/>
              <a:t>Presidential debates – benefited </a:t>
            </a:r>
            <a:r>
              <a:rPr lang="en-US" dirty="0">
                <a:solidFill>
                  <a:schemeClr val="accent1"/>
                </a:solidFill>
              </a:rPr>
              <a:t>Kennedy</a:t>
            </a:r>
            <a:r>
              <a:rPr lang="en-US" dirty="0"/>
              <a:t> &amp; probably swayed election in his favor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1960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i2.cdn.turner.com/cnn/2010/images/04/15/nixon.kennedy.file.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65230" cy="2590800"/>
          </a:xfrm>
          <a:prstGeom prst="rect">
            <a:avLst/>
          </a:prstGeom>
          <a:noFill/>
        </p:spPr>
      </p:pic>
      <p:pic>
        <p:nvPicPr>
          <p:cNvPr id="29700" name="Picture 4" descr="http://rmparchive.com/images/hosting/600Border/NA447-600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92880"/>
            <a:ext cx="320040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3226</TotalTime>
  <Words>2112</Words>
  <Application>Microsoft Office PowerPoint</Application>
  <PresentationFormat>On-screen Show (4:3)</PresentationFormat>
  <Paragraphs>238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iRespondGraphMaster</vt:lpstr>
      <vt:lpstr>Concourse</vt:lpstr>
      <vt:lpstr>iRespondQuestionMaster</vt:lpstr>
      <vt:lpstr>Post-WWII American Presidents </vt:lpstr>
      <vt:lpstr>Election Year: 1948</vt:lpstr>
      <vt:lpstr>Truman’s Domestic Highlights</vt:lpstr>
      <vt:lpstr>Truman’s Foreign Highlights</vt:lpstr>
      <vt:lpstr>Elections of 1952 &amp; ‘56</vt:lpstr>
      <vt:lpstr>Eisenhower’s Domestic Highlights</vt:lpstr>
      <vt:lpstr>Interstate Highway Act</vt:lpstr>
      <vt:lpstr>Eisenhower’s Foreign Highlights</vt:lpstr>
      <vt:lpstr>Election of 1960</vt:lpstr>
      <vt:lpstr>Kennedy’s Domestic Highlights</vt:lpstr>
      <vt:lpstr>PowerPoint Presentation</vt:lpstr>
      <vt:lpstr>Kennedy’s Foreign Highlights</vt:lpstr>
      <vt:lpstr>Election of 1964</vt:lpstr>
      <vt:lpstr>Johnson’s Domestic Highlights</vt:lpstr>
      <vt:lpstr>Johnson’s Foreign Highlights</vt:lpstr>
      <vt:lpstr>Elections of 1968 &amp; ‘72</vt:lpstr>
      <vt:lpstr>Nixon’s Domestic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Violence at Kent State</vt:lpstr>
      <vt:lpstr>Nixon’s Foreign Highlights</vt:lpstr>
      <vt:lpstr>PowerPoint Presentation</vt:lpstr>
      <vt:lpstr>PowerPoint Presentation</vt:lpstr>
      <vt:lpstr>Election of 1976</vt:lpstr>
      <vt:lpstr>Carter’s Domestic Highlights</vt:lpstr>
      <vt:lpstr>Carter’s Foreign Highlights</vt:lpstr>
      <vt:lpstr>PowerPoint Presentation</vt:lpstr>
      <vt:lpstr>PowerPoint Presentation</vt:lpstr>
      <vt:lpstr>PowerPoint Presentation</vt:lpstr>
      <vt:lpstr>PowerPoint Presentation</vt:lpstr>
      <vt:lpstr>Elections of 1980 &amp; 1984</vt:lpstr>
      <vt:lpstr>Reagan’s Domestic Highlights</vt:lpstr>
      <vt:lpstr>PowerPoint Presentation</vt:lpstr>
      <vt:lpstr>Reagan’s Foreign Highlights</vt:lpstr>
      <vt:lpstr>Election of 1988</vt:lpstr>
      <vt:lpstr>Bush’s Domestic Policy Highlights</vt:lpstr>
      <vt:lpstr>Bush’s Foreign Policy Highlights</vt:lpstr>
      <vt:lpstr>Elections of 1992 &amp; 1996</vt:lpstr>
      <vt:lpstr>Clinton’s Domestic Highlights</vt:lpstr>
      <vt:lpstr>Clinton’s Foreign Highlights</vt:lpstr>
      <vt:lpstr>Election of 2000</vt:lpstr>
      <vt:lpstr>September 11, 2001</vt:lpstr>
      <vt:lpstr>Election of 2004</vt:lpstr>
      <vt:lpstr>Election of 2008</vt:lpstr>
      <vt:lpstr>Post-World War II America: Movements &amp; Key Events   </vt:lpstr>
      <vt:lpstr>Warren Court</vt:lpstr>
      <vt:lpstr>Robert Kennedy: Assassination </vt:lpstr>
      <vt:lpstr>Baby Boom</vt:lpstr>
      <vt:lpstr>Levittown</vt:lpstr>
      <vt:lpstr>Women’s Rights Movement  1960s &amp; ‘70s</vt:lpstr>
      <vt:lpstr>Cesar Chavez &amp;  United Farm Workers’ movement</vt:lpstr>
      <vt:lpstr>Environmental Movement </vt:lpstr>
      <vt:lpstr>Affirmative Action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WW II Presidents</dc:title>
  <dc:creator>Cobb County School District</dc:creator>
  <cp:lastModifiedBy>Benjamin Willis</cp:lastModifiedBy>
  <cp:revision>214</cp:revision>
  <dcterms:created xsi:type="dcterms:W3CDTF">2007-05-17T20:03:06Z</dcterms:created>
  <dcterms:modified xsi:type="dcterms:W3CDTF">2019-04-30T19:42:01Z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