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523" r:id="rId2"/>
    <p:sldId id="543" r:id="rId3"/>
    <p:sldId id="311" r:id="rId4"/>
    <p:sldId id="312" r:id="rId5"/>
    <p:sldId id="562" r:id="rId6"/>
    <p:sldId id="561" r:id="rId7"/>
    <p:sldId id="560" r:id="rId8"/>
    <p:sldId id="563" r:id="rId9"/>
    <p:sldId id="564" r:id="rId10"/>
    <p:sldId id="565" r:id="rId11"/>
    <p:sldId id="544" r:id="rId12"/>
    <p:sldId id="546" r:id="rId13"/>
    <p:sldId id="558" r:id="rId14"/>
    <p:sldId id="547" r:id="rId15"/>
    <p:sldId id="548" r:id="rId16"/>
    <p:sldId id="549" r:id="rId17"/>
    <p:sldId id="550" r:id="rId18"/>
    <p:sldId id="559" r:id="rId19"/>
    <p:sldId id="572" r:id="rId20"/>
    <p:sldId id="551" r:id="rId21"/>
    <p:sldId id="552" r:id="rId22"/>
    <p:sldId id="468" r:id="rId23"/>
    <p:sldId id="464" r:id="rId24"/>
    <p:sldId id="530" r:id="rId25"/>
    <p:sldId id="553" r:id="rId26"/>
    <p:sldId id="554" r:id="rId27"/>
    <p:sldId id="555" r:id="rId28"/>
    <p:sldId id="556" r:id="rId29"/>
    <p:sldId id="557" r:id="rId30"/>
    <p:sldId id="514" r:id="rId31"/>
    <p:sldId id="527" r:id="rId32"/>
    <p:sldId id="440" r:id="rId33"/>
    <p:sldId id="529" r:id="rId34"/>
    <p:sldId id="428" r:id="rId35"/>
    <p:sldId id="535" r:id="rId36"/>
    <p:sldId id="504" r:id="rId37"/>
    <p:sldId id="456" r:id="rId38"/>
    <p:sldId id="536" r:id="rId39"/>
    <p:sldId id="538" r:id="rId40"/>
    <p:sldId id="537" r:id="rId41"/>
    <p:sldId id="539" r:id="rId42"/>
    <p:sldId id="541" r:id="rId43"/>
    <p:sldId id="525" r:id="rId44"/>
    <p:sldId id="506" r:id="rId45"/>
    <p:sldId id="531" r:id="rId46"/>
    <p:sldId id="532" r:id="rId47"/>
    <p:sldId id="452" r:id="rId48"/>
    <p:sldId id="533" r:id="rId49"/>
    <p:sldId id="516" r:id="rId50"/>
    <p:sldId id="566" r:id="rId51"/>
    <p:sldId id="567" r:id="rId52"/>
    <p:sldId id="568" r:id="rId53"/>
    <p:sldId id="569" r:id="rId54"/>
    <p:sldId id="570" r:id="rId55"/>
    <p:sldId id="571" r:id="rId56"/>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8" d="100"/>
          <a:sy n="58" d="100"/>
        </p:scale>
        <p:origin x="2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1BDC75B3-8119-4821-B156-862C71997579}" type="datetimeFigureOut">
              <a:rPr lang="en-US" smtClean="0"/>
              <a:t>11/17/2020</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EE6CE2C8-3779-45C7-B836-0FB34D2C7216}" type="slidenum">
              <a:rPr lang="en-US" smtClean="0"/>
              <a:t>‹#›</a:t>
            </a:fld>
            <a:endParaRPr lang="en-US"/>
          </a:p>
        </p:txBody>
      </p:sp>
    </p:spTree>
    <p:extLst>
      <p:ext uri="{BB962C8B-B14F-4D97-AF65-F5344CB8AC3E}">
        <p14:creationId xmlns:p14="http://schemas.microsoft.com/office/powerpoint/2010/main" val="19337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E23283EB-FCF6-4557-A788-6EF60882D260}"/>
              </a:ext>
            </a:extLst>
          </p:cNvPr>
          <p:cNvSpPr>
            <a:spLocks noGrp="1" noRot="1" noChangeAspect="1" noTextEdit="1"/>
          </p:cNvSpPr>
          <p:nvPr>
            <p:ph type="sldImg"/>
          </p:nvPr>
        </p:nvSpPr>
        <p:spPr bwMode="auto">
          <a:xfrm>
            <a:off x="342900" y="703263"/>
            <a:ext cx="6172200"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E1620CC5-6055-4EFA-B0EC-9464191ACD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endParaRPr lang="en-US" altLang="en-US">
              <a:cs typeface="Calibri" panose="020F0502020204030204" pitchFamily="34" charset="0"/>
            </a:endParaRPr>
          </a:p>
        </p:txBody>
      </p:sp>
      <p:sp>
        <p:nvSpPr>
          <p:cNvPr id="47108" name="Slide Number Placeholder 3">
            <a:extLst>
              <a:ext uri="{FF2B5EF4-FFF2-40B4-BE49-F238E27FC236}">
                <a16:creationId xmlns:a16="http://schemas.microsoft.com/office/drawing/2014/main" id="{B130D098-D5B1-428C-832E-9ACDC34F66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B7D24B-40A4-499E-923F-C5FD7CAB2A28}" type="slidenum">
              <a:rPr lang="en-US" altLang="en-US">
                <a:latin typeface="Arial" panose="020B0604020202020204" pitchFamily="34" charset="0"/>
              </a:rPr>
              <a:pPr>
                <a:spcBef>
                  <a:spcPct val="0"/>
                </a:spcBef>
              </a:pPr>
              <a:t>3</a:t>
            </a:fld>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E20802C-1422-4383-A843-51879B82CD56}"/>
              </a:ext>
            </a:extLst>
          </p:cNvPr>
          <p:cNvSpPr>
            <a:spLocks noGrp="1" noRot="1" noChangeAspect="1" noChangeArrowheads="1" noTextEdit="1"/>
          </p:cNvSpPr>
          <p:nvPr>
            <p:ph type="sldImg"/>
          </p:nvPr>
        </p:nvSpPr>
        <p:spPr>
          <a:xfrm>
            <a:off x="342900" y="703263"/>
            <a:ext cx="6172200" cy="3473450"/>
          </a:xfrm>
          <a:ln/>
        </p:spPr>
      </p:sp>
      <p:sp>
        <p:nvSpPr>
          <p:cNvPr id="10243" name="Rectangle 3">
            <a:extLst>
              <a:ext uri="{FF2B5EF4-FFF2-40B4-BE49-F238E27FC236}">
                <a16:creationId xmlns:a16="http://schemas.microsoft.com/office/drawing/2014/main" id="{FFF60DED-390C-45FE-A221-5B62CD74E6A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5EE0253-23D5-4875-AFB9-C427520A584D}"/>
              </a:ext>
            </a:extLst>
          </p:cNvPr>
          <p:cNvSpPr>
            <a:spLocks noGrp="1" noRot="1" noChangeAspect="1" noChangeArrowheads="1" noTextEdit="1"/>
          </p:cNvSpPr>
          <p:nvPr>
            <p:ph type="sldImg"/>
          </p:nvPr>
        </p:nvSpPr>
        <p:spPr>
          <a:xfrm>
            <a:off x="342900" y="703263"/>
            <a:ext cx="6172200" cy="3473450"/>
          </a:xfrm>
          <a:ln/>
        </p:spPr>
      </p:sp>
      <p:sp>
        <p:nvSpPr>
          <p:cNvPr id="12291" name="Rectangle 3">
            <a:extLst>
              <a:ext uri="{FF2B5EF4-FFF2-40B4-BE49-F238E27FC236}">
                <a16:creationId xmlns:a16="http://schemas.microsoft.com/office/drawing/2014/main" id="{A9CDBAFA-FBB1-4555-A2CF-3C685F2A1CA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DD053E67-C2F7-406B-A4CA-3E18E616E16A}"/>
              </a:ext>
            </a:extLst>
          </p:cNvPr>
          <p:cNvSpPr>
            <a:spLocks noGrp="1" noRot="1" noChangeAspect="1" noTextEdit="1"/>
          </p:cNvSpPr>
          <p:nvPr>
            <p:ph type="sldImg"/>
          </p:nvPr>
        </p:nvSpPr>
        <p:spPr>
          <a:xfrm>
            <a:off x="342900" y="703263"/>
            <a:ext cx="6172200" cy="3473450"/>
          </a:xfrm>
          <a:ln/>
        </p:spPr>
      </p:sp>
      <p:sp>
        <p:nvSpPr>
          <p:cNvPr id="31747" name="Notes Placeholder 2">
            <a:extLst>
              <a:ext uri="{FF2B5EF4-FFF2-40B4-BE49-F238E27FC236}">
                <a16:creationId xmlns:a16="http://schemas.microsoft.com/office/drawing/2014/main" id="{2FAD6AD7-8C01-4D3C-A120-A2A7C0BDDB9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2C5CA579-1778-41F6-84CA-3AD61670D87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19" name="Rectangle 3">
            <a:extLst>
              <a:ext uri="{FF2B5EF4-FFF2-40B4-BE49-F238E27FC236}">
                <a16:creationId xmlns:a16="http://schemas.microsoft.com/office/drawing/2014/main" id="{93485A86-BF3F-4B7B-B8CF-B43959C3A880}"/>
              </a:ext>
            </a:extLst>
          </p:cNvPr>
          <p:cNvSpPr>
            <a:spLocks noGrp="1" noRot="1" noChangeAspect="1" noChangeArrowheads="1" noTextEdit="1"/>
          </p:cNvSpPr>
          <p:nvPr>
            <p:ph type="sldImg"/>
          </p:nvPr>
        </p:nvSpPr>
        <p:spPr>
          <a:xfrm>
            <a:off x="342900" y="703263"/>
            <a:ext cx="6172200" cy="3473450"/>
          </a:xfrm>
          <a:ln cap="fla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67C9EB5B-9264-4A68-8A5E-2A4FE15B1361}"/>
              </a:ext>
            </a:extLst>
          </p:cNvPr>
          <p:cNvSpPr>
            <a:spLocks noGrp="1" noRot="1" noChangeAspect="1" noTextEdit="1"/>
          </p:cNvSpPr>
          <p:nvPr>
            <p:ph type="sldImg"/>
          </p:nvPr>
        </p:nvSpPr>
        <p:spPr>
          <a:xfrm>
            <a:off x="342900" y="703263"/>
            <a:ext cx="6172200" cy="3473450"/>
          </a:xfrm>
          <a:ln/>
        </p:spPr>
      </p:sp>
      <p:sp>
        <p:nvSpPr>
          <p:cNvPr id="27651" name="Notes Placeholder 2">
            <a:extLst>
              <a:ext uri="{FF2B5EF4-FFF2-40B4-BE49-F238E27FC236}">
                <a16:creationId xmlns:a16="http://schemas.microsoft.com/office/drawing/2014/main" id="{172A1E30-0B1B-448D-A8D9-A2C681D95D4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84559B9C-0D5B-4480-8F7F-E896388F8F2A}"/>
              </a:ext>
            </a:extLst>
          </p:cNvPr>
          <p:cNvSpPr>
            <a:spLocks noGrp="1" noRot="1" noChangeAspect="1" noTextEdit="1"/>
          </p:cNvSpPr>
          <p:nvPr>
            <p:ph type="sldImg"/>
          </p:nvPr>
        </p:nvSpPr>
        <p:spPr bwMode="auto">
          <a:xfrm>
            <a:off x="342900" y="703263"/>
            <a:ext cx="6172200"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1AA1292-927E-4842-B5E2-57AC91B5C6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altLang="en-US"/>
              <a:t>“Tweed Courthouse”</a:t>
            </a:r>
            <a:r>
              <a:rPr lang="en-US" altLang="en-US" b="1"/>
              <a:t>—</a:t>
            </a:r>
            <a:r>
              <a:rPr lang="en-US" altLang="en-US"/>
              <a:t>NY County</a:t>
            </a:r>
            <a:r>
              <a:rPr lang="en-US" altLang="en-US" b="1"/>
              <a:t> </a:t>
            </a:r>
            <a:r>
              <a:rPr lang="en-US" altLang="en-US"/>
              <a:t>Courthouse was supposed to cost $250,000 but cost $13 million</a:t>
            </a:r>
          </a:p>
        </p:txBody>
      </p:sp>
      <p:sp>
        <p:nvSpPr>
          <p:cNvPr id="49156" name="Slide Number Placeholder 3">
            <a:extLst>
              <a:ext uri="{FF2B5EF4-FFF2-40B4-BE49-F238E27FC236}">
                <a16:creationId xmlns:a16="http://schemas.microsoft.com/office/drawing/2014/main" id="{88493F76-1F3B-4D41-87D1-F7FD8C0F8A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C13F33-2544-4AC3-A3B5-BF71A7FD8139}" type="slidenum">
              <a:rPr lang="en-US" altLang="en-US">
                <a:latin typeface="Arial" panose="020B0604020202020204" pitchFamily="34" charset="0"/>
              </a:rPr>
              <a:pPr>
                <a:spcBef>
                  <a:spcPct val="0"/>
                </a:spcBef>
              </a:pPr>
              <a:t>4</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B87690AF-46D9-4AC9-95B3-DEABB43742D7}"/>
              </a:ext>
            </a:extLst>
          </p:cNvPr>
          <p:cNvSpPr>
            <a:spLocks noGrp="1" noRot="1" noChangeAspect="1" noChangeArrowheads="1" noTextEdit="1"/>
          </p:cNvSpPr>
          <p:nvPr>
            <p:ph type="sldImg"/>
          </p:nvPr>
        </p:nvSpPr>
        <p:spPr>
          <a:xfrm>
            <a:off x="342900" y="703263"/>
            <a:ext cx="6172200" cy="3473450"/>
          </a:xfrm>
          <a:ln/>
        </p:spPr>
      </p:sp>
      <p:sp>
        <p:nvSpPr>
          <p:cNvPr id="43011" name="Rectangle 3">
            <a:extLst>
              <a:ext uri="{FF2B5EF4-FFF2-40B4-BE49-F238E27FC236}">
                <a16:creationId xmlns:a16="http://schemas.microsoft.com/office/drawing/2014/main" id="{E7A43239-C93E-4FB1-A669-43A22B77C23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0F86739-F0D0-4494-9496-DE0F15F4E8F3}"/>
              </a:ext>
            </a:extLst>
          </p:cNvPr>
          <p:cNvSpPr>
            <a:spLocks noGrp="1" noRot="1" noChangeAspect="1" noChangeArrowheads="1" noTextEdit="1"/>
          </p:cNvSpPr>
          <p:nvPr>
            <p:ph type="sldImg"/>
          </p:nvPr>
        </p:nvSpPr>
        <p:spPr>
          <a:xfrm>
            <a:off x="342900" y="703263"/>
            <a:ext cx="6172200" cy="3473450"/>
          </a:xfrm>
          <a:ln/>
        </p:spPr>
      </p:sp>
      <p:sp>
        <p:nvSpPr>
          <p:cNvPr id="37891" name="Rectangle 3">
            <a:extLst>
              <a:ext uri="{FF2B5EF4-FFF2-40B4-BE49-F238E27FC236}">
                <a16:creationId xmlns:a16="http://schemas.microsoft.com/office/drawing/2014/main" id="{2D7329B3-FF8E-4C59-9434-03C5D6E8A40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EC071E5F-011C-49AF-9127-C06D160B6A05}"/>
              </a:ext>
            </a:extLst>
          </p:cNvPr>
          <p:cNvSpPr>
            <a:spLocks noGrp="1" noRot="1" noChangeAspect="1" noChangeArrowheads="1" noTextEdit="1"/>
          </p:cNvSpPr>
          <p:nvPr>
            <p:ph type="sldImg"/>
          </p:nvPr>
        </p:nvSpPr>
        <p:spPr>
          <a:xfrm>
            <a:off x="393700" y="692150"/>
            <a:ext cx="6070600" cy="3416300"/>
          </a:xfrm>
          <a:ln/>
        </p:spPr>
      </p:sp>
      <p:sp>
        <p:nvSpPr>
          <p:cNvPr id="58371" name="Notes Placeholder 2">
            <a:extLst>
              <a:ext uri="{FF2B5EF4-FFF2-40B4-BE49-F238E27FC236}">
                <a16:creationId xmlns:a16="http://schemas.microsoft.com/office/drawing/2014/main" id="{3B026A35-8B2B-4747-A424-11CCA24FE611}"/>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t>In 1902, the United Mine Workers went on strike to demand higher pay &amp; an eight-hour work day</a:t>
            </a:r>
          </a:p>
          <a:p>
            <a:r>
              <a:rPr lang="en-US" altLang="en-US" dirty="0"/>
              <a:t>(a) The anthracite coal</a:t>
            </a:r>
            <a:r>
              <a:rPr lang="en-US" altLang="en-US" sz="3000" dirty="0"/>
              <a:t> </a:t>
            </a:r>
            <a:r>
              <a:rPr lang="en-US" altLang="en-US" dirty="0"/>
              <a:t>strike</a:t>
            </a:r>
            <a:r>
              <a:rPr lang="en-US" altLang="en-US" sz="3000" dirty="0"/>
              <a:t> </a:t>
            </a:r>
            <a:r>
              <a:rPr lang="en-US" altLang="en-US" dirty="0"/>
              <a:t>lasted 11 months &amp; threatened the nation as winter approached </a:t>
            </a:r>
          </a:p>
          <a:p>
            <a:pPr>
              <a:lnSpc>
                <a:spcPct val="95000"/>
              </a:lnSpc>
              <a:spcBef>
                <a:spcPct val="10000"/>
              </a:spcBef>
            </a:pPr>
            <a:r>
              <a:rPr lang="en-US" altLang="en-US" dirty="0"/>
              <a:t>(b) </a:t>
            </a:r>
            <a:r>
              <a:rPr lang="en-US" altLang="en-US" sz="3900" dirty="0"/>
              <a:t>Unlike the Gilded Age presidents, TR did not side with the owners &amp; break up the strike</a:t>
            </a:r>
          </a:p>
          <a:p>
            <a:pPr>
              <a:lnSpc>
                <a:spcPct val="95000"/>
              </a:lnSpc>
              <a:spcBef>
                <a:spcPct val="10000"/>
              </a:spcBef>
            </a:pPr>
            <a:r>
              <a:rPr lang="en-US" altLang="en-US" sz="3900" dirty="0"/>
              <a:t>(c) TR forced both sides to arbitrate or face gov’t seizure of the coal mine</a:t>
            </a:r>
          </a:p>
          <a:p>
            <a:pPr marL="0" lvl="1">
              <a:lnSpc>
                <a:spcPct val="95000"/>
              </a:lnSpc>
              <a:spcBef>
                <a:spcPct val="10000"/>
              </a:spcBef>
            </a:pPr>
            <a:r>
              <a:rPr lang="en-US" altLang="en-US" sz="3900" dirty="0"/>
              <a:t>(d) </a:t>
            </a:r>
            <a:r>
              <a:rPr lang="en-US" altLang="en-US" dirty="0"/>
              <a:t>The result was a “square deal” for labor (higher wages) &amp; owners (no</a:t>
            </a:r>
            <a:r>
              <a:rPr lang="en-US" altLang="en-US" sz="1000" dirty="0"/>
              <a:t> </a:t>
            </a:r>
            <a:r>
              <a:rPr lang="en-US" altLang="en-US" dirty="0"/>
              <a:t>formal</a:t>
            </a:r>
            <a:r>
              <a:rPr lang="en-US" altLang="en-US" sz="1000" dirty="0"/>
              <a:t> </a:t>
            </a:r>
            <a:r>
              <a:rPr lang="en-US" altLang="en-US" dirty="0"/>
              <a:t>recognition</a:t>
            </a:r>
            <a:r>
              <a:rPr lang="en-US" altLang="en-US" sz="1000" dirty="0"/>
              <a:t> </a:t>
            </a:r>
            <a:r>
              <a:rPr lang="en-US" altLang="en-US" dirty="0"/>
              <a:t>of</a:t>
            </a:r>
            <a:r>
              <a:rPr lang="en-US" altLang="en-US" sz="1000" dirty="0"/>
              <a:t> </a:t>
            </a:r>
            <a:r>
              <a:rPr lang="en-US" altLang="en-US" dirty="0"/>
              <a:t>the</a:t>
            </a:r>
            <a:r>
              <a:rPr lang="en-US" altLang="en-US" sz="900" dirty="0"/>
              <a:t> </a:t>
            </a:r>
            <a:r>
              <a:rPr lang="en-US" altLang="en-US" dirty="0"/>
              <a:t>union)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5740AFE-D5FC-4318-9B90-DA5B265EF485}"/>
              </a:ext>
            </a:extLst>
          </p:cNvPr>
          <p:cNvSpPr>
            <a:spLocks noGrp="1" noRot="1" noChangeAspect="1" noChangeArrowheads="1" noTextEdit="1"/>
          </p:cNvSpPr>
          <p:nvPr>
            <p:ph type="sldImg"/>
          </p:nvPr>
        </p:nvSpPr>
        <p:spPr>
          <a:xfrm>
            <a:off x="342900" y="703263"/>
            <a:ext cx="6172200" cy="3473450"/>
          </a:xfrm>
          <a:ln/>
        </p:spPr>
      </p:sp>
      <p:sp>
        <p:nvSpPr>
          <p:cNvPr id="17411" name="Rectangle 3">
            <a:extLst>
              <a:ext uri="{FF2B5EF4-FFF2-40B4-BE49-F238E27FC236}">
                <a16:creationId xmlns:a16="http://schemas.microsoft.com/office/drawing/2014/main" id="{2734E06E-5411-4B4F-8EDF-C48BD61062D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5000"/>
              </a:lnSpc>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AB9ACAF-C831-4268-9087-6356C213FB37}"/>
              </a:ext>
            </a:extLst>
          </p:cNvPr>
          <p:cNvSpPr>
            <a:spLocks noGrp="1" noRot="1" noChangeAspect="1" noChangeArrowheads="1" noTextEdit="1"/>
          </p:cNvSpPr>
          <p:nvPr>
            <p:ph type="sldImg"/>
          </p:nvPr>
        </p:nvSpPr>
        <p:spPr>
          <a:xfrm>
            <a:off x="342900" y="703263"/>
            <a:ext cx="6172200" cy="3473450"/>
          </a:xfrm>
          <a:ln/>
        </p:spPr>
      </p:sp>
      <p:sp>
        <p:nvSpPr>
          <p:cNvPr id="19459" name="Rectangle 3">
            <a:extLst>
              <a:ext uri="{FF2B5EF4-FFF2-40B4-BE49-F238E27FC236}">
                <a16:creationId xmlns:a16="http://schemas.microsoft.com/office/drawing/2014/main" id="{711289DC-B67D-4EF5-B66D-20B1AC500BC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5000"/>
              </a:lnSpc>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FF23F9C-6FCF-4DE6-A8BD-296698D044D5}"/>
              </a:ext>
            </a:extLst>
          </p:cNvPr>
          <p:cNvSpPr>
            <a:spLocks noGrp="1" noRot="1" noChangeAspect="1" noTextEdit="1"/>
          </p:cNvSpPr>
          <p:nvPr>
            <p:ph type="sldImg"/>
          </p:nvPr>
        </p:nvSpPr>
        <p:spPr>
          <a:xfrm>
            <a:off x="342900" y="703263"/>
            <a:ext cx="6172200" cy="3473450"/>
          </a:xfrm>
          <a:ln/>
        </p:spPr>
      </p:sp>
      <p:sp>
        <p:nvSpPr>
          <p:cNvPr id="7171" name="Notes Placeholder 2">
            <a:extLst>
              <a:ext uri="{FF2B5EF4-FFF2-40B4-BE49-F238E27FC236}">
                <a16:creationId xmlns:a16="http://schemas.microsoft.com/office/drawing/2014/main" id="{5ABDE44C-0ACA-4AE5-B4B9-24FE731F32C1}"/>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5AB9830-D772-4A88-8858-18E78A96075B}"/>
              </a:ext>
            </a:extLst>
          </p:cNvPr>
          <p:cNvSpPr>
            <a:spLocks noGrp="1" noRot="1" noChangeAspect="1" noChangeArrowheads="1" noTextEdit="1"/>
          </p:cNvSpPr>
          <p:nvPr>
            <p:ph type="sldImg"/>
          </p:nvPr>
        </p:nvSpPr>
        <p:spPr>
          <a:xfrm>
            <a:off x="342900" y="703263"/>
            <a:ext cx="6172200" cy="3473450"/>
          </a:xfrm>
          <a:ln/>
        </p:spPr>
      </p:sp>
      <p:sp>
        <p:nvSpPr>
          <p:cNvPr id="15363" name="Rectangle 3">
            <a:extLst>
              <a:ext uri="{FF2B5EF4-FFF2-40B4-BE49-F238E27FC236}">
                <a16:creationId xmlns:a16="http://schemas.microsoft.com/office/drawing/2014/main" id="{24785FF0-D563-4B12-B388-BF5E9DEF36B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5000"/>
              </a:lnSpc>
            </a:pPr>
            <a:r>
              <a:rPr lang="en-US" altLang="en-US"/>
              <a:t>http://www.history.com/shows/america-the-story-of-us/videos/playlists/exclusive-video#jacob-riis</a:t>
            </a:r>
          </a:p>
          <a:p>
            <a:pPr>
              <a:lnSpc>
                <a:spcPct val="95000"/>
              </a:lnSpc>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3CAB4-01A5-4027-80E0-7D44C11B4B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C50691-07C2-4299-88D7-22713FFB62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203C8C-AA75-420F-9D37-342F19524C8F}"/>
              </a:ext>
            </a:extLst>
          </p:cNvPr>
          <p:cNvSpPr>
            <a:spLocks noGrp="1"/>
          </p:cNvSpPr>
          <p:nvPr>
            <p:ph type="dt" sz="half" idx="10"/>
          </p:nvPr>
        </p:nvSpPr>
        <p:spPr/>
        <p:txBody>
          <a:bodyPr/>
          <a:lstStyle/>
          <a:p>
            <a:fld id="{C9894DCB-2EF0-4AEA-B8BB-4BF2F285A2EF}" type="datetimeFigureOut">
              <a:rPr lang="en-US" smtClean="0"/>
              <a:t>11/17/2020</a:t>
            </a:fld>
            <a:endParaRPr lang="en-US"/>
          </a:p>
        </p:txBody>
      </p:sp>
      <p:sp>
        <p:nvSpPr>
          <p:cNvPr id="5" name="Footer Placeholder 4">
            <a:extLst>
              <a:ext uri="{FF2B5EF4-FFF2-40B4-BE49-F238E27FC236}">
                <a16:creationId xmlns:a16="http://schemas.microsoft.com/office/drawing/2014/main" id="{657C0120-B0D5-4353-BC2A-FB63B0570A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1AE51-E190-423B-AF88-6064EAE5892E}"/>
              </a:ext>
            </a:extLst>
          </p:cNvPr>
          <p:cNvSpPr>
            <a:spLocks noGrp="1"/>
          </p:cNvSpPr>
          <p:nvPr>
            <p:ph type="sldNum" sz="quarter" idx="12"/>
          </p:nvPr>
        </p:nvSpPr>
        <p:spPr/>
        <p:txBody>
          <a:bodyPr/>
          <a:lstStyle/>
          <a:p>
            <a:fld id="{050CD10A-E829-4C99-952B-7104AFD7284E}" type="slidenum">
              <a:rPr lang="en-US" smtClean="0"/>
              <a:t>‹#›</a:t>
            </a:fld>
            <a:endParaRPr lang="en-US"/>
          </a:p>
        </p:txBody>
      </p:sp>
    </p:spTree>
    <p:extLst>
      <p:ext uri="{BB962C8B-B14F-4D97-AF65-F5344CB8AC3E}">
        <p14:creationId xmlns:p14="http://schemas.microsoft.com/office/powerpoint/2010/main" val="220606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2D5E-F182-4062-B8AA-42AACF468F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E3A216-1147-4E1A-B979-707B514F50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BE6C8-9B1B-4E1E-AF57-B3C386196803}"/>
              </a:ext>
            </a:extLst>
          </p:cNvPr>
          <p:cNvSpPr>
            <a:spLocks noGrp="1"/>
          </p:cNvSpPr>
          <p:nvPr>
            <p:ph type="dt" sz="half" idx="10"/>
          </p:nvPr>
        </p:nvSpPr>
        <p:spPr/>
        <p:txBody>
          <a:bodyPr/>
          <a:lstStyle/>
          <a:p>
            <a:fld id="{C9894DCB-2EF0-4AEA-B8BB-4BF2F285A2EF}" type="datetimeFigureOut">
              <a:rPr lang="en-US" smtClean="0"/>
              <a:t>11/17/2020</a:t>
            </a:fld>
            <a:endParaRPr lang="en-US"/>
          </a:p>
        </p:txBody>
      </p:sp>
      <p:sp>
        <p:nvSpPr>
          <p:cNvPr id="5" name="Footer Placeholder 4">
            <a:extLst>
              <a:ext uri="{FF2B5EF4-FFF2-40B4-BE49-F238E27FC236}">
                <a16:creationId xmlns:a16="http://schemas.microsoft.com/office/drawing/2014/main" id="{375A2FEB-208B-45B5-A063-722E96EBA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826BB-5BAC-470C-AB8D-2D33B272EEDA}"/>
              </a:ext>
            </a:extLst>
          </p:cNvPr>
          <p:cNvSpPr>
            <a:spLocks noGrp="1"/>
          </p:cNvSpPr>
          <p:nvPr>
            <p:ph type="sldNum" sz="quarter" idx="12"/>
          </p:nvPr>
        </p:nvSpPr>
        <p:spPr/>
        <p:txBody>
          <a:bodyPr/>
          <a:lstStyle/>
          <a:p>
            <a:fld id="{050CD10A-E829-4C99-952B-7104AFD7284E}" type="slidenum">
              <a:rPr lang="en-US" smtClean="0"/>
              <a:t>‹#›</a:t>
            </a:fld>
            <a:endParaRPr lang="en-US"/>
          </a:p>
        </p:txBody>
      </p:sp>
    </p:spTree>
    <p:extLst>
      <p:ext uri="{BB962C8B-B14F-4D97-AF65-F5344CB8AC3E}">
        <p14:creationId xmlns:p14="http://schemas.microsoft.com/office/powerpoint/2010/main" val="2257748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304E3D-D305-44FD-9F55-E2A4C16603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32BF2D-DE3D-49FE-A807-EAA2D6EBEB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5F80B-E155-4E64-9E23-E9C40C129263}"/>
              </a:ext>
            </a:extLst>
          </p:cNvPr>
          <p:cNvSpPr>
            <a:spLocks noGrp="1"/>
          </p:cNvSpPr>
          <p:nvPr>
            <p:ph type="dt" sz="half" idx="10"/>
          </p:nvPr>
        </p:nvSpPr>
        <p:spPr/>
        <p:txBody>
          <a:bodyPr/>
          <a:lstStyle/>
          <a:p>
            <a:fld id="{C9894DCB-2EF0-4AEA-B8BB-4BF2F285A2EF}" type="datetimeFigureOut">
              <a:rPr lang="en-US" smtClean="0"/>
              <a:t>11/17/2020</a:t>
            </a:fld>
            <a:endParaRPr lang="en-US"/>
          </a:p>
        </p:txBody>
      </p:sp>
      <p:sp>
        <p:nvSpPr>
          <p:cNvPr id="5" name="Footer Placeholder 4">
            <a:extLst>
              <a:ext uri="{FF2B5EF4-FFF2-40B4-BE49-F238E27FC236}">
                <a16:creationId xmlns:a16="http://schemas.microsoft.com/office/drawing/2014/main" id="{56223996-6F66-4B30-B697-DCDC29337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10A10-3CF8-406E-81B5-1FA5499CB133}"/>
              </a:ext>
            </a:extLst>
          </p:cNvPr>
          <p:cNvSpPr>
            <a:spLocks noGrp="1"/>
          </p:cNvSpPr>
          <p:nvPr>
            <p:ph type="sldNum" sz="quarter" idx="12"/>
          </p:nvPr>
        </p:nvSpPr>
        <p:spPr/>
        <p:txBody>
          <a:bodyPr/>
          <a:lstStyle/>
          <a:p>
            <a:fld id="{050CD10A-E829-4C99-952B-7104AFD7284E}" type="slidenum">
              <a:rPr lang="en-US" smtClean="0"/>
              <a:t>‹#›</a:t>
            </a:fld>
            <a:endParaRPr lang="en-US"/>
          </a:p>
        </p:txBody>
      </p:sp>
    </p:spTree>
    <p:extLst>
      <p:ext uri="{BB962C8B-B14F-4D97-AF65-F5344CB8AC3E}">
        <p14:creationId xmlns:p14="http://schemas.microsoft.com/office/powerpoint/2010/main" val="567737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2573C-47D8-46CA-9745-1AB499C3D9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6B05D3-F7A6-437D-8E54-E862F94B1A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17367-2B29-48E9-9012-ED9BD1E8FE8B}"/>
              </a:ext>
            </a:extLst>
          </p:cNvPr>
          <p:cNvSpPr>
            <a:spLocks noGrp="1"/>
          </p:cNvSpPr>
          <p:nvPr>
            <p:ph type="dt" sz="half" idx="10"/>
          </p:nvPr>
        </p:nvSpPr>
        <p:spPr/>
        <p:txBody>
          <a:bodyPr/>
          <a:lstStyle/>
          <a:p>
            <a:fld id="{C9894DCB-2EF0-4AEA-B8BB-4BF2F285A2EF}" type="datetimeFigureOut">
              <a:rPr lang="en-US" smtClean="0"/>
              <a:t>11/17/2020</a:t>
            </a:fld>
            <a:endParaRPr lang="en-US"/>
          </a:p>
        </p:txBody>
      </p:sp>
      <p:sp>
        <p:nvSpPr>
          <p:cNvPr id="5" name="Footer Placeholder 4">
            <a:extLst>
              <a:ext uri="{FF2B5EF4-FFF2-40B4-BE49-F238E27FC236}">
                <a16:creationId xmlns:a16="http://schemas.microsoft.com/office/drawing/2014/main" id="{11E66BD1-EAF6-4B40-9ACF-0EFDA9DDB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1EF4C-349F-4061-B827-C25D89FE3A94}"/>
              </a:ext>
            </a:extLst>
          </p:cNvPr>
          <p:cNvSpPr>
            <a:spLocks noGrp="1"/>
          </p:cNvSpPr>
          <p:nvPr>
            <p:ph type="sldNum" sz="quarter" idx="12"/>
          </p:nvPr>
        </p:nvSpPr>
        <p:spPr/>
        <p:txBody>
          <a:bodyPr/>
          <a:lstStyle/>
          <a:p>
            <a:fld id="{050CD10A-E829-4C99-952B-7104AFD7284E}" type="slidenum">
              <a:rPr lang="en-US" smtClean="0"/>
              <a:t>‹#›</a:t>
            </a:fld>
            <a:endParaRPr lang="en-US"/>
          </a:p>
        </p:txBody>
      </p:sp>
    </p:spTree>
    <p:extLst>
      <p:ext uri="{BB962C8B-B14F-4D97-AF65-F5344CB8AC3E}">
        <p14:creationId xmlns:p14="http://schemas.microsoft.com/office/powerpoint/2010/main" val="1604682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948E-EB75-4355-8DB5-C0BF506DDC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D3649B-466D-453A-831A-265AC802C9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B9BF83-4239-49F2-83D3-932AAE954F63}"/>
              </a:ext>
            </a:extLst>
          </p:cNvPr>
          <p:cNvSpPr>
            <a:spLocks noGrp="1"/>
          </p:cNvSpPr>
          <p:nvPr>
            <p:ph type="dt" sz="half" idx="10"/>
          </p:nvPr>
        </p:nvSpPr>
        <p:spPr/>
        <p:txBody>
          <a:bodyPr/>
          <a:lstStyle/>
          <a:p>
            <a:fld id="{C9894DCB-2EF0-4AEA-B8BB-4BF2F285A2EF}" type="datetimeFigureOut">
              <a:rPr lang="en-US" smtClean="0"/>
              <a:t>11/17/2020</a:t>
            </a:fld>
            <a:endParaRPr lang="en-US"/>
          </a:p>
        </p:txBody>
      </p:sp>
      <p:sp>
        <p:nvSpPr>
          <p:cNvPr id="5" name="Footer Placeholder 4">
            <a:extLst>
              <a:ext uri="{FF2B5EF4-FFF2-40B4-BE49-F238E27FC236}">
                <a16:creationId xmlns:a16="http://schemas.microsoft.com/office/drawing/2014/main" id="{73459503-5075-4DB8-B7C9-6AB092439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7D4D97-CFE0-48EF-BE25-A7022FC12AD4}"/>
              </a:ext>
            </a:extLst>
          </p:cNvPr>
          <p:cNvSpPr>
            <a:spLocks noGrp="1"/>
          </p:cNvSpPr>
          <p:nvPr>
            <p:ph type="sldNum" sz="quarter" idx="12"/>
          </p:nvPr>
        </p:nvSpPr>
        <p:spPr/>
        <p:txBody>
          <a:bodyPr/>
          <a:lstStyle/>
          <a:p>
            <a:fld id="{050CD10A-E829-4C99-952B-7104AFD7284E}" type="slidenum">
              <a:rPr lang="en-US" smtClean="0"/>
              <a:t>‹#›</a:t>
            </a:fld>
            <a:endParaRPr lang="en-US"/>
          </a:p>
        </p:txBody>
      </p:sp>
    </p:spTree>
    <p:extLst>
      <p:ext uri="{BB962C8B-B14F-4D97-AF65-F5344CB8AC3E}">
        <p14:creationId xmlns:p14="http://schemas.microsoft.com/office/powerpoint/2010/main" val="820120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E837E-C7DE-46E2-8757-82A302DE41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E042AE-4B97-4D4E-8E04-8BDC956FAD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AF84D0-EB43-4313-8946-574762A07E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CA893F-AC37-4488-8BED-EC5A468D721A}"/>
              </a:ext>
            </a:extLst>
          </p:cNvPr>
          <p:cNvSpPr>
            <a:spLocks noGrp="1"/>
          </p:cNvSpPr>
          <p:nvPr>
            <p:ph type="dt" sz="half" idx="10"/>
          </p:nvPr>
        </p:nvSpPr>
        <p:spPr/>
        <p:txBody>
          <a:bodyPr/>
          <a:lstStyle/>
          <a:p>
            <a:fld id="{C9894DCB-2EF0-4AEA-B8BB-4BF2F285A2EF}" type="datetimeFigureOut">
              <a:rPr lang="en-US" smtClean="0"/>
              <a:t>11/17/2020</a:t>
            </a:fld>
            <a:endParaRPr lang="en-US"/>
          </a:p>
        </p:txBody>
      </p:sp>
      <p:sp>
        <p:nvSpPr>
          <p:cNvPr id="6" name="Footer Placeholder 5">
            <a:extLst>
              <a:ext uri="{FF2B5EF4-FFF2-40B4-BE49-F238E27FC236}">
                <a16:creationId xmlns:a16="http://schemas.microsoft.com/office/drawing/2014/main" id="{EB0BA2F6-3E96-4D3A-A94F-60E03A0DF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508912-798D-496A-9ECD-F54DC4428B1A}"/>
              </a:ext>
            </a:extLst>
          </p:cNvPr>
          <p:cNvSpPr>
            <a:spLocks noGrp="1"/>
          </p:cNvSpPr>
          <p:nvPr>
            <p:ph type="sldNum" sz="quarter" idx="12"/>
          </p:nvPr>
        </p:nvSpPr>
        <p:spPr/>
        <p:txBody>
          <a:bodyPr/>
          <a:lstStyle/>
          <a:p>
            <a:fld id="{050CD10A-E829-4C99-952B-7104AFD7284E}" type="slidenum">
              <a:rPr lang="en-US" smtClean="0"/>
              <a:t>‹#›</a:t>
            </a:fld>
            <a:endParaRPr lang="en-US"/>
          </a:p>
        </p:txBody>
      </p:sp>
    </p:spTree>
    <p:extLst>
      <p:ext uri="{BB962C8B-B14F-4D97-AF65-F5344CB8AC3E}">
        <p14:creationId xmlns:p14="http://schemas.microsoft.com/office/powerpoint/2010/main" val="2081312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84EB2-E8D1-44FF-BB5E-CC28128184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DF632-EAD5-4BB8-86EA-99912A20F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5AD2CA-B8C2-46F6-9E10-338A9EAEAC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2376E3-675C-4877-BD06-62FD6FC50E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CBF7F6-FAD5-43FB-8135-15A108847A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882FF-4731-4412-A676-9FEFD98E73B0}"/>
              </a:ext>
            </a:extLst>
          </p:cNvPr>
          <p:cNvSpPr>
            <a:spLocks noGrp="1"/>
          </p:cNvSpPr>
          <p:nvPr>
            <p:ph type="dt" sz="half" idx="10"/>
          </p:nvPr>
        </p:nvSpPr>
        <p:spPr/>
        <p:txBody>
          <a:bodyPr/>
          <a:lstStyle/>
          <a:p>
            <a:fld id="{C9894DCB-2EF0-4AEA-B8BB-4BF2F285A2EF}" type="datetimeFigureOut">
              <a:rPr lang="en-US" smtClean="0"/>
              <a:t>11/17/2020</a:t>
            </a:fld>
            <a:endParaRPr lang="en-US"/>
          </a:p>
        </p:txBody>
      </p:sp>
      <p:sp>
        <p:nvSpPr>
          <p:cNvPr id="8" name="Footer Placeholder 7">
            <a:extLst>
              <a:ext uri="{FF2B5EF4-FFF2-40B4-BE49-F238E27FC236}">
                <a16:creationId xmlns:a16="http://schemas.microsoft.com/office/drawing/2014/main" id="{6699E927-6B69-4A21-A145-7949D00AE9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DB0C41-F315-4F01-A095-995372565F88}"/>
              </a:ext>
            </a:extLst>
          </p:cNvPr>
          <p:cNvSpPr>
            <a:spLocks noGrp="1"/>
          </p:cNvSpPr>
          <p:nvPr>
            <p:ph type="sldNum" sz="quarter" idx="12"/>
          </p:nvPr>
        </p:nvSpPr>
        <p:spPr/>
        <p:txBody>
          <a:bodyPr/>
          <a:lstStyle/>
          <a:p>
            <a:fld id="{050CD10A-E829-4C99-952B-7104AFD7284E}" type="slidenum">
              <a:rPr lang="en-US" smtClean="0"/>
              <a:t>‹#›</a:t>
            </a:fld>
            <a:endParaRPr lang="en-US"/>
          </a:p>
        </p:txBody>
      </p:sp>
    </p:spTree>
    <p:extLst>
      <p:ext uri="{BB962C8B-B14F-4D97-AF65-F5344CB8AC3E}">
        <p14:creationId xmlns:p14="http://schemas.microsoft.com/office/powerpoint/2010/main" val="2810963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0B63-5CBD-4265-919F-5533782660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E6AD79-6131-4B66-841B-03B4CAF6A6C1}"/>
              </a:ext>
            </a:extLst>
          </p:cNvPr>
          <p:cNvSpPr>
            <a:spLocks noGrp="1"/>
          </p:cNvSpPr>
          <p:nvPr>
            <p:ph type="dt" sz="half" idx="10"/>
          </p:nvPr>
        </p:nvSpPr>
        <p:spPr/>
        <p:txBody>
          <a:bodyPr/>
          <a:lstStyle/>
          <a:p>
            <a:fld id="{C9894DCB-2EF0-4AEA-B8BB-4BF2F285A2EF}" type="datetimeFigureOut">
              <a:rPr lang="en-US" smtClean="0"/>
              <a:t>11/17/2020</a:t>
            </a:fld>
            <a:endParaRPr lang="en-US"/>
          </a:p>
        </p:txBody>
      </p:sp>
      <p:sp>
        <p:nvSpPr>
          <p:cNvPr id="4" name="Footer Placeholder 3">
            <a:extLst>
              <a:ext uri="{FF2B5EF4-FFF2-40B4-BE49-F238E27FC236}">
                <a16:creationId xmlns:a16="http://schemas.microsoft.com/office/drawing/2014/main" id="{B2957381-F362-4A93-B169-BBAB0ABFB3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FA0A95-C1D9-460E-9D3B-3D4993B0DE04}"/>
              </a:ext>
            </a:extLst>
          </p:cNvPr>
          <p:cNvSpPr>
            <a:spLocks noGrp="1"/>
          </p:cNvSpPr>
          <p:nvPr>
            <p:ph type="sldNum" sz="quarter" idx="12"/>
          </p:nvPr>
        </p:nvSpPr>
        <p:spPr/>
        <p:txBody>
          <a:bodyPr/>
          <a:lstStyle/>
          <a:p>
            <a:fld id="{050CD10A-E829-4C99-952B-7104AFD7284E}" type="slidenum">
              <a:rPr lang="en-US" smtClean="0"/>
              <a:t>‹#›</a:t>
            </a:fld>
            <a:endParaRPr lang="en-US"/>
          </a:p>
        </p:txBody>
      </p:sp>
    </p:spTree>
    <p:extLst>
      <p:ext uri="{BB962C8B-B14F-4D97-AF65-F5344CB8AC3E}">
        <p14:creationId xmlns:p14="http://schemas.microsoft.com/office/powerpoint/2010/main" val="2915368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71F7A7-6B1A-49A0-8ACC-B0A2A1813FD2}"/>
              </a:ext>
            </a:extLst>
          </p:cNvPr>
          <p:cNvSpPr>
            <a:spLocks noGrp="1"/>
          </p:cNvSpPr>
          <p:nvPr>
            <p:ph type="dt" sz="half" idx="10"/>
          </p:nvPr>
        </p:nvSpPr>
        <p:spPr/>
        <p:txBody>
          <a:bodyPr/>
          <a:lstStyle/>
          <a:p>
            <a:fld id="{C9894DCB-2EF0-4AEA-B8BB-4BF2F285A2EF}" type="datetimeFigureOut">
              <a:rPr lang="en-US" smtClean="0"/>
              <a:t>11/17/2020</a:t>
            </a:fld>
            <a:endParaRPr lang="en-US"/>
          </a:p>
        </p:txBody>
      </p:sp>
      <p:sp>
        <p:nvSpPr>
          <p:cNvPr id="3" name="Footer Placeholder 2">
            <a:extLst>
              <a:ext uri="{FF2B5EF4-FFF2-40B4-BE49-F238E27FC236}">
                <a16:creationId xmlns:a16="http://schemas.microsoft.com/office/drawing/2014/main" id="{DAFAD1B7-15E4-4052-B136-960023D1C3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58FBEB-4ACD-48AA-9C7D-70A14B357540}"/>
              </a:ext>
            </a:extLst>
          </p:cNvPr>
          <p:cNvSpPr>
            <a:spLocks noGrp="1"/>
          </p:cNvSpPr>
          <p:nvPr>
            <p:ph type="sldNum" sz="quarter" idx="12"/>
          </p:nvPr>
        </p:nvSpPr>
        <p:spPr/>
        <p:txBody>
          <a:bodyPr/>
          <a:lstStyle/>
          <a:p>
            <a:fld id="{050CD10A-E829-4C99-952B-7104AFD7284E}" type="slidenum">
              <a:rPr lang="en-US" smtClean="0"/>
              <a:t>‹#›</a:t>
            </a:fld>
            <a:endParaRPr lang="en-US"/>
          </a:p>
        </p:txBody>
      </p:sp>
    </p:spTree>
    <p:extLst>
      <p:ext uri="{BB962C8B-B14F-4D97-AF65-F5344CB8AC3E}">
        <p14:creationId xmlns:p14="http://schemas.microsoft.com/office/powerpoint/2010/main" val="399187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4E5A6-67DC-4081-AE44-5D1CD5491F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FCB6DA-053C-4527-918E-7DDE775FF1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B9C7D4-563A-4402-8E60-584E60ABB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487D5-9CE2-42D8-B12C-B93018F0EADC}"/>
              </a:ext>
            </a:extLst>
          </p:cNvPr>
          <p:cNvSpPr>
            <a:spLocks noGrp="1"/>
          </p:cNvSpPr>
          <p:nvPr>
            <p:ph type="dt" sz="half" idx="10"/>
          </p:nvPr>
        </p:nvSpPr>
        <p:spPr/>
        <p:txBody>
          <a:bodyPr/>
          <a:lstStyle/>
          <a:p>
            <a:fld id="{C9894DCB-2EF0-4AEA-B8BB-4BF2F285A2EF}" type="datetimeFigureOut">
              <a:rPr lang="en-US" smtClean="0"/>
              <a:t>11/17/2020</a:t>
            </a:fld>
            <a:endParaRPr lang="en-US"/>
          </a:p>
        </p:txBody>
      </p:sp>
      <p:sp>
        <p:nvSpPr>
          <p:cNvPr id="6" name="Footer Placeholder 5">
            <a:extLst>
              <a:ext uri="{FF2B5EF4-FFF2-40B4-BE49-F238E27FC236}">
                <a16:creationId xmlns:a16="http://schemas.microsoft.com/office/drawing/2014/main" id="{02F32EE3-24D4-45DC-9B5B-7E7F148CDE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209BCF-3E92-4AA2-8D2F-CC05D0BAE3D2}"/>
              </a:ext>
            </a:extLst>
          </p:cNvPr>
          <p:cNvSpPr>
            <a:spLocks noGrp="1"/>
          </p:cNvSpPr>
          <p:nvPr>
            <p:ph type="sldNum" sz="quarter" idx="12"/>
          </p:nvPr>
        </p:nvSpPr>
        <p:spPr/>
        <p:txBody>
          <a:bodyPr/>
          <a:lstStyle/>
          <a:p>
            <a:fld id="{050CD10A-E829-4C99-952B-7104AFD7284E}" type="slidenum">
              <a:rPr lang="en-US" smtClean="0"/>
              <a:t>‹#›</a:t>
            </a:fld>
            <a:endParaRPr lang="en-US"/>
          </a:p>
        </p:txBody>
      </p:sp>
    </p:spTree>
    <p:extLst>
      <p:ext uri="{BB962C8B-B14F-4D97-AF65-F5344CB8AC3E}">
        <p14:creationId xmlns:p14="http://schemas.microsoft.com/office/powerpoint/2010/main" val="3954802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1E48-8812-4705-A9DB-3577BF6D85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86890B-7D64-47C6-83D5-1BEC4F0A2E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ED249D-D95E-4C71-9312-13B6470965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2764A2-D1FA-4459-8574-39EDD6C285B9}"/>
              </a:ext>
            </a:extLst>
          </p:cNvPr>
          <p:cNvSpPr>
            <a:spLocks noGrp="1"/>
          </p:cNvSpPr>
          <p:nvPr>
            <p:ph type="dt" sz="half" idx="10"/>
          </p:nvPr>
        </p:nvSpPr>
        <p:spPr/>
        <p:txBody>
          <a:bodyPr/>
          <a:lstStyle/>
          <a:p>
            <a:fld id="{C9894DCB-2EF0-4AEA-B8BB-4BF2F285A2EF}" type="datetimeFigureOut">
              <a:rPr lang="en-US" smtClean="0"/>
              <a:t>11/17/2020</a:t>
            </a:fld>
            <a:endParaRPr lang="en-US"/>
          </a:p>
        </p:txBody>
      </p:sp>
      <p:sp>
        <p:nvSpPr>
          <p:cNvPr id="6" name="Footer Placeholder 5">
            <a:extLst>
              <a:ext uri="{FF2B5EF4-FFF2-40B4-BE49-F238E27FC236}">
                <a16:creationId xmlns:a16="http://schemas.microsoft.com/office/drawing/2014/main" id="{78F30FBC-9400-44E5-8E79-B59D4D98D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27D019-2437-45F2-8091-A6EE078532E3}"/>
              </a:ext>
            </a:extLst>
          </p:cNvPr>
          <p:cNvSpPr>
            <a:spLocks noGrp="1"/>
          </p:cNvSpPr>
          <p:nvPr>
            <p:ph type="sldNum" sz="quarter" idx="12"/>
          </p:nvPr>
        </p:nvSpPr>
        <p:spPr/>
        <p:txBody>
          <a:bodyPr/>
          <a:lstStyle/>
          <a:p>
            <a:fld id="{050CD10A-E829-4C99-952B-7104AFD7284E}" type="slidenum">
              <a:rPr lang="en-US" smtClean="0"/>
              <a:t>‹#›</a:t>
            </a:fld>
            <a:endParaRPr lang="en-US"/>
          </a:p>
        </p:txBody>
      </p:sp>
    </p:spTree>
    <p:extLst>
      <p:ext uri="{BB962C8B-B14F-4D97-AF65-F5344CB8AC3E}">
        <p14:creationId xmlns:p14="http://schemas.microsoft.com/office/powerpoint/2010/main" val="1134162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C688E6-CC94-4263-A10B-575B4B222B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3B9902-4992-43F2-85CE-7B0C3174E2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15E1C3-F4DC-4C31-8422-64BEA27317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894DCB-2EF0-4AEA-B8BB-4BF2F285A2EF}" type="datetimeFigureOut">
              <a:rPr lang="en-US" smtClean="0"/>
              <a:t>11/17/2020</a:t>
            </a:fld>
            <a:endParaRPr lang="en-US"/>
          </a:p>
        </p:txBody>
      </p:sp>
      <p:sp>
        <p:nvSpPr>
          <p:cNvPr id="5" name="Footer Placeholder 4">
            <a:extLst>
              <a:ext uri="{FF2B5EF4-FFF2-40B4-BE49-F238E27FC236}">
                <a16:creationId xmlns:a16="http://schemas.microsoft.com/office/drawing/2014/main" id="{6F5E6DB7-8E5B-4207-900F-1B0F99DD23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463E6C-4F90-4C26-889C-F3429A9CB4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0CD10A-E829-4C99-952B-7104AFD7284E}" type="slidenum">
              <a:rPr lang="en-US" smtClean="0"/>
              <a:t>‹#›</a:t>
            </a:fld>
            <a:endParaRPr lang="en-US"/>
          </a:p>
        </p:txBody>
      </p:sp>
    </p:spTree>
    <p:extLst>
      <p:ext uri="{BB962C8B-B14F-4D97-AF65-F5344CB8AC3E}">
        <p14:creationId xmlns:p14="http://schemas.microsoft.com/office/powerpoint/2010/main" val="1901449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upload.wikimedia.org/wikipedia/en/e/e4/1900a.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2.gif"/><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history.com/shows/america-the-story-of-us/videos/playlists/exclusive-video#jacob-riis" TargetMode="External"/><Relationship Id="rId5" Type="http://schemas.openxmlformats.org/officeDocument/2006/relationships/image" Target="../media/image78.jpeg"/><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s>
</file>

<file path=ppt/slides/_rels/slide3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3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png"/></Relationships>
</file>

<file path=ppt/slides/_rels/slide46.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20.jpeg"/></Relationships>
</file>

<file path=ppt/slides/_rels/slide4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5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id="{478E8C74-398D-4720-8D3F-AE0C6EB68799}"/>
              </a:ext>
            </a:extLst>
          </p:cNvPr>
          <p:cNvSpPr>
            <a:spLocks noChangeArrowheads="1"/>
          </p:cNvSpPr>
          <p:nvPr/>
        </p:nvSpPr>
        <p:spPr bwMode="auto">
          <a:xfrm>
            <a:off x="1676400" y="152401"/>
            <a:ext cx="8839200" cy="1274763"/>
          </a:xfrm>
          <a:prstGeom prst="rect">
            <a:avLst/>
          </a:prstGeom>
          <a:solidFill>
            <a:srgbClr val="EAEAEA"/>
          </a:solidFill>
          <a:ln w="9525">
            <a:solidFill>
              <a:schemeClr val="tx2"/>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The United States entered the Progressive Era </a:t>
            </a:r>
            <a:br>
              <a:rPr kumimoji="0" lang="en-US" altLang="en-US" sz="3200">
                <a:latin typeface="Calibri" panose="020F0502020204030204" pitchFamily="34" charset="0"/>
              </a:rPr>
            </a:br>
            <a:r>
              <a:rPr kumimoji="0" lang="en-US" altLang="en-US" sz="3200">
                <a:latin typeface="Calibri" panose="020F0502020204030204" pitchFamily="34" charset="0"/>
              </a:rPr>
              <a:t>from 1890 to 1920 when a variety of reformers tried to clean up problems created during the Gilded Age</a:t>
            </a:r>
          </a:p>
        </p:txBody>
      </p:sp>
      <p:pic>
        <p:nvPicPr>
          <p:cNvPr id="4099" name="Picture 7" descr="http://themavesite.com/TMS-Pictures/2012-01/1909RushHour.jpg">
            <a:extLst>
              <a:ext uri="{FF2B5EF4-FFF2-40B4-BE49-F238E27FC236}">
                <a16:creationId xmlns:a16="http://schemas.microsoft.com/office/drawing/2014/main" id="{43C33340-BD6E-42D4-92E5-F576F8741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1" y="1573214"/>
            <a:ext cx="7085013"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
            <a:extLst>
              <a:ext uri="{FF2B5EF4-FFF2-40B4-BE49-F238E27FC236}">
                <a16:creationId xmlns:a16="http://schemas.microsoft.com/office/drawing/2014/main" id="{6265AE40-15C6-4663-AB14-08976D15B2B6}"/>
              </a:ext>
            </a:extLst>
          </p:cNvPr>
          <p:cNvSpPr>
            <a:spLocks noChangeArrowheads="1"/>
          </p:cNvSpPr>
          <p:nvPr/>
        </p:nvSpPr>
        <p:spPr bwMode="auto">
          <a:xfrm>
            <a:off x="2820988" y="1674813"/>
            <a:ext cx="6780212" cy="4708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marL="0" lvl="1" algn="ctr">
              <a:lnSpc>
                <a:spcPct val="80000"/>
              </a:lnSpc>
              <a:spcBef>
                <a:spcPct val="0"/>
              </a:spcBef>
              <a:buNone/>
            </a:pPr>
            <a:r>
              <a:rPr kumimoji="0" lang="en-US" altLang="en-US" sz="3000">
                <a:solidFill>
                  <a:srgbClr val="C00000"/>
                </a:solidFill>
                <a:latin typeface="Calibri" panose="020F0502020204030204" pitchFamily="34" charset="0"/>
                <a:cs typeface="Calibri" panose="020F0502020204030204" pitchFamily="34" charset="0"/>
              </a:rPr>
              <a:t>What problems existed in the Gilded Age?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AEE4A1-C071-4DF1-8821-7C4E7D484612}"/>
              </a:ext>
            </a:extLst>
          </p:cNvPr>
          <p:cNvPicPr>
            <a:picLocks noChangeAspect="1"/>
          </p:cNvPicPr>
          <p:nvPr/>
        </p:nvPicPr>
        <p:blipFill>
          <a:blip r:embed="rId2"/>
          <a:stretch>
            <a:fillRect/>
          </a:stretch>
        </p:blipFill>
        <p:spPr>
          <a:xfrm>
            <a:off x="3661544" y="0"/>
            <a:ext cx="4868912" cy="6858000"/>
          </a:xfrm>
          <a:prstGeom prst="rect">
            <a:avLst/>
          </a:prstGeom>
        </p:spPr>
      </p:pic>
    </p:spTree>
    <p:extLst>
      <p:ext uri="{BB962C8B-B14F-4D97-AF65-F5344CB8AC3E}">
        <p14:creationId xmlns:p14="http://schemas.microsoft.com/office/powerpoint/2010/main" val="113592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6" descr="http://upload.wikimedia.org/wikipedia/commons/0/03/United_States_1896-05-1898.png">
            <a:extLst>
              <a:ext uri="{FF2B5EF4-FFF2-40B4-BE49-F238E27FC236}">
                <a16:creationId xmlns:a16="http://schemas.microsoft.com/office/drawing/2014/main" id="{5DE63967-C564-4A5F-8E41-4E987632A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838" y="647700"/>
            <a:ext cx="9174163"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a:extLst>
              <a:ext uri="{FF2B5EF4-FFF2-40B4-BE49-F238E27FC236}">
                <a16:creationId xmlns:a16="http://schemas.microsoft.com/office/drawing/2014/main" id="{DAEF123F-8F0D-41D2-9585-8C11A5E3A8BA}"/>
              </a:ext>
            </a:extLst>
          </p:cNvPr>
          <p:cNvSpPr>
            <a:spLocks noGrp="1" noChangeArrowheads="1"/>
          </p:cNvSpPr>
          <p:nvPr>
            <p:ph type="title"/>
          </p:nvPr>
        </p:nvSpPr>
        <p:spPr>
          <a:xfrm>
            <a:off x="2667000" y="76200"/>
            <a:ext cx="6858000" cy="762000"/>
          </a:xfrm>
          <a:solidFill>
            <a:srgbClr val="FFCC99"/>
          </a:solidFill>
          <a:ln>
            <a:solidFill>
              <a:schemeClr val="tx1"/>
            </a:solidFill>
            <a:miter lim="800000"/>
            <a:headEnd/>
            <a:tailEnd/>
          </a:ln>
        </p:spPr>
        <p:txBody>
          <a:bodyPr>
            <a:normAutofit fontScale="90000"/>
          </a:bodyPr>
          <a:lstStyle/>
          <a:p>
            <a:pPr>
              <a:lnSpc>
                <a:spcPct val="80000"/>
              </a:lnSpc>
            </a:pPr>
            <a:r>
              <a:rPr lang="en-US" altLang="en-US" sz="3200">
                <a:latin typeface="Calibri" panose="020F0502020204030204" pitchFamily="34" charset="0"/>
              </a:rPr>
              <a:t>Progressive reforms helped make </a:t>
            </a:r>
            <a:br>
              <a:rPr lang="en-US" altLang="en-US" sz="3200">
                <a:latin typeface="Calibri" panose="020F0502020204030204" pitchFamily="34" charset="0"/>
              </a:rPr>
            </a:br>
            <a:r>
              <a:rPr lang="en-US" altLang="en-US" sz="3200">
                <a:latin typeface="Calibri" panose="020F0502020204030204" pitchFamily="34" charset="0"/>
              </a:rPr>
              <a:t>state governments more democratic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Vote NO on Initiative 1033">
            <a:extLst>
              <a:ext uri="{FF2B5EF4-FFF2-40B4-BE49-F238E27FC236}">
                <a16:creationId xmlns:a16="http://schemas.microsoft.com/office/drawing/2014/main" id="{3D47916B-E904-41FF-9EEE-D09632B6F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419600" cy="6858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83" name="Text Box 18">
            <a:extLst>
              <a:ext uri="{FF2B5EF4-FFF2-40B4-BE49-F238E27FC236}">
                <a16:creationId xmlns:a16="http://schemas.microsoft.com/office/drawing/2014/main" id="{A0FC6DDC-4985-4AEE-A821-3504FED7CAE2}"/>
              </a:ext>
            </a:extLst>
          </p:cNvPr>
          <p:cNvSpPr txBox="1">
            <a:spLocks noChangeArrowheads="1"/>
          </p:cNvSpPr>
          <p:nvPr/>
        </p:nvSpPr>
        <p:spPr bwMode="auto">
          <a:xfrm>
            <a:off x="6040438" y="152401"/>
            <a:ext cx="4495800" cy="2062163"/>
          </a:xfrm>
          <a:prstGeom prst="rect">
            <a:avLst/>
          </a:prstGeom>
          <a:solidFill>
            <a:srgbClr val="FFFF99"/>
          </a:solidFill>
          <a:ln w="127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Initiatives allow c</a:t>
            </a:r>
            <a:r>
              <a:rPr lang="en-US" altLang="en-US" sz="3200">
                <a:latin typeface="Calibri" panose="020F0502020204030204" pitchFamily="34" charset="0"/>
              </a:rPr>
              <a:t>itizens to bypass the state legislature by putting an issue on a state ballot and voting to make it a law</a:t>
            </a:r>
            <a:endParaRPr kumimoji="0" lang="en-US" altLang="en-US" sz="3200">
              <a:latin typeface="Calibri" panose="020F0502020204030204" pitchFamily="34" charset="0"/>
            </a:endParaRPr>
          </a:p>
        </p:txBody>
      </p:sp>
      <p:pic>
        <p:nvPicPr>
          <p:cNvPr id="46084" name="Picture 6" descr="http://feminist.org/blog/wp-content/uploads/2012/10/thefour2012.jpg">
            <a:extLst>
              <a:ext uri="{FF2B5EF4-FFF2-40B4-BE49-F238E27FC236}">
                <a16:creationId xmlns:a16="http://schemas.microsoft.com/office/drawing/2014/main" id="{0958FE0F-E517-4998-BA64-7F4006E3B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838" y="2286000"/>
            <a:ext cx="44704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6" name="Picture 12" descr="http://c1ecolocalizercom.wpengine.netdna-cdn.com/files/2012/11/legalpot.jpg">
            <a:extLst>
              <a:ext uri="{FF2B5EF4-FFF2-40B4-BE49-F238E27FC236}">
                <a16:creationId xmlns:a16="http://schemas.microsoft.com/office/drawing/2014/main" id="{ECDB24DD-8B4D-4DEA-A3BE-17126C6308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5363" y="2286000"/>
            <a:ext cx="444341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http://www.commonblog.com/wp-content/uploads/2010/10/2010-10-25-States-Allowing-Ballot-Measures.jpg">
            <a:extLst>
              <a:ext uri="{FF2B5EF4-FFF2-40B4-BE49-F238E27FC236}">
                <a16:creationId xmlns:a16="http://schemas.microsoft.com/office/drawing/2014/main" id="{FAB5B9E4-23C6-4ED6-8F7A-4969AC72B3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501900"/>
            <a:ext cx="619125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http://www.feedstuffsfoodlink.com/Media/referendum_map.jpg">
            <a:extLst>
              <a:ext uri="{FF2B5EF4-FFF2-40B4-BE49-F238E27FC236}">
                <a16:creationId xmlns:a16="http://schemas.microsoft.com/office/drawing/2014/main" id="{6E4AEC2A-7CEB-4163-9D8E-1B8BF367C7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188" y="152400"/>
            <a:ext cx="434340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8316"/>
                                        </p:tgtEl>
                                        <p:attrNameLst>
                                          <p:attrName>style.visibility</p:attrName>
                                        </p:attrNameLst>
                                      </p:cBhvr>
                                      <p:to>
                                        <p:strVal val="visible"/>
                                      </p:to>
                                    </p:set>
                                    <p:animEffect transition="in" filter="fade">
                                      <p:cBhvr>
                                        <p:cTn id="7" dur="500"/>
                                        <p:tgtEl>
                                          <p:spTgt spid="98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xit" presetSubtype="0" fill="hold"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9" descr="signs">
            <a:extLst>
              <a:ext uri="{FF2B5EF4-FFF2-40B4-BE49-F238E27FC236}">
                <a16:creationId xmlns:a16="http://schemas.microsoft.com/office/drawing/2014/main" id="{6B012ADD-714B-49EB-9E07-ED06191DF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1" y="228600"/>
            <a:ext cx="3502025"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10">
            <a:extLst>
              <a:ext uri="{FF2B5EF4-FFF2-40B4-BE49-F238E27FC236}">
                <a16:creationId xmlns:a16="http://schemas.microsoft.com/office/drawing/2014/main" id="{7AB03B6D-F50F-49F5-89BE-A137894E5027}"/>
              </a:ext>
            </a:extLst>
          </p:cNvPr>
          <p:cNvSpPr txBox="1">
            <a:spLocks noChangeArrowheads="1"/>
          </p:cNvSpPr>
          <p:nvPr/>
        </p:nvSpPr>
        <p:spPr bwMode="auto">
          <a:xfrm>
            <a:off x="7315201" y="4343401"/>
            <a:ext cx="3121025" cy="2465931"/>
          </a:xfrm>
          <a:prstGeom prst="rect">
            <a:avLst/>
          </a:prstGeom>
          <a:solidFill>
            <a:srgbClr val="CCFFCC"/>
          </a:solidFill>
          <a:ln w="127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dirty="0">
                <a:latin typeface="Calibri" panose="020F0502020204030204" pitchFamily="34" charset="0"/>
              </a:rPr>
              <a:t>Referendum forces legislators to place a proposed bill on the ballot for citizen approval </a:t>
            </a:r>
          </a:p>
        </p:txBody>
      </p:sp>
      <p:pic>
        <p:nvPicPr>
          <p:cNvPr id="36868" name="Picture 4" descr="http://blog.atlanticstation.com/wp-content/uploads/2012/07/Untie-Atlanta.jpeg">
            <a:extLst>
              <a:ext uri="{FF2B5EF4-FFF2-40B4-BE49-F238E27FC236}">
                <a16:creationId xmlns:a16="http://schemas.microsoft.com/office/drawing/2014/main" id="{AB11924B-BE5C-41E4-9AAB-6257C9A1E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9888" y="123826"/>
            <a:ext cx="58102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8" descr="http://a0.twimg.com/profile_images/1570440028/Gwinnett_Kids_Count.jpg">
            <a:extLst>
              <a:ext uri="{FF2B5EF4-FFF2-40B4-BE49-F238E27FC236}">
                <a16:creationId xmlns:a16="http://schemas.microsoft.com/office/drawing/2014/main" id="{014CC774-3CC5-4435-A6C1-B3DA9DF38C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9426" y="2895601"/>
            <a:ext cx="5337175"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2" descr="Sample_ballot_for_CA_recall">
            <a:extLst>
              <a:ext uri="{FF2B5EF4-FFF2-40B4-BE49-F238E27FC236}">
                <a16:creationId xmlns:a16="http://schemas.microsoft.com/office/drawing/2014/main" id="{B7C0611D-DBED-48D3-9D9F-B454F57DD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443" b="67065"/>
          <a:stretch>
            <a:fillRect/>
          </a:stretch>
        </p:blipFill>
        <p:spPr bwMode="auto">
          <a:xfrm>
            <a:off x="4419600" y="152400"/>
            <a:ext cx="6172200" cy="66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23">
            <a:extLst>
              <a:ext uri="{FF2B5EF4-FFF2-40B4-BE49-F238E27FC236}">
                <a16:creationId xmlns:a16="http://schemas.microsoft.com/office/drawing/2014/main" id="{BE03F8DD-3693-412A-96DB-DA46D6730B95}"/>
              </a:ext>
            </a:extLst>
          </p:cNvPr>
          <p:cNvSpPr txBox="1">
            <a:spLocks noChangeArrowheads="1"/>
          </p:cNvSpPr>
          <p:nvPr/>
        </p:nvSpPr>
        <p:spPr bwMode="auto">
          <a:xfrm>
            <a:off x="1603375" y="2057400"/>
            <a:ext cx="2673350" cy="2185988"/>
          </a:xfrm>
          <a:prstGeom prst="rect">
            <a:avLst/>
          </a:prstGeom>
          <a:solidFill>
            <a:srgbClr val="FFCC99"/>
          </a:solidFill>
          <a:ln w="127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5000"/>
              </a:lnSpc>
              <a:spcBef>
                <a:spcPct val="0"/>
              </a:spcBef>
              <a:buClrTx/>
              <a:buFontTx/>
              <a:buNone/>
            </a:pPr>
            <a:r>
              <a:rPr kumimoji="0" lang="en-US" altLang="en-US" sz="3200">
                <a:latin typeface="Calibri" panose="020F0502020204030204" pitchFamily="34" charset="0"/>
              </a:rPr>
              <a:t>Recalls </a:t>
            </a:r>
            <a:br>
              <a:rPr kumimoji="0" lang="en-US" altLang="en-US" sz="3200">
                <a:latin typeface="Calibri" panose="020F0502020204030204" pitchFamily="34" charset="0"/>
              </a:rPr>
            </a:br>
            <a:r>
              <a:rPr kumimoji="0" lang="en-US" altLang="en-US" sz="3200">
                <a:latin typeface="Calibri" panose="020F0502020204030204" pitchFamily="34" charset="0"/>
              </a:rPr>
              <a:t>allow c</a:t>
            </a:r>
            <a:r>
              <a:rPr lang="en-US" altLang="en-US" sz="3200">
                <a:latin typeface="Calibri" panose="020F0502020204030204" pitchFamily="34" charset="0"/>
              </a:rPr>
              <a:t>itizens to vote to remove an elected official</a:t>
            </a:r>
          </a:p>
        </p:txBody>
      </p:sp>
      <p:pic>
        <p:nvPicPr>
          <p:cNvPr id="98306" name="Picture 2" descr="Supporters of the recall election for Governor Scott Walker sing outside of the Wisconsin State Capitol June 5, 2012 in Madison, Wisconsin. Milwaukee Mayor Tom Barrett, a Democrat, is trying to unseat Republican Governor Scott Walker in the recall election. Opponents of Walker forced a recall election after the governor pushed to change the collective bargaining process for public employees in the state.">
            <a:extLst>
              <a:ext uri="{FF2B5EF4-FFF2-40B4-BE49-F238E27FC236}">
                <a16:creationId xmlns:a16="http://schemas.microsoft.com/office/drawing/2014/main" id="{56DBA6C4-13BB-4DDA-919B-5A14C8B53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239" y="3735389"/>
            <a:ext cx="613727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4" descr="http://c498390.r90.cf2.rackcdn.com/wp-content/uploads/2012/06/Scott-Walker1-500x281.jpg">
            <a:extLst>
              <a:ext uri="{FF2B5EF4-FFF2-40B4-BE49-F238E27FC236}">
                <a16:creationId xmlns:a16="http://schemas.microsoft.com/office/drawing/2014/main" id="{778BEFAF-CEFF-44DC-A25F-4957C0E9F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113" y="163513"/>
            <a:ext cx="6121400"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8306"/>
                                        </p:tgtEl>
                                        <p:attrNameLst>
                                          <p:attrName>style.visibility</p:attrName>
                                        </p:attrNameLst>
                                      </p:cBhvr>
                                      <p:to>
                                        <p:strVal val="visible"/>
                                      </p:to>
                                    </p:set>
                                    <p:animEffect transition="in" filter="fade">
                                      <p:cBhvr>
                                        <p:cTn id="10" dur="500"/>
                                        <p:tgtEl>
                                          <p:spTgt spid="98306"/>
                                        </p:tgtEl>
                                      </p:cBhvr>
                                    </p:animEffect>
                                  </p:childTnLst>
                                </p:cTn>
                              </p:par>
                              <p:par>
                                <p:cTn id="11" presetID="10" presetClass="entr" presetSubtype="0" fill="hold" nodeType="withEffect">
                                  <p:stCondLst>
                                    <p:cond delay="0"/>
                                  </p:stCondLst>
                                  <p:childTnLst>
                                    <p:set>
                                      <p:cBhvr>
                                        <p:cTn id="12" dur="1" fill="hold">
                                          <p:stCondLst>
                                            <p:cond delay="0"/>
                                          </p:stCondLst>
                                        </p:cTn>
                                        <p:tgtEl>
                                          <p:spTgt spid="98308"/>
                                        </p:tgtEl>
                                        <p:attrNameLst>
                                          <p:attrName>style.visibility</p:attrName>
                                        </p:attrNameLst>
                                      </p:cBhvr>
                                      <p:to>
                                        <p:strVal val="visible"/>
                                      </p:to>
                                    </p:set>
                                    <p:animEffect transition="in" filter="fade">
                                      <p:cBhvr>
                                        <p:cTn id="13" dur="500"/>
                                        <p:tgtEl>
                                          <p:spTgt spid="98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C5BC811-DCF9-4BE2-835E-92A7B6F77498}"/>
              </a:ext>
            </a:extLst>
          </p:cNvPr>
          <p:cNvSpPr>
            <a:spLocks noGrp="1" noChangeArrowheads="1"/>
          </p:cNvSpPr>
          <p:nvPr>
            <p:ph type="title"/>
          </p:nvPr>
        </p:nvSpPr>
        <p:spPr>
          <a:xfrm>
            <a:off x="6705600" y="655638"/>
            <a:ext cx="3881438" cy="2163762"/>
          </a:xfrm>
          <a:solidFill>
            <a:schemeClr val="tx2">
              <a:lumMod val="20000"/>
              <a:lumOff val="80000"/>
            </a:schemeClr>
          </a:solidFill>
          <a:ln>
            <a:solidFill>
              <a:schemeClr val="tx1"/>
            </a:solidFill>
          </a:ln>
        </p:spPr>
        <p:txBody>
          <a:bodyPr/>
          <a:lstStyle/>
          <a:p>
            <a:pPr lvl="1">
              <a:lnSpc>
                <a:spcPct val="80000"/>
              </a:lnSpc>
              <a:defRPr/>
            </a:pPr>
            <a:r>
              <a:rPr lang="en-US" sz="3200" dirty="0">
                <a:solidFill>
                  <a:schemeClr val="tx1"/>
                </a:solidFill>
                <a:latin typeface="Calibri" pitchFamily="34" charset="0"/>
              </a:rPr>
              <a:t>States began using direct primary elections to allow voters to choose party candidates</a:t>
            </a:r>
          </a:p>
        </p:txBody>
      </p:sp>
      <p:pic>
        <p:nvPicPr>
          <p:cNvPr id="48131" name="Picture 7" descr="diagram">
            <a:extLst>
              <a:ext uri="{FF2B5EF4-FFF2-40B4-BE49-F238E27FC236}">
                <a16:creationId xmlns:a16="http://schemas.microsoft.com/office/drawing/2014/main" id="{0D0AFEDA-A97D-4C02-9360-B213015FC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2508"/>
          <a:stretch>
            <a:fillRect/>
          </a:stretch>
        </p:blipFill>
        <p:spPr bwMode="auto">
          <a:xfrm>
            <a:off x="1676401" y="198438"/>
            <a:ext cx="4849813"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8" descr="diagram">
            <a:extLst>
              <a:ext uri="{FF2B5EF4-FFF2-40B4-BE49-F238E27FC236}">
                <a16:creationId xmlns:a16="http://schemas.microsoft.com/office/drawing/2014/main" id="{969D356C-DF1A-4DEB-A492-74202F62E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7424" b="12305"/>
          <a:stretch>
            <a:fillRect/>
          </a:stretch>
        </p:blipFill>
        <p:spPr bwMode="auto">
          <a:xfrm>
            <a:off x="1676401" y="2362200"/>
            <a:ext cx="48498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9" descr="diagram">
            <a:extLst>
              <a:ext uri="{FF2B5EF4-FFF2-40B4-BE49-F238E27FC236}">
                <a16:creationId xmlns:a16="http://schemas.microsoft.com/office/drawing/2014/main" id="{215E0C0C-BB71-44FB-B43A-C67618CF68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418" t="32440" b="42508"/>
          <a:stretch>
            <a:fillRect/>
          </a:stretch>
        </p:blipFill>
        <p:spPr bwMode="auto">
          <a:xfrm>
            <a:off x="5334001" y="1981201"/>
            <a:ext cx="1192213"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0" descr="diagram">
            <a:extLst>
              <a:ext uri="{FF2B5EF4-FFF2-40B4-BE49-F238E27FC236}">
                <a16:creationId xmlns:a16="http://schemas.microsoft.com/office/drawing/2014/main" id="{D62478AC-C47B-49B4-82C1-461B1C556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4408" b="-1120"/>
          <a:stretch>
            <a:fillRect/>
          </a:stretch>
        </p:blipFill>
        <p:spPr bwMode="auto">
          <a:xfrm>
            <a:off x="1676401" y="5105400"/>
            <a:ext cx="4849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Rectangle 12">
            <a:extLst>
              <a:ext uri="{FF2B5EF4-FFF2-40B4-BE49-F238E27FC236}">
                <a16:creationId xmlns:a16="http://schemas.microsoft.com/office/drawing/2014/main" id="{F898E44F-3B01-40B4-9D4E-D0DA3A2A162D}"/>
              </a:ext>
            </a:extLst>
          </p:cNvPr>
          <p:cNvSpPr>
            <a:spLocks noChangeArrowheads="1"/>
          </p:cNvSpPr>
          <p:nvPr/>
        </p:nvSpPr>
        <p:spPr bwMode="auto">
          <a:xfrm>
            <a:off x="1676400" y="152400"/>
            <a:ext cx="4876800" cy="5334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spcBef>
                <a:spcPct val="0"/>
              </a:spcBef>
              <a:buClrTx/>
              <a:buFontTx/>
              <a:buNone/>
            </a:pPr>
            <a:endParaRPr kumimoji="0" lang="en-US" altLang="en-US" sz="1800">
              <a:latin typeface="Times New Roman" panose="02020603050405020304" pitchFamily="18" charset="0"/>
            </a:endParaRPr>
          </a:p>
        </p:txBody>
      </p:sp>
      <p:pic>
        <p:nvPicPr>
          <p:cNvPr id="48136" name="Picture 10" descr="http://whitehouse2012.files.wordpress.com/2012/01/south-carolina-election-results19.jpg">
            <a:extLst>
              <a:ext uri="{FF2B5EF4-FFF2-40B4-BE49-F238E27FC236}">
                <a16:creationId xmlns:a16="http://schemas.microsoft.com/office/drawing/2014/main" id="{17781F00-46D2-469D-A077-F0976FA0D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7838" y="3184526"/>
            <a:ext cx="5033962"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a:extLst>
              <a:ext uri="{FF2B5EF4-FFF2-40B4-BE49-F238E27FC236}">
                <a16:creationId xmlns:a16="http://schemas.microsoft.com/office/drawing/2014/main" id="{8E12F008-2D2F-451B-89E4-CCE1575A034D}"/>
              </a:ext>
            </a:extLst>
          </p:cNvPr>
          <p:cNvSpPr>
            <a:spLocks noChangeArrowheads="1"/>
          </p:cNvSpPr>
          <p:nvPr/>
        </p:nvSpPr>
        <p:spPr bwMode="auto">
          <a:xfrm>
            <a:off x="1752600" y="76201"/>
            <a:ext cx="8686800" cy="890115"/>
          </a:xfrm>
          <a:prstGeom prst="rect">
            <a:avLst/>
          </a:prstGeom>
          <a:solidFill>
            <a:srgbClr val="FF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In 1913, the 17</a:t>
            </a:r>
            <a:r>
              <a:rPr kumimoji="0" lang="en-US" altLang="en-US" sz="3200" baseline="30000">
                <a:latin typeface="Calibri" panose="020F0502020204030204" pitchFamily="34" charset="0"/>
              </a:rPr>
              <a:t>th</a:t>
            </a:r>
            <a:r>
              <a:rPr kumimoji="0" lang="en-US" altLang="en-US" sz="3200">
                <a:latin typeface="Calibri" panose="020F0502020204030204" pitchFamily="34" charset="0"/>
              </a:rPr>
              <a:t> Amendment was ratified allowing citizens to directly elect their U.S. Senators</a:t>
            </a:r>
          </a:p>
        </p:txBody>
      </p:sp>
      <p:pic>
        <p:nvPicPr>
          <p:cNvPr id="49155" name="Picture 11" descr="http://craigwwright.files.wordpress.com/2008/11/structure_of_u_s_government.jpg">
            <a:extLst>
              <a:ext uri="{FF2B5EF4-FFF2-40B4-BE49-F238E27FC236}">
                <a16:creationId xmlns:a16="http://schemas.microsoft.com/office/drawing/2014/main" id="{5CC97E4F-1093-4549-97D6-E82BE89FA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1065214"/>
            <a:ext cx="7745413"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79-40_28">
            <a:extLst>
              <a:ext uri="{FF2B5EF4-FFF2-40B4-BE49-F238E27FC236}">
                <a16:creationId xmlns:a16="http://schemas.microsoft.com/office/drawing/2014/main" id="{9A6F6876-82B5-4B2F-9D00-AA8D70F36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1524000"/>
            <a:ext cx="89535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3">
            <a:extLst>
              <a:ext uri="{FF2B5EF4-FFF2-40B4-BE49-F238E27FC236}">
                <a16:creationId xmlns:a16="http://schemas.microsoft.com/office/drawing/2014/main" id="{F256686C-2001-4254-B812-58AC54E56734}"/>
              </a:ext>
            </a:extLst>
          </p:cNvPr>
          <p:cNvSpPr txBox="1">
            <a:spLocks noChangeArrowheads="1"/>
          </p:cNvSpPr>
          <p:nvPr/>
        </p:nvSpPr>
        <p:spPr bwMode="auto">
          <a:xfrm>
            <a:off x="1600200" y="100014"/>
            <a:ext cx="8991600" cy="1284069"/>
          </a:xfrm>
          <a:prstGeom prst="rect">
            <a:avLst/>
          </a:prstGeom>
          <a:solidFill>
            <a:srgbClr val="CCFF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Throughout the Gilded Age, laissez-faire policies by the national government led to powerful monopolies and unfair working conditions for laborers </a:t>
            </a:r>
          </a:p>
        </p:txBody>
      </p:sp>
      <p:sp>
        <p:nvSpPr>
          <p:cNvPr id="24579" name="Rectangle 5">
            <a:extLst>
              <a:ext uri="{FF2B5EF4-FFF2-40B4-BE49-F238E27FC236}">
                <a16:creationId xmlns:a16="http://schemas.microsoft.com/office/drawing/2014/main" id="{C43C06E8-1D50-4579-B786-6F8061E54CBB}"/>
              </a:ext>
            </a:extLst>
          </p:cNvPr>
          <p:cNvSpPr>
            <a:spLocks noChangeArrowheads="1"/>
          </p:cNvSpPr>
          <p:nvPr/>
        </p:nvSpPr>
        <p:spPr bwMode="auto">
          <a:xfrm>
            <a:off x="1600200" y="1447801"/>
            <a:ext cx="4495800" cy="1678023"/>
          </a:xfrm>
          <a:prstGeom prst="rect">
            <a:avLst/>
          </a:prstGeom>
          <a:solidFill>
            <a:srgbClr val="FFCC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Congress created the Interstate Commerce Commission (ICC) in 1886 to regulate railroads…</a:t>
            </a:r>
          </a:p>
        </p:txBody>
      </p:sp>
      <p:sp>
        <p:nvSpPr>
          <p:cNvPr id="24580" name="Rectangle 6">
            <a:extLst>
              <a:ext uri="{FF2B5EF4-FFF2-40B4-BE49-F238E27FC236}">
                <a16:creationId xmlns:a16="http://schemas.microsoft.com/office/drawing/2014/main" id="{9F0FABDE-3FD4-47E4-A060-466219C2CB2B}"/>
              </a:ext>
            </a:extLst>
          </p:cNvPr>
          <p:cNvSpPr>
            <a:spLocks noChangeArrowheads="1"/>
          </p:cNvSpPr>
          <p:nvPr/>
        </p:nvSpPr>
        <p:spPr bwMode="auto">
          <a:xfrm>
            <a:off x="1612900" y="3200401"/>
            <a:ext cx="4483100" cy="2071977"/>
          </a:xfrm>
          <a:prstGeom prst="rect">
            <a:avLst/>
          </a:prstGeom>
          <a:solidFill>
            <a:schemeClr val="tx2">
              <a:lumMod val="20000"/>
              <a:lumOff val="80000"/>
            </a:schemeClr>
          </a:solidFill>
          <a:ln w="9525">
            <a:solidFill>
              <a:srgbClr val="000000"/>
            </a:solidFill>
            <a:miter lim="800000"/>
            <a:headEnd/>
            <a:tailEnd/>
          </a:ln>
        </p:spPr>
        <p:txBody>
          <a:bodyPr>
            <a:spAutoFit/>
          </a:bodyPr>
          <a:lstStyle/>
          <a:p>
            <a:pPr algn="ctr">
              <a:lnSpc>
                <a:spcPct val="80000"/>
              </a:lnSpc>
              <a:defRPr/>
            </a:pPr>
            <a:r>
              <a:rPr lang="en-US" sz="3200" dirty="0">
                <a:latin typeface="Calibri" pitchFamily="34" charset="0"/>
              </a:rPr>
              <a:t>…and passed the Sherman Anti-Trust Act </a:t>
            </a:r>
            <a:br>
              <a:rPr lang="en-US" sz="3200" dirty="0">
                <a:latin typeface="Calibri" pitchFamily="34" charset="0"/>
              </a:rPr>
            </a:br>
            <a:r>
              <a:rPr lang="en-US" sz="3200" dirty="0">
                <a:latin typeface="Calibri" pitchFamily="34" charset="0"/>
              </a:rPr>
              <a:t>in 1890 to regulate companies that </a:t>
            </a:r>
            <a:br>
              <a:rPr lang="en-US" sz="3200" dirty="0">
                <a:latin typeface="Calibri" pitchFamily="34" charset="0"/>
              </a:rPr>
            </a:br>
            <a:r>
              <a:rPr lang="en-US" sz="3200" dirty="0">
                <a:latin typeface="Calibri" pitchFamily="34" charset="0"/>
              </a:rPr>
              <a:t>restrict trade </a:t>
            </a:r>
          </a:p>
        </p:txBody>
      </p:sp>
      <p:sp>
        <p:nvSpPr>
          <p:cNvPr id="24581" name="Rectangle 7">
            <a:extLst>
              <a:ext uri="{FF2B5EF4-FFF2-40B4-BE49-F238E27FC236}">
                <a16:creationId xmlns:a16="http://schemas.microsoft.com/office/drawing/2014/main" id="{BDC812BD-70CD-4526-A21E-6669B9029D57}"/>
              </a:ext>
            </a:extLst>
          </p:cNvPr>
          <p:cNvSpPr>
            <a:spLocks noChangeArrowheads="1"/>
          </p:cNvSpPr>
          <p:nvPr/>
        </p:nvSpPr>
        <p:spPr bwMode="auto">
          <a:xfrm>
            <a:off x="1612900" y="5334000"/>
            <a:ext cx="4483100" cy="1284288"/>
          </a:xfrm>
          <a:prstGeom prst="rect">
            <a:avLst/>
          </a:prstGeom>
          <a:solidFill>
            <a:srgbClr val="FFFF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But neither was used </a:t>
            </a:r>
            <a:br>
              <a:rPr kumimoji="0" lang="en-US" altLang="en-US" sz="3200">
                <a:latin typeface="Calibri" panose="020F0502020204030204" pitchFamily="34" charset="0"/>
              </a:rPr>
            </a:br>
            <a:r>
              <a:rPr kumimoji="0" lang="en-US" altLang="en-US" sz="3200">
                <a:latin typeface="Calibri" panose="020F0502020204030204" pitchFamily="34" charset="0"/>
              </a:rPr>
              <a:t>to control monopolies during the Gilded Age</a:t>
            </a:r>
          </a:p>
        </p:txBody>
      </p:sp>
      <p:pic>
        <p:nvPicPr>
          <p:cNvPr id="24585" name="Picture 9" descr="http://up150.com/public/timeline/assets/mobile/18.jpg">
            <a:extLst>
              <a:ext uri="{FF2B5EF4-FFF2-40B4-BE49-F238E27FC236}">
                <a16:creationId xmlns:a16="http://schemas.microsoft.com/office/drawing/2014/main" id="{19804AF5-7C36-49E6-A9ED-FDD41DB8D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5299076"/>
            <a:ext cx="43434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www.estes-express.com/images/aboutus/ICC_Logo.png">
            <a:extLst>
              <a:ext uri="{FF2B5EF4-FFF2-40B4-BE49-F238E27FC236}">
                <a16:creationId xmlns:a16="http://schemas.microsoft.com/office/drawing/2014/main" id="{7C67D837-EA0E-45BE-9663-77E6BAA179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4478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F1F1C98-3067-4292-9F41-301EC1D8082C}"/>
              </a:ext>
            </a:extLst>
          </p:cNvPr>
          <p:cNvSpPr/>
          <p:nvPr/>
        </p:nvSpPr>
        <p:spPr>
          <a:xfrm rot="20638227">
            <a:off x="6673980" y="5615217"/>
            <a:ext cx="3492238" cy="830997"/>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4800" b="1" dirty="0">
                <a:ln w="11430"/>
                <a:solidFill>
                  <a:srgbClr val="C00000"/>
                </a:solidFill>
                <a:effectLst>
                  <a:outerShdw blurRad="80000" dist="40000" dir="5040000" algn="tl">
                    <a:srgbClr val="000000">
                      <a:alpha val="30000"/>
                    </a:srgbClr>
                  </a:outerShdw>
                </a:effectLst>
              </a:rPr>
              <a:t>REGULATION</a:t>
            </a:r>
          </a:p>
        </p:txBody>
      </p:sp>
      <p:pic>
        <p:nvPicPr>
          <p:cNvPr id="24587" name="Picture 11" descr="http://www.harpweek.com/Images/SourceImages/CartoonOfTheDay/February/022588l.jpg">
            <a:extLst>
              <a:ext uri="{FF2B5EF4-FFF2-40B4-BE49-F238E27FC236}">
                <a16:creationId xmlns:a16="http://schemas.microsoft.com/office/drawing/2014/main" id="{04D123DA-D47E-4A74-8FB4-425F3B20FA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752601"/>
            <a:ext cx="44196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1FE5E321-925E-4245-B08A-846CD96A3273}"/>
              </a:ext>
            </a:extLst>
          </p:cNvPr>
          <p:cNvSpPr>
            <a:spLocks noChangeArrowheads="1"/>
          </p:cNvSpPr>
          <p:nvPr/>
        </p:nvSpPr>
        <p:spPr bwMode="auto">
          <a:xfrm rot="1052189">
            <a:off x="9713914" y="3054350"/>
            <a:ext cx="600075" cy="336550"/>
          </a:xfrm>
          <a:prstGeom prst="ellipse">
            <a:avLst/>
          </a:prstGeom>
          <a:noFill/>
          <a:ln w="2857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spcBef>
                <a:spcPct val="0"/>
              </a:spcBef>
              <a:buClrTx/>
              <a:buFontTx/>
              <a:buNone/>
            </a:pPr>
            <a:endParaRPr kumimoji="0" lang="en-US" altLang="en-US" sz="1800">
              <a:latin typeface="Times New Roman" panose="02020603050405020304" pitchFamily="18" charset="0"/>
            </a:endParaRPr>
          </a:p>
        </p:txBody>
      </p:sp>
      <p:sp>
        <p:nvSpPr>
          <p:cNvPr id="12" name="Oval 11">
            <a:extLst>
              <a:ext uri="{FF2B5EF4-FFF2-40B4-BE49-F238E27FC236}">
                <a16:creationId xmlns:a16="http://schemas.microsoft.com/office/drawing/2014/main" id="{F76D62A9-C64A-4CA7-9FFB-E1C878A1D51D}"/>
              </a:ext>
            </a:extLst>
          </p:cNvPr>
          <p:cNvSpPr>
            <a:spLocks noChangeArrowheads="1"/>
          </p:cNvSpPr>
          <p:nvPr/>
        </p:nvSpPr>
        <p:spPr bwMode="auto">
          <a:xfrm rot="20269129">
            <a:off x="6835775" y="4665664"/>
            <a:ext cx="1112838" cy="320675"/>
          </a:xfrm>
          <a:prstGeom prst="ellipse">
            <a:avLst/>
          </a:prstGeom>
          <a:noFill/>
          <a:ln w="28575" algn="ctr">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spcBef>
                <a:spcPct val="0"/>
              </a:spcBef>
              <a:buClrTx/>
              <a:buFontTx/>
              <a:buNone/>
            </a:pPr>
            <a:endParaRPr kumimoji="0" lang="en-US" altLang="en-US" sz="18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fade">
                                      <p:cBhvr>
                                        <p:cTn id="7" dur="500"/>
                                        <p:tgtEl>
                                          <p:spTgt spid="24585"/>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579"/>
                                        </p:tgtEl>
                                        <p:attrNameLst>
                                          <p:attrName>style.visibility</p:attrName>
                                        </p:attrNameLst>
                                      </p:cBhvr>
                                      <p:to>
                                        <p:strVal val="visible"/>
                                      </p:to>
                                    </p:set>
                                    <p:animEffect transition="in" filter="fade">
                                      <p:cBhvr>
                                        <p:cTn id="16" dur="500"/>
                                        <p:tgtEl>
                                          <p:spTgt spid="24579"/>
                                        </p:tgtEl>
                                      </p:cBhvr>
                                    </p:animEffect>
                                  </p:childTnLst>
                                </p:cTn>
                              </p:par>
                            </p:childTnLst>
                          </p:cTn>
                        </p:par>
                        <p:par>
                          <p:cTn id="17" fill="hold" nodeType="afterGroup">
                            <p:stCondLst>
                              <p:cond delay="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subTnLst>
                                    <p:audio>
                                      <p:cMediaNode>
                                        <p:cTn display="0" masterRel="sameClick">
                                          <p:stCondLst>
                                            <p:cond evt="begin" delay="0">
                                              <p:tn val="18"/>
                                            </p:cond>
                                          </p:stCondLst>
                                          <p:endCondLst>
                                            <p:cond evt="onStopAudio" delay="0">
                                              <p:tgtEl>
                                                <p:sldTgt/>
                                              </p:tgtEl>
                                            </p:cond>
                                          </p:endCondLst>
                                        </p:cTn>
                                        <p:tgtEl>
                                          <p:sndTgt r:embed="rId2" name="bomb.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24585"/>
                                        </p:tgtEl>
                                      </p:cBhvr>
                                    </p:animEffect>
                                    <p:set>
                                      <p:cBhvr>
                                        <p:cTn id="25" dur="1" fill="hold">
                                          <p:stCondLst>
                                            <p:cond delay="499"/>
                                          </p:stCondLst>
                                        </p:cTn>
                                        <p:tgtEl>
                                          <p:spTgt spid="2458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4580"/>
                                        </p:tgtEl>
                                        <p:attrNameLst>
                                          <p:attrName>style.visibility</p:attrName>
                                        </p:attrNameLst>
                                      </p:cBhvr>
                                      <p:to>
                                        <p:strVal val="visible"/>
                                      </p:to>
                                    </p:set>
                                    <p:animEffect transition="in" filter="fade">
                                      <p:cBhvr>
                                        <p:cTn id="34" dur="500"/>
                                        <p:tgtEl>
                                          <p:spTgt spid="24580"/>
                                        </p:tgtEl>
                                      </p:cBhvr>
                                    </p:animEffect>
                                  </p:childTnLst>
                                </p:cTn>
                              </p:par>
                              <p:par>
                                <p:cTn id="35" presetID="10" presetClass="entr" presetSubtype="0" fill="hold" nodeType="withEffect">
                                  <p:stCondLst>
                                    <p:cond delay="0"/>
                                  </p:stCondLst>
                                  <p:childTnLst>
                                    <p:set>
                                      <p:cBhvr>
                                        <p:cTn id="36" dur="1" fill="hold">
                                          <p:stCondLst>
                                            <p:cond delay="0"/>
                                          </p:stCondLst>
                                        </p:cTn>
                                        <p:tgtEl>
                                          <p:spTgt spid="24587"/>
                                        </p:tgtEl>
                                        <p:attrNameLst>
                                          <p:attrName>style.visibility</p:attrName>
                                        </p:attrNameLst>
                                      </p:cBhvr>
                                      <p:to>
                                        <p:strVal val="visible"/>
                                      </p:to>
                                    </p:set>
                                    <p:animEffect transition="in" filter="fade">
                                      <p:cBhvr>
                                        <p:cTn id="37" dur="500"/>
                                        <p:tgtEl>
                                          <p:spTgt spid="24587"/>
                                        </p:tgtEl>
                                      </p:cBhvr>
                                    </p:animEffect>
                                  </p:childTnLst>
                                </p:cTn>
                              </p:par>
                            </p:childTnLst>
                          </p:cTn>
                        </p:par>
                        <p:par>
                          <p:cTn id="38" fill="hold" nodeType="afterGroup">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581"/>
                                        </p:tgtEl>
                                        <p:attrNameLst>
                                          <p:attrName>style.visibility</p:attrName>
                                        </p:attrNameLst>
                                      </p:cBhvr>
                                      <p:to>
                                        <p:strVal val="visible"/>
                                      </p:to>
                                    </p:set>
                                    <p:animEffect transition="in" filter="fade">
                                      <p:cBhvr>
                                        <p:cTn id="49"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P spid="24580" grpId="0" animBg="1"/>
      <p:bldP spid="24581" grpId="0" animBg="1"/>
      <p:bldP spid="3"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CE3DA5-4610-4998-B8AB-1E4E803F29C1}"/>
              </a:ext>
            </a:extLst>
          </p:cNvPr>
          <p:cNvSpPr/>
          <p:nvPr/>
        </p:nvSpPr>
        <p:spPr>
          <a:xfrm>
            <a:off x="1676400" y="76201"/>
            <a:ext cx="4724400" cy="1274763"/>
          </a:xfrm>
          <a:prstGeom prst="rect">
            <a:avLst/>
          </a:prstGeom>
          <a:solidFill>
            <a:schemeClr val="tx2">
              <a:lumMod val="20000"/>
              <a:lumOff val="80000"/>
            </a:schemeClr>
          </a:solidFill>
          <a:ln>
            <a:solidFill>
              <a:schemeClr val="tx1"/>
            </a:solidFill>
          </a:ln>
        </p:spPr>
        <p:txBody>
          <a:bodyPr>
            <a:spAutoFit/>
          </a:bodyPr>
          <a:lstStyle/>
          <a:p>
            <a:pPr algn="ctr">
              <a:lnSpc>
                <a:spcPct val="80000"/>
              </a:lnSpc>
              <a:defRPr/>
            </a:pPr>
            <a:r>
              <a:rPr lang="en-US" sz="3200" dirty="0">
                <a:latin typeface="Calibri" pitchFamily="34" charset="0"/>
              </a:rPr>
              <a:t>In 1901, Republican President William McKinley was assassinated...</a:t>
            </a:r>
          </a:p>
        </p:txBody>
      </p:sp>
      <p:pic>
        <p:nvPicPr>
          <p:cNvPr id="21508" name="Picture 4" descr="http://images.fineartamerica.com/images-medium-large/mckinley-assassination-granger.jpg">
            <a:extLst>
              <a:ext uri="{FF2B5EF4-FFF2-40B4-BE49-F238E27FC236}">
                <a16:creationId xmlns:a16="http://schemas.microsoft.com/office/drawing/2014/main" id="{48FE250F-D112-4103-91B0-363C46178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1427163"/>
            <a:ext cx="8328025"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A799C25-F91D-49F6-B56C-FB878CB8ADF2}"/>
              </a:ext>
            </a:extLst>
          </p:cNvPr>
          <p:cNvSpPr>
            <a:spLocks noChangeArrowheads="1"/>
          </p:cNvSpPr>
          <p:nvPr/>
        </p:nvSpPr>
        <p:spPr bwMode="auto">
          <a:xfrm>
            <a:off x="6477000" y="76200"/>
            <a:ext cx="4038600" cy="1284288"/>
          </a:xfrm>
          <a:prstGeom prst="rect">
            <a:avLst/>
          </a:prstGeom>
          <a:solidFill>
            <a:srgbClr val="CCFF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…Vice President Theodore Roosevelt became president </a:t>
            </a:r>
          </a:p>
        </p:txBody>
      </p:sp>
      <p:pic>
        <p:nvPicPr>
          <p:cNvPr id="13" name="Picture 6" descr="http://www.socialwelfarehistory.com/wp/wp-content/uploads/2011/01/threequarter-Roosevelt.jpg">
            <a:extLst>
              <a:ext uri="{FF2B5EF4-FFF2-40B4-BE49-F238E27FC236}">
                <a16:creationId xmlns:a16="http://schemas.microsoft.com/office/drawing/2014/main" id="{70870BF0-3EF1-437F-B65F-8EAB33522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430338"/>
            <a:ext cx="3429000"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nodeType="withEffect">
                                  <p:stCondLst>
                                    <p:cond delay="0"/>
                                  </p:stCondLst>
                                  <p:childTnLst>
                                    <p:animEffect transition="out" filter="fade">
                                      <p:cBhvr>
                                        <p:cTn id="9" dur="500"/>
                                        <p:tgtEl>
                                          <p:spTgt spid="21508"/>
                                        </p:tgtEl>
                                      </p:cBhvr>
                                    </p:animEffect>
                                    <p:set>
                                      <p:cBhvr>
                                        <p:cTn id="10" dur="1" fill="hold">
                                          <p:stCondLst>
                                            <p:cond delay="499"/>
                                          </p:stCondLst>
                                        </p:cTn>
                                        <p:tgtEl>
                                          <p:spTgt spid="2150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199ED674-618B-47F4-A07F-A8ABA9D01E5F}"/>
              </a:ext>
            </a:extLst>
          </p:cNvPr>
          <p:cNvSpPr>
            <a:spLocks noGrp="1"/>
          </p:cNvSpPr>
          <p:nvPr>
            <p:ph type="title"/>
          </p:nvPr>
        </p:nvSpPr>
        <p:spPr>
          <a:xfrm>
            <a:off x="1600200" y="76200"/>
            <a:ext cx="8839200" cy="1295400"/>
          </a:xfrm>
          <a:solidFill>
            <a:srgbClr val="CCCCFF"/>
          </a:solidFill>
          <a:ln>
            <a:solidFill>
              <a:schemeClr val="tx1"/>
            </a:solidFill>
            <a:miter lim="800000"/>
            <a:headEnd/>
            <a:tailEnd/>
          </a:ln>
        </p:spPr>
        <p:txBody>
          <a:bodyPr/>
          <a:lstStyle/>
          <a:p>
            <a:pPr>
              <a:lnSpc>
                <a:spcPct val="80000"/>
              </a:lnSpc>
            </a:pPr>
            <a:r>
              <a:rPr lang="en-US" altLang="en-US" sz="3200">
                <a:latin typeface="Calibri" panose="020F0502020204030204" pitchFamily="34" charset="0"/>
              </a:rPr>
              <a:t>Theodore Roosevelt was a different kind of president because he thought the gov’t ought to take responsibility for the welfare of the people</a:t>
            </a:r>
          </a:p>
        </p:txBody>
      </p:sp>
      <p:sp>
        <p:nvSpPr>
          <p:cNvPr id="57347" name="Rectangle 2">
            <a:extLst>
              <a:ext uri="{FF2B5EF4-FFF2-40B4-BE49-F238E27FC236}">
                <a16:creationId xmlns:a16="http://schemas.microsoft.com/office/drawing/2014/main" id="{621D95B4-D656-4B47-959E-F55174CF9BE5}"/>
              </a:ext>
            </a:extLst>
          </p:cNvPr>
          <p:cNvSpPr>
            <a:spLocks noChangeArrowheads="1"/>
          </p:cNvSpPr>
          <p:nvPr/>
        </p:nvSpPr>
        <p:spPr bwMode="auto">
          <a:xfrm>
            <a:off x="1676400" y="1557339"/>
            <a:ext cx="4876800" cy="1677987"/>
          </a:xfrm>
          <a:prstGeom prst="rect">
            <a:avLst/>
          </a:prstGeom>
          <a:solidFill>
            <a:srgbClr val="CC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solidFill>
                  <a:srgbClr val="000000"/>
                </a:solidFill>
                <a:latin typeface="Calibri" panose="020F0502020204030204" pitchFamily="34" charset="0"/>
              </a:rPr>
              <a:t>In 1902, TR negotiated a </a:t>
            </a:r>
            <a:br>
              <a:rPr kumimoji="0" lang="en-US" altLang="en-US" sz="3200">
                <a:solidFill>
                  <a:srgbClr val="000000"/>
                </a:solidFill>
                <a:latin typeface="Calibri" panose="020F0502020204030204" pitchFamily="34" charset="0"/>
              </a:rPr>
            </a:br>
            <a:r>
              <a:rPr kumimoji="0" lang="en-US" altLang="en-US" sz="3200">
                <a:solidFill>
                  <a:srgbClr val="000000"/>
                </a:solidFill>
                <a:latin typeface="Calibri" panose="020F0502020204030204" pitchFamily="34" charset="0"/>
              </a:rPr>
              <a:t>“Square Deal” between striking anthracite coal miners and management</a:t>
            </a:r>
          </a:p>
        </p:txBody>
      </p:sp>
      <p:pic>
        <p:nvPicPr>
          <p:cNvPr id="57348" name="Picture 2">
            <a:extLst>
              <a:ext uri="{FF2B5EF4-FFF2-40B4-BE49-F238E27FC236}">
                <a16:creationId xmlns:a16="http://schemas.microsoft.com/office/drawing/2014/main" id="{F2CE9629-2EA7-41C0-8D88-4A036C930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1" y="1524000"/>
            <a:ext cx="371951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6">
            <a:hlinkClick r:id="rId4"/>
            <a:extLst>
              <a:ext uri="{FF2B5EF4-FFF2-40B4-BE49-F238E27FC236}">
                <a16:creationId xmlns:a16="http://schemas.microsoft.com/office/drawing/2014/main" id="{AC826D3E-1CDF-43C9-980F-E389A7364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379788"/>
            <a:ext cx="4876800"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2.bp.blogspot.com/-97llGfN_E3w/Te2hr6ld21I/AAAAAAAABQY/A6Nj0FdH6xg/s1600/Bosses-Of-The-Senate.jpg">
            <a:extLst>
              <a:ext uri="{FF2B5EF4-FFF2-40B4-BE49-F238E27FC236}">
                <a16:creationId xmlns:a16="http://schemas.microsoft.com/office/drawing/2014/main" id="{8A2BBD6F-680E-417F-939E-5C5201256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076" y="1819276"/>
            <a:ext cx="7527925"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7">
            <a:extLst>
              <a:ext uri="{FF2B5EF4-FFF2-40B4-BE49-F238E27FC236}">
                <a16:creationId xmlns:a16="http://schemas.microsoft.com/office/drawing/2014/main" id="{E33072C1-0F15-4FC4-A828-A177A77C2637}"/>
              </a:ext>
            </a:extLst>
          </p:cNvPr>
          <p:cNvSpPr>
            <a:spLocks noChangeArrowheads="1"/>
          </p:cNvSpPr>
          <p:nvPr/>
        </p:nvSpPr>
        <p:spPr bwMode="auto">
          <a:xfrm>
            <a:off x="1676400" y="76201"/>
            <a:ext cx="4572000" cy="1678023"/>
          </a:xfrm>
          <a:prstGeom prst="rect">
            <a:avLst/>
          </a:prstGeom>
          <a:solidFill>
            <a:srgbClr val="FF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During the Gilded Age, </a:t>
            </a:r>
            <a:br>
              <a:rPr kumimoji="0" lang="en-US" altLang="en-US" sz="3200">
                <a:latin typeface="Calibri" panose="020F0502020204030204" pitchFamily="34" charset="0"/>
              </a:rPr>
            </a:br>
            <a:r>
              <a:rPr kumimoji="0" lang="en-US" altLang="en-US" sz="3200">
                <a:latin typeface="Calibri" panose="020F0502020204030204" pitchFamily="34" charset="0"/>
              </a:rPr>
              <a:t>city, state, and national governments were in need of reform</a:t>
            </a:r>
          </a:p>
        </p:txBody>
      </p:sp>
      <p:sp>
        <p:nvSpPr>
          <p:cNvPr id="11" name="Rectangle 10">
            <a:extLst>
              <a:ext uri="{FF2B5EF4-FFF2-40B4-BE49-F238E27FC236}">
                <a16:creationId xmlns:a16="http://schemas.microsoft.com/office/drawing/2014/main" id="{C2DD027F-0794-4E8B-B269-A5B54342EEA4}"/>
              </a:ext>
            </a:extLst>
          </p:cNvPr>
          <p:cNvSpPr>
            <a:spLocks noChangeArrowheads="1"/>
          </p:cNvSpPr>
          <p:nvPr/>
        </p:nvSpPr>
        <p:spPr bwMode="auto">
          <a:xfrm>
            <a:off x="1693863" y="1819276"/>
            <a:ext cx="4572000" cy="890115"/>
          </a:xfrm>
          <a:prstGeom prst="rect">
            <a:avLst/>
          </a:prstGeom>
          <a:solidFill>
            <a:srgbClr val="FFFF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Corrupt political machines controlled city gov’ts</a:t>
            </a:r>
          </a:p>
        </p:txBody>
      </p:sp>
      <p:pic>
        <p:nvPicPr>
          <p:cNvPr id="13" name="Picture 12" descr="02%20Thats%20Whats%20the%20Matter">
            <a:extLst>
              <a:ext uri="{FF2B5EF4-FFF2-40B4-BE49-F238E27FC236}">
                <a16:creationId xmlns:a16="http://schemas.microsoft.com/office/drawing/2014/main" id="{2C06EC94-FEC1-49A4-A4B4-E309DA801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833564"/>
            <a:ext cx="4114800"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2" name="Rectangle 11">
            <a:extLst>
              <a:ext uri="{FF2B5EF4-FFF2-40B4-BE49-F238E27FC236}">
                <a16:creationId xmlns:a16="http://schemas.microsoft.com/office/drawing/2014/main" id="{9E1C4B5F-3D35-4555-9511-B7DD25F0C44B}"/>
              </a:ext>
            </a:extLst>
          </p:cNvPr>
          <p:cNvSpPr/>
          <p:nvPr/>
        </p:nvSpPr>
        <p:spPr>
          <a:xfrm>
            <a:off x="1676400" y="2755901"/>
            <a:ext cx="4572000" cy="1284069"/>
          </a:xfrm>
          <a:prstGeom prst="rect">
            <a:avLst/>
          </a:prstGeom>
          <a:solidFill>
            <a:schemeClr val="accent1">
              <a:lumMod val="20000"/>
              <a:lumOff val="80000"/>
            </a:schemeClr>
          </a:solidFill>
          <a:ln>
            <a:solidFill>
              <a:schemeClr val="tx1"/>
            </a:solidFill>
          </a:ln>
        </p:spPr>
        <p:txBody>
          <a:bodyPr>
            <a:spAutoFit/>
          </a:bodyPr>
          <a:lstStyle/>
          <a:p>
            <a:pPr algn="ctr">
              <a:lnSpc>
                <a:spcPct val="80000"/>
              </a:lnSpc>
              <a:defRPr/>
            </a:pPr>
            <a:r>
              <a:rPr lang="en-US" sz="3200" dirty="0">
                <a:latin typeface="Calibri" pitchFamily="34" charset="0"/>
              </a:rPr>
              <a:t>Political positions were gained based on patronage not merit </a:t>
            </a:r>
          </a:p>
        </p:txBody>
      </p:sp>
      <p:sp>
        <p:nvSpPr>
          <p:cNvPr id="16" name="Rectangle 15">
            <a:extLst>
              <a:ext uri="{FF2B5EF4-FFF2-40B4-BE49-F238E27FC236}">
                <a16:creationId xmlns:a16="http://schemas.microsoft.com/office/drawing/2014/main" id="{F87F5BA9-31F7-4D1B-8614-5641678D305F}"/>
              </a:ext>
            </a:extLst>
          </p:cNvPr>
          <p:cNvSpPr>
            <a:spLocks noChangeArrowheads="1"/>
          </p:cNvSpPr>
          <p:nvPr/>
        </p:nvSpPr>
        <p:spPr bwMode="auto">
          <a:xfrm>
            <a:off x="1685925" y="4084638"/>
            <a:ext cx="4572000" cy="933204"/>
          </a:xfrm>
          <a:prstGeom prst="rect">
            <a:avLst/>
          </a:prstGeom>
          <a:solidFill>
            <a:srgbClr val="FFCC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5000"/>
              </a:lnSpc>
              <a:spcBef>
                <a:spcPct val="0"/>
              </a:spcBef>
              <a:buClrTx/>
              <a:buFontTx/>
              <a:buNone/>
            </a:pPr>
            <a:r>
              <a:rPr kumimoji="0" lang="en-US" altLang="en-US" sz="3200">
                <a:latin typeface="Calibri" panose="020F0502020204030204" pitchFamily="34" charset="0"/>
              </a:rPr>
              <a:t>Corruption scandals plagued the national gov’t</a:t>
            </a:r>
          </a:p>
        </p:txBody>
      </p:sp>
      <p:pic>
        <p:nvPicPr>
          <p:cNvPr id="17" name="Picture 5" descr="BE023063">
            <a:extLst>
              <a:ext uri="{FF2B5EF4-FFF2-40B4-BE49-F238E27FC236}">
                <a16:creationId xmlns:a16="http://schemas.microsoft.com/office/drawing/2014/main" id="{24B11A0F-E573-4703-A041-4B180C9EEDF1}"/>
              </a:ext>
            </a:extLst>
          </p:cNvPr>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6448425" y="1855788"/>
            <a:ext cx="4133850"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8" name="Rectangle 17">
            <a:extLst>
              <a:ext uri="{FF2B5EF4-FFF2-40B4-BE49-F238E27FC236}">
                <a16:creationId xmlns:a16="http://schemas.microsoft.com/office/drawing/2014/main" id="{CC3F9453-EEF7-4C53-B0EA-F4A219D8BB77}"/>
              </a:ext>
            </a:extLst>
          </p:cNvPr>
          <p:cNvSpPr/>
          <p:nvPr/>
        </p:nvSpPr>
        <p:spPr>
          <a:xfrm>
            <a:off x="1676400" y="5056189"/>
            <a:ext cx="4572000" cy="1677987"/>
          </a:xfrm>
          <a:prstGeom prst="rect">
            <a:avLst/>
          </a:prstGeom>
          <a:solidFill>
            <a:schemeClr val="accent6">
              <a:lumMod val="20000"/>
              <a:lumOff val="80000"/>
            </a:schemeClr>
          </a:solidFill>
          <a:ln>
            <a:solidFill>
              <a:schemeClr val="tx1"/>
            </a:solidFill>
          </a:ln>
        </p:spPr>
        <p:txBody>
          <a:bodyPr>
            <a:spAutoFit/>
          </a:bodyPr>
          <a:lstStyle/>
          <a:p>
            <a:pPr algn="ctr">
              <a:lnSpc>
                <a:spcPct val="80000"/>
              </a:lnSpc>
              <a:defRPr/>
            </a:pPr>
            <a:r>
              <a:rPr lang="en-US" sz="3200" dirty="0">
                <a:latin typeface="Calibri" pitchFamily="34" charset="0"/>
              </a:rPr>
              <a:t>Monopolists used their wealth and power to influence politicians to favor big business</a:t>
            </a:r>
          </a:p>
        </p:txBody>
      </p:sp>
      <p:pic>
        <p:nvPicPr>
          <p:cNvPr id="19" name="Picture 5" descr="http://www.mrrena.com/images/rock.jpg">
            <a:extLst>
              <a:ext uri="{FF2B5EF4-FFF2-40B4-BE49-F238E27FC236}">
                <a16:creationId xmlns:a16="http://schemas.microsoft.com/office/drawing/2014/main" id="{276F3D40-54D2-4BC3-B164-0239CCBFB7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817814"/>
            <a:ext cx="414655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xit" presetSubtype="0" fill="hold" nodeType="with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3">
            <a:extLst>
              <a:ext uri="{FF2B5EF4-FFF2-40B4-BE49-F238E27FC236}">
                <a16:creationId xmlns:a16="http://schemas.microsoft.com/office/drawing/2014/main" id="{0166191B-2A9A-469B-A45C-B19E78F96CF5}"/>
              </a:ext>
            </a:extLst>
          </p:cNvPr>
          <p:cNvSpPr txBox="1">
            <a:spLocks noChangeArrowheads="1"/>
          </p:cNvSpPr>
          <p:nvPr/>
        </p:nvSpPr>
        <p:spPr bwMode="auto">
          <a:xfrm>
            <a:off x="1828800" y="100014"/>
            <a:ext cx="8458200" cy="890587"/>
          </a:xfrm>
          <a:prstGeom prst="rect">
            <a:avLst/>
          </a:prstGeom>
          <a:solidFill>
            <a:srgbClr val="FF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Roosevelt was the first president to regulate </a:t>
            </a:r>
            <a:br>
              <a:rPr kumimoji="0" lang="en-US" altLang="en-US" sz="3200">
                <a:latin typeface="Calibri" panose="020F0502020204030204" pitchFamily="34" charset="0"/>
              </a:rPr>
            </a:br>
            <a:r>
              <a:rPr kumimoji="0" lang="en-US" altLang="en-US" sz="3200">
                <a:latin typeface="Calibri" panose="020F0502020204030204" pitchFamily="34" charset="0"/>
              </a:rPr>
              <a:t>big business and break up corporate monopolies </a:t>
            </a:r>
          </a:p>
        </p:txBody>
      </p:sp>
      <p:pic>
        <p:nvPicPr>
          <p:cNvPr id="51203" name="Picture 11" descr="Photo of ROOSEVELT CARTOON, 1904. &#10;'Jack and the Wall Street Giants.' American lithograph cartoon by Udo Keppler, 1904, depicting a tiny President Theodore Roosevelt preparing to wield the sword of Public Service against the giants of Wall Street, represented by James J. Hill, J.P. Morgan, George Jay Gould, John D. Rockefeller, and Henry Oxnard.">
            <a:extLst>
              <a:ext uri="{FF2B5EF4-FFF2-40B4-BE49-F238E27FC236}">
                <a16:creationId xmlns:a16="http://schemas.microsoft.com/office/drawing/2014/main" id="{500203B0-D166-46CE-98A1-591F3D16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66800"/>
            <a:ext cx="365760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 name="TextBox 3">
            <a:extLst>
              <a:ext uri="{FF2B5EF4-FFF2-40B4-BE49-F238E27FC236}">
                <a16:creationId xmlns:a16="http://schemas.microsoft.com/office/drawing/2014/main" id="{D3CB8831-6398-4E28-B40E-9DDEF7F631B1}"/>
              </a:ext>
            </a:extLst>
          </p:cNvPr>
          <p:cNvSpPr txBox="1">
            <a:spLocks noChangeArrowheads="1"/>
          </p:cNvSpPr>
          <p:nvPr/>
        </p:nvSpPr>
        <p:spPr bwMode="auto">
          <a:xfrm>
            <a:off x="5410200" y="1125539"/>
            <a:ext cx="5105400" cy="2071977"/>
          </a:xfrm>
          <a:prstGeom prst="rect">
            <a:avLst/>
          </a:prstGeom>
          <a:solidFill>
            <a:srgbClr val="FFFF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He became known as a “trustbuster” when he used the Sherman Anti-Trust Act </a:t>
            </a:r>
            <a:br>
              <a:rPr kumimoji="0" lang="en-US" altLang="en-US" sz="3200">
                <a:latin typeface="Calibri" panose="020F0502020204030204" pitchFamily="34" charset="0"/>
              </a:rPr>
            </a:br>
            <a:r>
              <a:rPr kumimoji="0" lang="en-US" altLang="en-US" sz="3200">
                <a:latin typeface="Calibri" panose="020F0502020204030204" pitchFamily="34" charset="0"/>
              </a:rPr>
              <a:t>to break up the Northern Securities Company in 1902 </a:t>
            </a:r>
          </a:p>
        </p:txBody>
      </p:sp>
      <p:pic>
        <p:nvPicPr>
          <p:cNvPr id="25611" name="Picture 11" descr="http://mrjohnsonssclasses.wikispaces.com/file/view/TR_Trust_Buster.jpg/178548671/TR_Trust_Buster.jpg">
            <a:extLst>
              <a:ext uri="{FF2B5EF4-FFF2-40B4-BE49-F238E27FC236}">
                <a16:creationId xmlns:a16="http://schemas.microsoft.com/office/drawing/2014/main" id="{D5ADA10D-D7FD-4162-8070-A9150DABC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276600"/>
            <a:ext cx="5080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5611"/>
                                        </p:tgtEl>
                                        <p:attrNameLst>
                                          <p:attrName>style.visibility</p:attrName>
                                        </p:attrNameLst>
                                      </p:cBhvr>
                                      <p:to>
                                        <p:strVal val="visible"/>
                                      </p:to>
                                    </p:set>
                                    <p:animEffect transition="in" filter="fade">
                                      <p:cBhvr>
                                        <p:cTn id="10" dur="5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964430-CEEE-4E64-8FB9-DF51F3B7B5AA}"/>
              </a:ext>
            </a:extLst>
          </p:cNvPr>
          <p:cNvSpPr/>
          <p:nvPr/>
        </p:nvSpPr>
        <p:spPr>
          <a:xfrm>
            <a:off x="1676400" y="152400"/>
            <a:ext cx="3810000" cy="1246816"/>
          </a:xfrm>
          <a:prstGeom prst="rect">
            <a:avLst/>
          </a:prstGeom>
          <a:solidFill>
            <a:schemeClr val="tx2">
              <a:lumMod val="20000"/>
              <a:lumOff val="80000"/>
            </a:schemeClr>
          </a:solidFill>
          <a:ln>
            <a:solidFill>
              <a:schemeClr val="tx1"/>
            </a:solidFill>
          </a:ln>
        </p:spPr>
        <p:txBody>
          <a:bodyPr>
            <a:spAutoFit/>
          </a:bodyPr>
          <a:lstStyle/>
          <a:p>
            <a:pPr algn="ctr">
              <a:lnSpc>
                <a:spcPct val="80000"/>
              </a:lnSpc>
              <a:defRPr/>
            </a:pPr>
            <a:r>
              <a:rPr lang="en-US" sz="3100" dirty="0">
                <a:latin typeface="Calibri" pitchFamily="34" charset="0"/>
              </a:rPr>
              <a:t>TR “busted” 25 other corporate monopolies during his presidency </a:t>
            </a:r>
          </a:p>
        </p:txBody>
      </p:sp>
      <p:sp>
        <p:nvSpPr>
          <p:cNvPr id="3" name="Rectangle 2">
            <a:extLst>
              <a:ext uri="{FF2B5EF4-FFF2-40B4-BE49-F238E27FC236}">
                <a16:creationId xmlns:a16="http://schemas.microsoft.com/office/drawing/2014/main" id="{83E200E7-5FFA-4DCC-9219-E1303681ED4E}"/>
              </a:ext>
            </a:extLst>
          </p:cNvPr>
          <p:cNvSpPr>
            <a:spLocks noChangeArrowheads="1"/>
          </p:cNvSpPr>
          <p:nvPr/>
        </p:nvSpPr>
        <p:spPr bwMode="auto">
          <a:xfrm>
            <a:off x="5638800" y="147638"/>
            <a:ext cx="4876800" cy="1246816"/>
          </a:xfrm>
          <a:prstGeom prst="rect">
            <a:avLst/>
          </a:prstGeom>
          <a:solidFill>
            <a:srgbClr val="FF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a:latin typeface="Calibri" panose="020F0502020204030204" pitchFamily="34" charset="0"/>
              </a:rPr>
              <a:t>But, he saw the benefit of efficient monopolies, but wanted to control </a:t>
            </a:r>
            <a:r>
              <a:rPr kumimoji="0" lang="en-US" altLang="en-US" sz="3100" i="1">
                <a:latin typeface="Calibri" panose="020F0502020204030204" pitchFamily="34" charset="0"/>
              </a:rPr>
              <a:t>bad</a:t>
            </a:r>
            <a:r>
              <a:rPr kumimoji="0" lang="en-US" altLang="en-US" sz="3100">
                <a:latin typeface="Calibri" panose="020F0502020204030204" pitchFamily="34" charset="0"/>
              </a:rPr>
              <a:t> trusts</a:t>
            </a:r>
          </a:p>
        </p:txBody>
      </p:sp>
      <p:pic>
        <p:nvPicPr>
          <p:cNvPr id="7" name="Picture 4" descr="Photo of T. ROOSEVELT CARTOON, 1909. &#10;American cartoon by Clifford Berryman, c1909, showing President Theodore Roosevelt slaying those trusts he considered ">
            <a:extLst>
              <a:ext uri="{FF2B5EF4-FFF2-40B4-BE49-F238E27FC236}">
                <a16:creationId xmlns:a16="http://schemas.microsoft.com/office/drawing/2014/main" id="{15EA8FAE-3D71-48DD-820E-2B540B59C861}"/>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5702300" y="1446214"/>
            <a:ext cx="4749800"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8" name="Text Box 5">
            <a:extLst>
              <a:ext uri="{FF2B5EF4-FFF2-40B4-BE49-F238E27FC236}">
                <a16:creationId xmlns:a16="http://schemas.microsoft.com/office/drawing/2014/main" id="{27B34A67-F915-4E03-8A46-D74608742C44}"/>
              </a:ext>
            </a:extLst>
          </p:cNvPr>
          <p:cNvSpPr txBox="1">
            <a:spLocks noChangeArrowheads="1"/>
          </p:cNvSpPr>
          <p:nvPr/>
        </p:nvSpPr>
        <p:spPr bwMode="auto">
          <a:xfrm rot="18597378">
            <a:off x="6988176" y="4324351"/>
            <a:ext cx="1089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spcBef>
                <a:spcPct val="50000"/>
              </a:spcBef>
              <a:buClrTx/>
              <a:buFontTx/>
              <a:buNone/>
            </a:pPr>
            <a:r>
              <a:rPr kumimoji="0" lang="en-US" altLang="en-US" sz="1400" b="1">
                <a:latin typeface="Calibri" panose="020F0502020204030204" pitchFamily="34" charset="0"/>
              </a:rPr>
              <a:t>RESTRAINT</a:t>
            </a:r>
          </a:p>
        </p:txBody>
      </p:sp>
      <p:pic>
        <p:nvPicPr>
          <p:cNvPr id="26629" name="Picture 5" descr="http://stkarnick.com/culture/wp-content/uploads/2011/08/Teddy-Roosevelt-Cartoon-Trust-busting.jpg">
            <a:extLst>
              <a:ext uri="{FF2B5EF4-FFF2-40B4-BE49-F238E27FC236}">
                <a16:creationId xmlns:a16="http://schemas.microsoft.com/office/drawing/2014/main" id="{0B9E4207-8FCA-442F-BA59-7CD7ACFE5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6214"/>
            <a:ext cx="4483100" cy="533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6629"/>
                                        </p:tgtEl>
                                      </p:cBhvr>
                                    </p:animEffect>
                                    <p:set>
                                      <p:cBhvr>
                                        <p:cTn id="7" dur="1" fill="hold">
                                          <p:stCondLst>
                                            <p:cond delay="499"/>
                                          </p:stCondLst>
                                        </p:cTn>
                                        <p:tgtEl>
                                          <p:spTgt spid="2662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DeathsLaboratory_1_">
            <a:extLst>
              <a:ext uri="{FF2B5EF4-FFF2-40B4-BE49-F238E27FC236}">
                <a16:creationId xmlns:a16="http://schemas.microsoft.com/office/drawing/2014/main" id="{DD535128-D4E4-4CEF-B311-FA48C83E75FA}"/>
              </a:ext>
            </a:extLst>
          </p:cNvPr>
          <p:cNvPicPr>
            <a:picLocks noChangeAspect="1" noChangeArrowheads="1"/>
          </p:cNvPicPr>
          <p:nvPr/>
        </p:nvPicPr>
        <p:blipFill rotWithShape="1">
          <a:blip r:embed="rId2"/>
          <a:srcRect b="7778"/>
          <a:stretch/>
        </p:blipFill>
        <p:spPr bwMode="auto">
          <a:xfrm>
            <a:off x="2057400" y="990600"/>
            <a:ext cx="3898900" cy="586740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7" descr="http://progressiveeradotcom.files.wordpress.com/2011/11/mcclures_1910032.jpg">
            <a:extLst>
              <a:ext uri="{FF2B5EF4-FFF2-40B4-BE49-F238E27FC236}">
                <a16:creationId xmlns:a16="http://schemas.microsoft.com/office/drawing/2014/main" id="{5A099336-F817-4DC9-8548-A03D745BC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990600"/>
            <a:ext cx="404653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39726EE-58BF-44A0-8B23-7905095F0140}"/>
              </a:ext>
            </a:extLst>
          </p:cNvPr>
          <p:cNvSpPr/>
          <p:nvPr/>
        </p:nvSpPr>
        <p:spPr>
          <a:xfrm>
            <a:off x="1600201" y="52389"/>
            <a:ext cx="8907463" cy="865173"/>
          </a:xfrm>
          <a:prstGeom prst="rect">
            <a:avLst/>
          </a:prstGeom>
          <a:solidFill>
            <a:schemeClr val="accent1">
              <a:lumMod val="20000"/>
              <a:lumOff val="80000"/>
            </a:schemeClr>
          </a:solidFill>
          <a:ln>
            <a:solidFill>
              <a:schemeClr val="tx1"/>
            </a:solidFill>
          </a:ln>
        </p:spPr>
        <p:txBody>
          <a:bodyPr>
            <a:spAutoFit/>
          </a:bodyPr>
          <a:lstStyle/>
          <a:p>
            <a:pPr algn="ctr">
              <a:lnSpc>
                <a:spcPct val="80000"/>
              </a:lnSpc>
              <a:defRPr/>
            </a:pPr>
            <a:r>
              <a:rPr lang="en-US" sz="3100" dirty="0">
                <a:latin typeface="Calibri" pitchFamily="34" charset="0"/>
              </a:rPr>
              <a:t>Investigative journalists known as muckrakers exposed corruption, poverty, health hazards, and monopolies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a:extLst>
              <a:ext uri="{FF2B5EF4-FFF2-40B4-BE49-F238E27FC236}">
                <a16:creationId xmlns:a16="http://schemas.microsoft.com/office/drawing/2014/main" id="{4B42EC9F-F8F9-4C81-9E0D-D1B43CCD10C0}"/>
              </a:ext>
            </a:extLst>
          </p:cNvPr>
          <p:cNvSpPr txBox="1">
            <a:spLocks noChangeArrowheads="1"/>
          </p:cNvSpPr>
          <p:nvPr/>
        </p:nvSpPr>
        <p:spPr bwMode="auto">
          <a:xfrm>
            <a:off x="1524000" y="0"/>
            <a:ext cx="91440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90000"/>
              </a:lnSpc>
              <a:spcBef>
                <a:spcPct val="50000"/>
              </a:spcBef>
              <a:buClrTx/>
              <a:buFontTx/>
              <a:buNone/>
            </a:pPr>
            <a:r>
              <a:rPr kumimoji="0" lang="en-US" altLang="en-US" sz="3200">
                <a:latin typeface="Calibri" panose="020F0502020204030204" pitchFamily="34" charset="0"/>
              </a:rPr>
              <a:t>What did Ida Tarbell’s </a:t>
            </a:r>
            <a:br>
              <a:rPr kumimoji="0" lang="en-US" altLang="en-US" sz="3200">
                <a:latin typeface="Calibri" panose="020F0502020204030204" pitchFamily="34" charset="0"/>
              </a:rPr>
            </a:br>
            <a:r>
              <a:rPr kumimoji="0" lang="en-US" altLang="en-US" sz="3200" i="1" u="sng">
                <a:latin typeface="Calibri" panose="020F0502020204030204" pitchFamily="34" charset="0"/>
              </a:rPr>
              <a:t>The History of Standard Oil</a:t>
            </a:r>
            <a:r>
              <a:rPr kumimoji="0" lang="en-US" altLang="en-US" sz="3200">
                <a:latin typeface="Calibri" panose="020F0502020204030204" pitchFamily="34" charset="0"/>
              </a:rPr>
              <a:t> (1904) expose? </a:t>
            </a:r>
          </a:p>
        </p:txBody>
      </p:sp>
      <p:pic>
        <p:nvPicPr>
          <p:cNvPr id="16387" name="Picture 6" descr="HistoryofStandardOil">
            <a:extLst>
              <a:ext uri="{FF2B5EF4-FFF2-40B4-BE49-F238E27FC236}">
                <a16:creationId xmlns:a16="http://schemas.microsoft.com/office/drawing/2014/main" id="{91EFED42-BC1F-4246-8055-E2F78AE1E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1100138"/>
            <a:ext cx="3851275"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408584" name="Picture 8" descr="290208w">
            <a:extLst>
              <a:ext uri="{FF2B5EF4-FFF2-40B4-BE49-F238E27FC236}">
                <a16:creationId xmlns:a16="http://schemas.microsoft.com/office/drawing/2014/main" id="{4FDE2B84-5D0F-416D-9E49-569A1D3C6A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100" y="1100138"/>
            <a:ext cx="4483100"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08585" name="Rectangle 9">
            <a:extLst>
              <a:ext uri="{FF2B5EF4-FFF2-40B4-BE49-F238E27FC236}">
                <a16:creationId xmlns:a16="http://schemas.microsoft.com/office/drawing/2014/main" id="{BECF0F57-98DE-4D69-BF55-9E0E86DA02B9}"/>
              </a:ext>
            </a:extLst>
          </p:cNvPr>
          <p:cNvSpPr>
            <a:spLocks noChangeArrowheads="1"/>
          </p:cNvSpPr>
          <p:nvPr/>
        </p:nvSpPr>
        <p:spPr bwMode="auto">
          <a:xfrm>
            <a:off x="5715000" y="1211264"/>
            <a:ext cx="4787900" cy="2605087"/>
          </a:xfrm>
          <a:prstGeom prst="rect">
            <a:avLst/>
          </a:prstGeom>
          <a:solidFill>
            <a:srgbClr val="FFFF99"/>
          </a:solidFill>
          <a:ln w="127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5000"/>
              </a:lnSpc>
              <a:spcBef>
                <a:spcPct val="30000"/>
              </a:spcBef>
              <a:buClrTx/>
              <a:buFontTx/>
              <a:buNone/>
            </a:pPr>
            <a:r>
              <a:rPr kumimoji="0" lang="en-US" altLang="en-US" sz="3200">
                <a:latin typeface="Calibri" panose="020F0502020204030204" pitchFamily="34" charset="0"/>
              </a:rPr>
              <a:t>Ida Tarbell’s </a:t>
            </a:r>
            <a:r>
              <a:rPr kumimoji="0" lang="en-US" altLang="en-US" sz="3200" i="1" u="sng">
                <a:latin typeface="Calibri" panose="020F0502020204030204" pitchFamily="34" charset="0"/>
              </a:rPr>
              <a:t>The History of Standard Oil</a:t>
            </a:r>
            <a:r>
              <a:rPr kumimoji="0" lang="en-US" altLang="en-US" sz="3200">
                <a:latin typeface="Calibri" panose="020F0502020204030204" pitchFamily="34" charset="0"/>
              </a:rPr>
              <a:t> (1904) revealed Rockefeller’s ruthless business practices and called for the break-up of large monopolies </a:t>
            </a:r>
          </a:p>
        </p:txBody>
      </p:sp>
      <p:pic>
        <p:nvPicPr>
          <p:cNvPr id="15367" name="Picture 7" descr="http://www.chicagotribune.com/media/alternatethumbnails/story/2008-04/37510665-07100632.jpg">
            <a:extLst>
              <a:ext uri="{FF2B5EF4-FFF2-40B4-BE49-F238E27FC236}">
                <a16:creationId xmlns:a16="http://schemas.microsoft.com/office/drawing/2014/main" id="{7CE18348-4281-4800-B60B-7F5988F7FE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3476" y="3954464"/>
            <a:ext cx="3768725"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408584"/>
                                        </p:tgtEl>
                                      </p:cBhvr>
                                    </p:animEffect>
                                    <p:set>
                                      <p:cBhvr>
                                        <p:cTn id="7" dur="1" fill="hold">
                                          <p:stCondLst>
                                            <p:cond delay="499"/>
                                          </p:stCondLst>
                                        </p:cTn>
                                        <p:tgtEl>
                                          <p:spTgt spid="40858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08585"/>
                                        </p:tgtEl>
                                        <p:attrNameLst>
                                          <p:attrName>style.visibility</p:attrName>
                                        </p:attrNameLst>
                                      </p:cBhvr>
                                      <p:to>
                                        <p:strVal val="visible"/>
                                      </p:to>
                                    </p:set>
                                    <p:animEffect transition="in" filter="fade">
                                      <p:cBhvr>
                                        <p:cTn id="10" dur="500"/>
                                        <p:tgtEl>
                                          <p:spTgt spid="408585"/>
                                        </p:tgtEl>
                                      </p:cBhvr>
                                    </p:animEffect>
                                  </p:childTnLst>
                                </p:cTn>
                              </p:par>
                              <p:par>
                                <p:cTn id="11" presetID="10" presetClass="entr" presetSubtype="0" fill="hold" nodeType="with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fade">
                                      <p:cBhvr>
                                        <p:cTn id="13"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021F8DB0-1C1E-474C-BA4C-6799D9AB1AF7}"/>
              </a:ext>
            </a:extLst>
          </p:cNvPr>
          <p:cNvSpPr txBox="1">
            <a:spLocks noChangeArrowheads="1"/>
          </p:cNvSpPr>
          <p:nvPr/>
        </p:nvSpPr>
        <p:spPr bwMode="auto">
          <a:xfrm>
            <a:off x="1676400" y="98426"/>
            <a:ext cx="89154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5000"/>
              </a:lnSpc>
              <a:spcBef>
                <a:spcPct val="0"/>
              </a:spcBef>
              <a:buClrTx/>
              <a:buFontTx/>
              <a:buNone/>
            </a:pPr>
            <a:r>
              <a:rPr kumimoji="0" lang="en-US" altLang="en-US" sz="3200">
                <a:latin typeface="Calibri" panose="020F0502020204030204" pitchFamily="34" charset="0"/>
              </a:rPr>
              <a:t>What did Upton Sinclair’s </a:t>
            </a:r>
            <a:r>
              <a:rPr kumimoji="0" lang="en-US" altLang="en-US" sz="3200" i="1" u="sng">
                <a:latin typeface="Calibri" panose="020F0502020204030204" pitchFamily="34" charset="0"/>
              </a:rPr>
              <a:t>The Jungle</a:t>
            </a:r>
            <a:r>
              <a:rPr kumimoji="0" lang="en-US" altLang="en-US" sz="3200">
                <a:latin typeface="Calibri" panose="020F0502020204030204" pitchFamily="34" charset="0"/>
              </a:rPr>
              <a:t> (1906) expose? </a:t>
            </a:r>
          </a:p>
        </p:txBody>
      </p:sp>
      <p:pic>
        <p:nvPicPr>
          <p:cNvPr id="18435" name="Picture 7" descr="jungle">
            <a:extLst>
              <a:ext uri="{FF2B5EF4-FFF2-40B4-BE49-F238E27FC236}">
                <a16:creationId xmlns:a16="http://schemas.microsoft.com/office/drawing/2014/main" id="{DE7CC0E0-457E-4C35-91D0-D69CD2563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4" y="687388"/>
            <a:ext cx="3976687"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8436" name="Picture 7" descr="http://cdn.smosh.com/sites/default/files/bloguploads/back-never-7.jpg">
            <a:extLst>
              <a:ext uri="{FF2B5EF4-FFF2-40B4-BE49-F238E27FC236}">
                <a16:creationId xmlns:a16="http://schemas.microsoft.com/office/drawing/2014/main" id="{962E17EA-38EF-463D-A4D6-854852212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1" y="687388"/>
            <a:ext cx="4792663"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MMAG00206_0000[1]">
            <a:extLst>
              <a:ext uri="{FF2B5EF4-FFF2-40B4-BE49-F238E27FC236}">
                <a16:creationId xmlns:a16="http://schemas.microsoft.com/office/drawing/2014/main" id="{5509F71E-0B2D-48D7-8BB1-C42AD0E487E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8766270">
            <a:off x="4506120" y="7160420"/>
            <a:ext cx="20224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MMAG00206_0000[1]">
            <a:extLst>
              <a:ext uri="{FF2B5EF4-FFF2-40B4-BE49-F238E27FC236}">
                <a16:creationId xmlns:a16="http://schemas.microsoft.com/office/drawing/2014/main" id="{24E9DAA8-E223-4BE3-B60E-EFCBCE642AB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9569539">
            <a:off x="4146551" y="6788150"/>
            <a:ext cx="2022475"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0">
            <a:extLst>
              <a:ext uri="{FF2B5EF4-FFF2-40B4-BE49-F238E27FC236}">
                <a16:creationId xmlns:a16="http://schemas.microsoft.com/office/drawing/2014/main" id="{686989B4-F047-42ED-BC4E-F8380CC3B81A}"/>
              </a:ext>
            </a:extLst>
          </p:cNvPr>
          <p:cNvSpPr>
            <a:spLocks noChangeArrowheads="1"/>
          </p:cNvSpPr>
          <p:nvPr/>
        </p:nvSpPr>
        <p:spPr bwMode="auto">
          <a:xfrm>
            <a:off x="5715001" y="715963"/>
            <a:ext cx="4792663" cy="2603500"/>
          </a:xfrm>
          <a:prstGeom prst="rect">
            <a:avLst/>
          </a:prstGeom>
          <a:solidFill>
            <a:srgbClr val="FFFF99"/>
          </a:solidFill>
          <a:ln w="127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5000"/>
              </a:lnSpc>
              <a:spcBef>
                <a:spcPct val="0"/>
              </a:spcBef>
              <a:buClrTx/>
              <a:buFontTx/>
              <a:buNone/>
            </a:pPr>
            <a:r>
              <a:rPr kumimoji="0" lang="en-US" altLang="en-US" sz="3200">
                <a:latin typeface="Calibri" panose="020F0502020204030204" pitchFamily="34" charset="0"/>
              </a:rPr>
              <a:t>Upton Sinclair’s </a:t>
            </a:r>
            <a:r>
              <a:rPr kumimoji="0" lang="en-US" altLang="en-US" sz="3200" i="1" u="sng">
                <a:latin typeface="Calibri" panose="020F0502020204030204" pitchFamily="34" charset="0"/>
              </a:rPr>
              <a:t>The Jungle</a:t>
            </a:r>
            <a:r>
              <a:rPr kumimoji="0" lang="en-US" altLang="en-US" sz="3200">
                <a:latin typeface="Calibri" panose="020F0502020204030204" pitchFamily="34" charset="0"/>
              </a:rPr>
              <a:t> (1906) revealed the unsanitary conditions of slaughterhouses and led to government regulation of food industries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path" presetSubtype="0" accel="50000" decel="50000" fill="hold" nodeType="clickEffect">
                                  <p:stCondLst>
                                    <p:cond delay="0"/>
                                  </p:stCondLst>
                                  <p:childTnLst>
                                    <p:animMotion origin="layout" path="M -1.94444E-6 -3.7037E-7 L 0.73837 -0.75718 " pathEditMode="relative" rAng="0" ptsTypes="AA">
                                      <p:cBhvr>
                                        <p:cTn id="6" dur="2500" fill="hold"/>
                                        <p:tgtEl>
                                          <p:spTgt spid="13"/>
                                        </p:tgtEl>
                                        <p:attrNameLst>
                                          <p:attrName>ppt_x</p:attrName>
                                          <p:attrName>ppt_y</p:attrName>
                                        </p:attrNameLst>
                                      </p:cBhvr>
                                      <p:rCtr x="36910" y="-37870"/>
                                    </p:animMotion>
                                  </p:childTnLst>
                                </p:cTn>
                              </p:par>
                            </p:childTnLst>
                          </p:cTn>
                        </p:par>
                        <p:par>
                          <p:cTn id="7" fill="hold" nodeType="afterGroup">
                            <p:stCondLst>
                              <p:cond delay="2500"/>
                            </p:stCondLst>
                            <p:childTnLst>
                              <p:par>
                                <p:cTn id="8" presetID="56" presetClass="path" presetSubtype="0" accel="50000" decel="50000" fill="hold" nodeType="afterEffect">
                                  <p:stCondLst>
                                    <p:cond delay="0"/>
                                  </p:stCondLst>
                                  <p:childTnLst>
                                    <p:animMotion origin="layout" path="M 4.16667E-6 -2.22222E-6 L 0.73593 -0.43611 " pathEditMode="relative" rAng="0" ptsTypes="AA">
                                      <p:cBhvr>
                                        <p:cTn id="9" dur="6000" fill="hold"/>
                                        <p:tgtEl>
                                          <p:spTgt spid="15"/>
                                        </p:tgtEl>
                                        <p:attrNameLst>
                                          <p:attrName>ppt_x</p:attrName>
                                          <p:attrName>ppt_y</p:attrName>
                                        </p:attrNameLst>
                                      </p:cBhvr>
                                      <p:rCtr x="36788" y="-21806"/>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a:extLst>
              <a:ext uri="{FF2B5EF4-FFF2-40B4-BE49-F238E27FC236}">
                <a16:creationId xmlns:a16="http://schemas.microsoft.com/office/drawing/2014/main" id="{CABC31C4-AF11-48FD-A5DE-C7144447692E}"/>
              </a:ext>
            </a:extLst>
          </p:cNvPr>
          <p:cNvSpPr>
            <a:spLocks noChangeArrowheads="1"/>
          </p:cNvSpPr>
          <p:nvPr/>
        </p:nvSpPr>
        <p:spPr bwMode="auto">
          <a:xfrm>
            <a:off x="1998664" y="152400"/>
            <a:ext cx="8212137" cy="1284288"/>
          </a:xfrm>
          <a:prstGeom prst="rect">
            <a:avLst/>
          </a:prstGeom>
          <a:solidFill>
            <a:srgbClr val="CCFF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When Upton Sinclair wrote </a:t>
            </a:r>
            <a:r>
              <a:rPr kumimoji="0" lang="en-US" altLang="en-US" sz="3200" i="1">
                <a:latin typeface="Calibri" panose="020F0502020204030204" pitchFamily="34" charset="0"/>
              </a:rPr>
              <a:t>The Jungle </a:t>
            </a:r>
            <a:r>
              <a:rPr kumimoji="0" lang="en-US" altLang="en-US" sz="3200">
                <a:latin typeface="Calibri" panose="020F0502020204030204" pitchFamily="34" charset="0"/>
              </a:rPr>
              <a:t>in 1906, President Roosevelt pressured Congress </a:t>
            </a:r>
            <a:br>
              <a:rPr kumimoji="0" lang="en-US" altLang="en-US" sz="3200">
                <a:latin typeface="Calibri" panose="020F0502020204030204" pitchFamily="34" charset="0"/>
              </a:rPr>
            </a:br>
            <a:r>
              <a:rPr kumimoji="0" lang="en-US" altLang="en-US" sz="3200">
                <a:latin typeface="Calibri" panose="020F0502020204030204" pitchFamily="34" charset="0"/>
              </a:rPr>
              <a:t>to create consumer safety laws </a:t>
            </a:r>
          </a:p>
        </p:txBody>
      </p:sp>
      <p:pic>
        <p:nvPicPr>
          <p:cNvPr id="20483" name="Picture 4" descr="http://www.nlutie.com/lbradley/FinalProject/Rooseveltmuckraking.jpg">
            <a:extLst>
              <a:ext uri="{FF2B5EF4-FFF2-40B4-BE49-F238E27FC236}">
                <a16:creationId xmlns:a16="http://schemas.microsoft.com/office/drawing/2014/main" id="{21CC5961-76D5-4083-A7CF-DD6EA0FE3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664" y="1514476"/>
            <a:ext cx="8212137"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4807F5BD-F333-4559-BDF7-72C4C2E591D4}"/>
              </a:ext>
            </a:extLst>
          </p:cNvPr>
          <p:cNvSpPr>
            <a:spLocks noChangeArrowheads="1"/>
          </p:cNvSpPr>
          <p:nvPr/>
        </p:nvSpPr>
        <p:spPr bwMode="auto">
          <a:xfrm>
            <a:off x="5867400" y="1533525"/>
            <a:ext cx="4572000" cy="890588"/>
          </a:xfrm>
          <a:prstGeom prst="rect">
            <a:avLst/>
          </a:prstGeom>
          <a:solidFill>
            <a:srgbClr val="FF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Congress passed the Meat Inspection Act in 1906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cdn.dipity.com/uploads/events/149ebc92b91d78ccd3d8c0504a0e716f_1M.png">
            <a:extLst>
              <a:ext uri="{FF2B5EF4-FFF2-40B4-BE49-F238E27FC236}">
                <a16:creationId xmlns:a16="http://schemas.microsoft.com/office/drawing/2014/main" id="{65F71EDD-34D2-4DEE-BC33-C3FE0970A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0238" y="1066801"/>
            <a:ext cx="6278562"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ocaine_tooth_drops">
            <a:extLst>
              <a:ext uri="{FF2B5EF4-FFF2-40B4-BE49-F238E27FC236}">
                <a16:creationId xmlns:a16="http://schemas.microsoft.com/office/drawing/2014/main" id="{8ABBEB41-5B6F-4032-83BC-78430817B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06500"/>
            <a:ext cx="8840788"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80902" name="Picture 6" descr="http://25.media.tumblr.com/tumblr_lsuxsvM4cT1qjv1kjo1_400.jpg">
            <a:extLst>
              <a:ext uri="{FF2B5EF4-FFF2-40B4-BE49-F238E27FC236}">
                <a16:creationId xmlns:a16="http://schemas.microsoft.com/office/drawing/2014/main" id="{AF545383-1CEC-4B7A-BDB2-6FC7FF93F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1" y="1050926"/>
            <a:ext cx="3243263"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8" descr="http://blog.robobugs.net/wp-content/uploads/2009/08/paregoric2-300x225.jpg">
            <a:extLst>
              <a:ext uri="{FF2B5EF4-FFF2-40B4-BE49-F238E27FC236}">
                <a16:creationId xmlns:a16="http://schemas.microsoft.com/office/drawing/2014/main" id="{48A26B96-A13D-4CE0-B0E1-3C16C117E1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6976" y="2438400"/>
            <a:ext cx="56610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EC90FE7-27DA-4C4D-AEA3-6ECC72ABA2C2}"/>
              </a:ext>
            </a:extLst>
          </p:cNvPr>
          <p:cNvSpPr/>
          <p:nvPr/>
        </p:nvSpPr>
        <p:spPr>
          <a:xfrm>
            <a:off x="1676400" y="76200"/>
            <a:ext cx="8763000" cy="865188"/>
          </a:xfrm>
          <a:prstGeom prst="rect">
            <a:avLst/>
          </a:prstGeom>
          <a:solidFill>
            <a:schemeClr val="tx2">
              <a:lumMod val="20000"/>
              <a:lumOff val="80000"/>
            </a:schemeClr>
          </a:solidFill>
          <a:ln>
            <a:solidFill>
              <a:schemeClr val="tx1"/>
            </a:solidFill>
          </a:ln>
        </p:spPr>
        <p:txBody>
          <a:bodyPr>
            <a:spAutoFit/>
          </a:bodyPr>
          <a:lstStyle/>
          <a:p>
            <a:pPr algn="ctr">
              <a:lnSpc>
                <a:spcPct val="80000"/>
              </a:lnSpc>
              <a:defRPr/>
            </a:pPr>
            <a:r>
              <a:rPr lang="en-US" sz="3100" dirty="0">
                <a:latin typeface="Calibri" pitchFamily="34" charset="0"/>
              </a:rPr>
              <a:t>Congress passed the Pure Food and Drug Act in 1906 to ban harmful products and end false medical claims</a:t>
            </a:r>
          </a:p>
        </p:txBody>
      </p:sp>
      <p:pic>
        <p:nvPicPr>
          <p:cNvPr id="81922" name="Picture 2" descr="NerveAndBrainTablets">
            <a:extLst>
              <a:ext uri="{FF2B5EF4-FFF2-40B4-BE49-F238E27FC236}">
                <a16:creationId xmlns:a16="http://schemas.microsoft.com/office/drawing/2014/main" id="{75C63E99-99C4-4CC1-8CA1-8271063DB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4988" y="1143000"/>
            <a:ext cx="8786812"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0902"/>
                                        </p:tgtEl>
                                        <p:attrNameLst>
                                          <p:attrName>style.visibility</p:attrName>
                                        </p:attrNameLst>
                                      </p:cBhvr>
                                      <p:to>
                                        <p:strVal val="visible"/>
                                      </p:to>
                                    </p:set>
                                    <p:animEffect transition="in" filter="fade">
                                      <p:cBhvr>
                                        <p:cTn id="18" dur="500"/>
                                        <p:tgtEl>
                                          <p:spTgt spid="80902"/>
                                        </p:tgtEl>
                                      </p:cBhvr>
                                    </p:animEffect>
                                  </p:childTnLst>
                                </p:cTn>
                              </p:par>
                              <p:par>
                                <p:cTn id="19" presetID="10" presetClass="entr" presetSubtype="0" fill="hold" nodeType="withEffect">
                                  <p:stCondLst>
                                    <p:cond delay="0"/>
                                  </p:stCondLst>
                                  <p:childTnLst>
                                    <p:set>
                                      <p:cBhvr>
                                        <p:cTn id="20" dur="1" fill="hold">
                                          <p:stCondLst>
                                            <p:cond delay="0"/>
                                          </p:stCondLst>
                                        </p:cTn>
                                        <p:tgtEl>
                                          <p:spTgt spid="80904"/>
                                        </p:tgtEl>
                                        <p:attrNameLst>
                                          <p:attrName>style.visibility</p:attrName>
                                        </p:attrNameLst>
                                      </p:cBhvr>
                                      <p:to>
                                        <p:strVal val="visible"/>
                                      </p:to>
                                    </p:set>
                                    <p:animEffect transition="in" filter="fade">
                                      <p:cBhvr>
                                        <p:cTn id="21" dur="500"/>
                                        <p:tgtEl>
                                          <p:spTgt spid="8090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80902"/>
                                        </p:tgtEl>
                                      </p:cBhvr>
                                    </p:animEffect>
                                    <p:set>
                                      <p:cBhvr>
                                        <p:cTn id="26" dur="1" fill="hold">
                                          <p:stCondLst>
                                            <p:cond delay="499"/>
                                          </p:stCondLst>
                                        </p:cTn>
                                        <p:tgtEl>
                                          <p:spTgt spid="80902"/>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80904"/>
                                        </p:tgtEl>
                                      </p:cBhvr>
                                    </p:animEffect>
                                    <p:set>
                                      <p:cBhvr>
                                        <p:cTn id="29" dur="1" fill="hold">
                                          <p:stCondLst>
                                            <p:cond delay="499"/>
                                          </p:stCondLst>
                                        </p:cTn>
                                        <p:tgtEl>
                                          <p:spTgt spid="80904"/>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81922"/>
                                        </p:tgtEl>
                                        <p:attrNameLst>
                                          <p:attrName>style.visibility</p:attrName>
                                        </p:attrNameLst>
                                      </p:cBhvr>
                                      <p:to>
                                        <p:strVal val="visible"/>
                                      </p:to>
                                    </p:set>
                                    <p:animEffect transition="in" filter="fade">
                                      <p:cBhvr>
                                        <p:cTn id="32" dur="5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E3D8FD1D-3408-496E-B5FE-859194672E8D}"/>
              </a:ext>
            </a:extLst>
          </p:cNvPr>
          <p:cNvSpPr>
            <a:spLocks noChangeArrowheads="1"/>
          </p:cNvSpPr>
          <p:nvPr/>
        </p:nvSpPr>
        <p:spPr bwMode="auto">
          <a:xfrm>
            <a:off x="1676400" y="76200"/>
            <a:ext cx="8763000" cy="890588"/>
          </a:xfrm>
          <a:prstGeom prst="rect">
            <a:avLst/>
          </a:prstGeom>
          <a:solidFill>
            <a:srgbClr val="CCFF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During the Gilded Age, corporations clear-cut forests and exploited America’s natural resources</a:t>
            </a:r>
          </a:p>
        </p:txBody>
      </p:sp>
      <p:pic>
        <p:nvPicPr>
          <p:cNvPr id="53251" name="Picture 2" descr="http://www.bentoncountymuseum.org/exhibitions/30/1984_logging_photos.jpg">
            <a:extLst>
              <a:ext uri="{FF2B5EF4-FFF2-40B4-BE49-F238E27FC236}">
                <a16:creationId xmlns:a16="http://schemas.microsoft.com/office/drawing/2014/main" id="{7EDD06B8-FBDF-4B47-BF06-420CCA333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764" y="1066801"/>
            <a:ext cx="8042275"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3" descr="DIVI7233498">
            <a:extLst>
              <a:ext uri="{FF2B5EF4-FFF2-40B4-BE49-F238E27FC236}">
                <a16:creationId xmlns:a16="http://schemas.microsoft.com/office/drawing/2014/main" id="{197134BE-1FFF-4ED0-8E56-76D4C01185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1" y="1857376"/>
            <a:ext cx="7648575" cy="4924425"/>
          </a:xfrm>
          <a:noFill/>
          <a:extLst>
            <a:ext uri="{91240B29-F687-4F45-9708-019B960494DF}">
              <a14:hiddenLine xmlns:a14="http://schemas.microsoft.com/office/drawing/2010/main" w="38100">
                <a:solidFill>
                  <a:srgbClr val="000000"/>
                </a:solidFill>
                <a:miter lim="800000"/>
                <a:headEnd/>
                <a:tailEnd/>
              </a14:hiddenLine>
            </a:ext>
          </a:extLst>
        </p:spPr>
      </p:pic>
      <p:pic>
        <p:nvPicPr>
          <p:cNvPr id="54275" name="Picture 4" descr="DIVI7233498">
            <a:extLst>
              <a:ext uri="{FF2B5EF4-FFF2-40B4-BE49-F238E27FC236}">
                <a16:creationId xmlns:a16="http://schemas.microsoft.com/office/drawing/2014/main" id="{F9906DF9-5CF6-47AD-9E61-77C4B2389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610226"/>
            <a:ext cx="21336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4276" name="Rectangle 2">
            <a:extLst>
              <a:ext uri="{FF2B5EF4-FFF2-40B4-BE49-F238E27FC236}">
                <a16:creationId xmlns:a16="http://schemas.microsoft.com/office/drawing/2014/main" id="{38C7986B-C605-4F9F-BC28-7A1F974A70A3}"/>
              </a:ext>
            </a:extLst>
          </p:cNvPr>
          <p:cNvSpPr>
            <a:spLocks noChangeArrowheads="1"/>
          </p:cNvSpPr>
          <p:nvPr/>
        </p:nvSpPr>
        <p:spPr bwMode="auto">
          <a:xfrm>
            <a:off x="1752600" y="76201"/>
            <a:ext cx="4114800" cy="1668463"/>
          </a:xfrm>
          <a:prstGeom prst="rect">
            <a:avLst/>
          </a:prstGeom>
          <a:solidFill>
            <a:srgbClr val="FF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Theodore Roosevelt began the first national environmental conservation program</a:t>
            </a:r>
          </a:p>
        </p:txBody>
      </p:sp>
      <p:sp>
        <p:nvSpPr>
          <p:cNvPr id="54277" name="Rectangle 3">
            <a:extLst>
              <a:ext uri="{FF2B5EF4-FFF2-40B4-BE49-F238E27FC236}">
                <a16:creationId xmlns:a16="http://schemas.microsoft.com/office/drawing/2014/main" id="{2484A369-A9B7-4451-A82E-E459DAFF8AD4}"/>
              </a:ext>
            </a:extLst>
          </p:cNvPr>
          <p:cNvSpPr>
            <a:spLocks noChangeArrowheads="1"/>
          </p:cNvSpPr>
          <p:nvPr/>
        </p:nvSpPr>
        <p:spPr bwMode="auto">
          <a:xfrm>
            <a:off x="6019800" y="76201"/>
            <a:ext cx="4343400" cy="1668463"/>
          </a:xfrm>
          <a:prstGeom prst="rect">
            <a:avLst/>
          </a:prstGeom>
          <a:solidFill>
            <a:srgbClr val="FFFF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The government protected 195 million acres of land as national parks or forests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http://1.bp.blogspot.com/_OU3M-O9RXc8/TJorE595kJI/AAAAAAAAAEU/O1gap0d84Pc/s1600/tr3.JPG">
            <a:extLst>
              <a:ext uri="{FF2B5EF4-FFF2-40B4-BE49-F238E27FC236}">
                <a16:creationId xmlns:a16="http://schemas.microsoft.com/office/drawing/2014/main" id="{FE8B696C-F4F3-4733-B607-BCE58CC75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8276"/>
            <a:ext cx="4167188"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6" descr="http://media.smithsonianmag.com/images/lifelist-grand-canyon-631.jpg">
            <a:extLst>
              <a:ext uri="{FF2B5EF4-FFF2-40B4-BE49-F238E27FC236}">
                <a16:creationId xmlns:a16="http://schemas.microsoft.com/office/drawing/2014/main" id="{44BA9D91-C328-4413-B4E4-2A32091A1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214" y="3632200"/>
            <a:ext cx="8815387"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8" descr="http://3.bp.blogspot.com/-j9Ed6_uQhtA/TkGeOCp0rII/AAAAAAAACBA/9_0sSiEAUlk/s1600/grand+tetons+national+park+2.jpg">
            <a:extLst>
              <a:ext uri="{FF2B5EF4-FFF2-40B4-BE49-F238E27FC236}">
                <a16:creationId xmlns:a16="http://schemas.microsoft.com/office/drawing/2014/main" id="{53B327DF-3FD2-4834-8C9E-9031AFB432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778000"/>
            <a:ext cx="4572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3">
            <a:extLst>
              <a:ext uri="{FF2B5EF4-FFF2-40B4-BE49-F238E27FC236}">
                <a16:creationId xmlns:a16="http://schemas.microsoft.com/office/drawing/2014/main" id="{1676AB88-1AA8-46ED-B21C-E2C0B924F55E}"/>
              </a:ext>
            </a:extLst>
          </p:cNvPr>
          <p:cNvSpPr>
            <a:spLocks noChangeArrowheads="1"/>
          </p:cNvSpPr>
          <p:nvPr/>
        </p:nvSpPr>
        <p:spPr bwMode="auto">
          <a:xfrm>
            <a:off x="5943600" y="168275"/>
            <a:ext cx="4572000" cy="1585690"/>
          </a:xfrm>
          <a:prstGeom prst="rect">
            <a:avLst/>
          </a:prstGeom>
          <a:solidFill>
            <a:srgbClr val="CCFF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75000"/>
              </a:lnSpc>
              <a:spcBef>
                <a:spcPct val="0"/>
              </a:spcBef>
              <a:buClrTx/>
              <a:buFontTx/>
              <a:buNone/>
            </a:pPr>
            <a:r>
              <a:rPr kumimoji="0" lang="en-US" altLang="en-US" sz="3200">
                <a:latin typeface="Calibri" panose="020F0502020204030204" pitchFamily="34" charset="0"/>
              </a:rPr>
              <a:t>The Reclamation Service placed natural resources (oil, trees, coal) under federal protection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1">
            <a:extLst>
              <a:ext uri="{FF2B5EF4-FFF2-40B4-BE49-F238E27FC236}">
                <a16:creationId xmlns:a16="http://schemas.microsoft.com/office/drawing/2014/main" id="{C02B724A-7989-4B97-93B4-7F51FAE08D1C}"/>
              </a:ext>
            </a:extLst>
          </p:cNvPr>
          <p:cNvSpPr>
            <a:spLocks noChangeArrowheads="1"/>
          </p:cNvSpPr>
          <p:nvPr/>
        </p:nvSpPr>
        <p:spPr bwMode="auto">
          <a:xfrm>
            <a:off x="1600200" y="76200"/>
            <a:ext cx="8991600" cy="457200"/>
          </a:xfrm>
          <a:prstGeom prst="rect">
            <a:avLst/>
          </a:prstGeom>
          <a:solidFill>
            <a:srgbClr val="FFCCFF"/>
          </a:solidFill>
          <a:ln w="127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en-US" sz="3100">
                <a:latin typeface="Calibri" panose="020F0502020204030204" pitchFamily="34" charset="0"/>
                <a:cs typeface="Calibri" panose="020F0502020204030204" pitchFamily="34" charset="0"/>
              </a:rPr>
              <a:t>Many city governments were run by political machines</a:t>
            </a:r>
          </a:p>
          <a:p>
            <a:pPr algn="ctr" eaLnBrk="1" hangingPunct="1">
              <a:spcBef>
                <a:spcPct val="0"/>
              </a:spcBef>
              <a:buFontTx/>
              <a:buNone/>
            </a:pPr>
            <a:endParaRPr lang="en-US" altLang="en-US" sz="1800"/>
          </a:p>
        </p:txBody>
      </p:sp>
      <p:sp>
        <p:nvSpPr>
          <p:cNvPr id="46083" name="Rectangle 9">
            <a:extLst>
              <a:ext uri="{FF2B5EF4-FFF2-40B4-BE49-F238E27FC236}">
                <a16:creationId xmlns:a16="http://schemas.microsoft.com/office/drawing/2014/main" id="{7C522B44-9587-4F7D-90F3-F6C1B041C2B9}"/>
              </a:ext>
            </a:extLst>
          </p:cNvPr>
          <p:cNvSpPr>
            <a:spLocks noChangeArrowheads="1"/>
          </p:cNvSpPr>
          <p:nvPr/>
        </p:nvSpPr>
        <p:spPr bwMode="auto">
          <a:xfrm>
            <a:off x="1603375" y="682626"/>
            <a:ext cx="4419600" cy="1603375"/>
          </a:xfrm>
          <a:prstGeom prst="rect">
            <a:avLst/>
          </a:prstGeom>
          <a:solidFill>
            <a:srgbClr val="CCFFCC"/>
          </a:solidFill>
          <a:ln w="127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en-US">
                <a:latin typeface="Calibri" panose="020F0502020204030204" pitchFamily="34" charset="0"/>
                <a:cs typeface="Calibri" panose="020F0502020204030204" pitchFamily="34" charset="0"/>
              </a:rPr>
              <a:t>Political machines were parties led by a powerful boss who controlled a network of politicians </a:t>
            </a:r>
          </a:p>
          <a:p>
            <a:pPr algn="ctr" eaLnBrk="1" hangingPunct="1">
              <a:spcBef>
                <a:spcPct val="0"/>
              </a:spcBef>
              <a:buFontTx/>
              <a:buNone/>
            </a:pPr>
            <a:endParaRPr lang="en-US" altLang="en-US" sz="1800"/>
          </a:p>
        </p:txBody>
      </p:sp>
      <p:sp>
        <p:nvSpPr>
          <p:cNvPr id="11" name="Rectangle 10">
            <a:extLst>
              <a:ext uri="{FF2B5EF4-FFF2-40B4-BE49-F238E27FC236}">
                <a16:creationId xmlns:a16="http://schemas.microsoft.com/office/drawing/2014/main" id="{2AA108DF-6AD4-4E72-9865-90765F0EE49C}"/>
              </a:ext>
            </a:extLst>
          </p:cNvPr>
          <p:cNvSpPr>
            <a:spLocks noChangeArrowheads="1"/>
          </p:cNvSpPr>
          <p:nvPr/>
        </p:nvSpPr>
        <p:spPr bwMode="auto">
          <a:xfrm>
            <a:off x="6172200" y="682626"/>
            <a:ext cx="4419600" cy="1603375"/>
          </a:xfrm>
          <a:prstGeom prst="rect">
            <a:avLst/>
          </a:prstGeom>
          <a:solidFill>
            <a:srgbClr val="CCECFF"/>
          </a:solidFill>
          <a:ln w="127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en-US">
                <a:latin typeface="Calibri" panose="020F0502020204030204" pitchFamily="34" charset="0"/>
                <a:cs typeface="Calibri" panose="020F0502020204030204" pitchFamily="34" charset="0"/>
              </a:rPr>
              <a:t>Machines politicians rallied citizens, especially immigrants, to vote for them by offering services</a:t>
            </a:r>
            <a:endParaRPr lang="en-US" altLang="en-US" sz="1800"/>
          </a:p>
        </p:txBody>
      </p:sp>
      <p:pic>
        <p:nvPicPr>
          <p:cNvPr id="12" name="Picture 10" descr="Photo of TAMANNY HALL BARBECUE. &#10;Democrats and their guests enjoying a Tamanny Hall sponsored political barbecue in Harlem just before the presidential election of 1884: colored engraving.">
            <a:extLst>
              <a:ext uri="{FF2B5EF4-FFF2-40B4-BE49-F238E27FC236}">
                <a16:creationId xmlns:a16="http://schemas.microsoft.com/office/drawing/2014/main" id="{3F37C408-386F-42CE-BEB0-806CE4BB7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390776"/>
            <a:ext cx="44196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1" descr="http://instruct.westvalley.edu/kelly/Distance_Learning/Images/17B_L06/mach_pol_sm.jpg">
            <a:extLst>
              <a:ext uri="{FF2B5EF4-FFF2-40B4-BE49-F238E27FC236}">
                <a16:creationId xmlns:a16="http://schemas.microsoft.com/office/drawing/2014/main" id="{17C8E779-7FF9-4DD3-852D-0D1181A302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2425" y="2390776"/>
            <a:ext cx="440055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http://jamespoling.com/wp-content/uploads/2012/01/nyc-19th-century.jpg">
            <a:extLst>
              <a:ext uri="{FF2B5EF4-FFF2-40B4-BE49-F238E27FC236}">
                <a16:creationId xmlns:a16="http://schemas.microsoft.com/office/drawing/2014/main" id="{5F99826B-73AE-42F7-AEF2-DF54187D2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31938"/>
            <a:ext cx="47244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12A57D6-0257-4EE1-A707-0D9EE8AB9FF2}"/>
              </a:ext>
            </a:extLst>
          </p:cNvPr>
          <p:cNvSpPr/>
          <p:nvPr/>
        </p:nvSpPr>
        <p:spPr>
          <a:xfrm>
            <a:off x="1676400" y="84138"/>
            <a:ext cx="8839200" cy="1274762"/>
          </a:xfrm>
          <a:prstGeom prst="rect">
            <a:avLst/>
          </a:prstGeom>
          <a:solidFill>
            <a:schemeClr val="accent1">
              <a:lumMod val="20000"/>
              <a:lumOff val="80000"/>
            </a:schemeClr>
          </a:solidFill>
          <a:ln>
            <a:solidFill>
              <a:schemeClr val="tx2"/>
            </a:solidFill>
          </a:ln>
        </p:spPr>
        <p:txBody>
          <a:bodyPr>
            <a:spAutoFit/>
          </a:bodyPr>
          <a:lstStyle/>
          <a:p>
            <a:pPr algn="ctr">
              <a:lnSpc>
                <a:spcPct val="80000"/>
              </a:lnSpc>
              <a:defRPr/>
            </a:pPr>
            <a:r>
              <a:rPr lang="en-US" sz="3200" dirty="0">
                <a:latin typeface="Calibri" pitchFamily="34" charset="0"/>
              </a:rPr>
              <a:t>Progressive reform began in American cities </a:t>
            </a:r>
            <a:br>
              <a:rPr lang="en-US" sz="3200" dirty="0">
                <a:latin typeface="Calibri" pitchFamily="34" charset="0"/>
              </a:rPr>
            </a:br>
            <a:r>
              <a:rPr lang="en-US" sz="3200" dirty="0">
                <a:latin typeface="Calibri" pitchFamily="34" charset="0"/>
              </a:rPr>
              <a:t>in response to slums, tenements, child labor, </a:t>
            </a:r>
            <a:br>
              <a:rPr lang="en-US" sz="3200" dirty="0">
                <a:latin typeface="Calibri" pitchFamily="34" charset="0"/>
              </a:rPr>
            </a:br>
            <a:r>
              <a:rPr lang="en-US" sz="3200" dirty="0">
                <a:latin typeface="Calibri" pitchFamily="34" charset="0"/>
              </a:rPr>
              <a:t>alcohol abuse, prostitution, and political corruption </a:t>
            </a:r>
          </a:p>
        </p:txBody>
      </p:sp>
      <p:sp>
        <p:nvSpPr>
          <p:cNvPr id="6148" name="Rectangle 9">
            <a:extLst>
              <a:ext uri="{FF2B5EF4-FFF2-40B4-BE49-F238E27FC236}">
                <a16:creationId xmlns:a16="http://schemas.microsoft.com/office/drawing/2014/main" id="{5AC3FC38-DED7-4A0B-B2CB-250C34316A50}"/>
              </a:ext>
            </a:extLst>
          </p:cNvPr>
          <p:cNvSpPr>
            <a:spLocks noChangeArrowheads="1"/>
          </p:cNvSpPr>
          <p:nvPr/>
        </p:nvSpPr>
        <p:spPr bwMode="auto">
          <a:xfrm>
            <a:off x="6553200" y="1524001"/>
            <a:ext cx="3962400" cy="1668463"/>
          </a:xfrm>
          <a:prstGeom prst="rect">
            <a:avLst/>
          </a:prstGeom>
          <a:solidFill>
            <a:srgbClr val="FFFF99"/>
          </a:solidFill>
          <a:ln w="9525">
            <a:solidFill>
              <a:schemeClr val="tx2"/>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An early reformer </a:t>
            </a:r>
            <a:br>
              <a:rPr kumimoji="0" lang="en-US" altLang="en-US" sz="3200">
                <a:latin typeface="Calibri" panose="020F0502020204030204" pitchFamily="34" charset="0"/>
              </a:rPr>
            </a:br>
            <a:r>
              <a:rPr kumimoji="0" lang="en-US" altLang="en-US" sz="3200">
                <a:latin typeface="Calibri" panose="020F0502020204030204" pitchFamily="34" charset="0"/>
              </a:rPr>
              <a:t>was </a:t>
            </a:r>
            <a:r>
              <a:rPr kumimoji="0" lang="en-US" altLang="en-US" sz="3200" b="1">
                <a:latin typeface="Calibri" panose="020F0502020204030204" pitchFamily="34" charset="0"/>
              </a:rPr>
              <a:t>Jane Addams </a:t>
            </a:r>
            <a:br>
              <a:rPr kumimoji="0" lang="en-US" altLang="en-US" sz="3200">
                <a:latin typeface="Calibri" panose="020F0502020204030204" pitchFamily="34" charset="0"/>
              </a:rPr>
            </a:br>
            <a:r>
              <a:rPr kumimoji="0" lang="en-US" altLang="en-US" sz="3200">
                <a:latin typeface="Calibri" panose="020F0502020204030204" pitchFamily="34" charset="0"/>
              </a:rPr>
              <a:t>who created </a:t>
            </a:r>
            <a:br>
              <a:rPr kumimoji="0" lang="en-US" altLang="en-US" sz="3200">
                <a:latin typeface="Calibri" panose="020F0502020204030204" pitchFamily="34" charset="0"/>
              </a:rPr>
            </a:br>
            <a:r>
              <a:rPr kumimoji="0" lang="en-US" altLang="en-US" sz="3200">
                <a:latin typeface="Calibri" panose="020F0502020204030204" pitchFamily="34" charset="0"/>
              </a:rPr>
              <a:t>Hull House in Chicago </a:t>
            </a:r>
          </a:p>
        </p:txBody>
      </p:sp>
      <p:pic>
        <p:nvPicPr>
          <p:cNvPr id="9226" name="Picture 10" descr="http://whatwouldjaneaddamssay.files.wordpress.com/2012/09/jane-addams2.jpeg?w=450">
            <a:extLst>
              <a:ext uri="{FF2B5EF4-FFF2-40B4-BE49-F238E27FC236}">
                <a16:creationId xmlns:a16="http://schemas.microsoft.com/office/drawing/2014/main" id="{07B659EA-D87A-47C3-AD01-D35F9EE227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698" b="14441"/>
          <a:stretch>
            <a:fillRect/>
          </a:stretch>
        </p:blipFill>
        <p:spPr bwMode="auto">
          <a:xfrm>
            <a:off x="6553200" y="3276601"/>
            <a:ext cx="396240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14" descr="http://www.socialworkers.org/pubs/news/2001/05/images/hull_rgb.jpg">
            <a:extLst>
              <a:ext uri="{FF2B5EF4-FFF2-40B4-BE49-F238E27FC236}">
                <a16:creationId xmlns:a16="http://schemas.microsoft.com/office/drawing/2014/main" id="{6BF9AA18-8D25-4A14-8B93-7B0D6FBCC5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524001"/>
            <a:ext cx="4800600"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C1B7AF18-E3A3-46A1-BD44-97B69ABA03E0}"/>
              </a:ext>
            </a:extLst>
          </p:cNvPr>
          <p:cNvSpPr>
            <a:spLocks noChangeArrowheads="1"/>
          </p:cNvSpPr>
          <p:nvPr/>
        </p:nvSpPr>
        <p:spPr bwMode="auto">
          <a:xfrm>
            <a:off x="1600200" y="4724400"/>
            <a:ext cx="4800600" cy="2071688"/>
          </a:xfrm>
          <a:prstGeom prst="rect">
            <a:avLst/>
          </a:prstGeom>
          <a:solidFill>
            <a:srgbClr val="FFCCFF"/>
          </a:solidFill>
          <a:ln w="9525">
            <a:solidFill>
              <a:schemeClr val="tx2"/>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b="1">
                <a:latin typeface="Calibri" panose="020F0502020204030204" pitchFamily="34" charset="0"/>
              </a:rPr>
              <a:t>Hull House </a:t>
            </a:r>
            <a:r>
              <a:rPr kumimoji="0" lang="en-US" altLang="en-US" sz="3200">
                <a:latin typeface="Calibri" panose="020F0502020204030204" pitchFamily="34" charset="0"/>
              </a:rPr>
              <a:t>was the first settlement house which offered baths, cheap food, child care, job training, health</a:t>
            </a:r>
            <a:r>
              <a:rPr kumimoji="0" lang="en-US" altLang="en-US" sz="3100">
                <a:latin typeface="Calibri" panose="020F0502020204030204" pitchFamily="34" charset="0"/>
              </a:rPr>
              <a:t> </a:t>
            </a:r>
            <a:r>
              <a:rPr kumimoji="0" lang="en-US" altLang="en-US" sz="3200">
                <a:latin typeface="Calibri" panose="020F0502020204030204" pitchFamily="34" charset="0"/>
              </a:rPr>
              <a:t>care</a:t>
            </a:r>
            <a:r>
              <a:rPr kumimoji="0" lang="en-US" altLang="en-US" sz="3100">
                <a:latin typeface="Calibri" panose="020F0502020204030204" pitchFamily="34" charset="0"/>
              </a:rPr>
              <a:t> </a:t>
            </a:r>
            <a:r>
              <a:rPr kumimoji="0" lang="en-US" altLang="en-US" sz="3200">
                <a:latin typeface="Calibri" panose="020F0502020204030204" pitchFamily="34" charset="0"/>
              </a:rPr>
              <a:t>to</a:t>
            </a:r>
            <a:r>
              <a:rPr kumimoji="0" lang="en-US" altLang="en-US" sz="3100">
                <a:latin typeface="Calibri" panose="020F0502020204030204" pitchFamily="34" charset="0"/>
              </a:rPr>
              <a:t> </a:t>
            </a:r>
            <a:r>
              <a:rPr kumimoji="0" lang="en-US" altLang="en-US" sz="3200">
                <a:latin typeface="Calibri" panose="020F0502020204030204" pitchFamily="34" charset="0"/>
              </a:rPr>
              <a:t>help</a:t>
            </a:r>
            <a:r>
              <a:rPr kumimoji="0" lang="en-US" altLang="en-US" sz="3100">
                <a:latin typeface="Calibri" panose="020F0502020204030204" pitchFamily="34" charset="0"/>
              </a:rPr>
              <a:t> </a:t>
            </a:r>
            <a:r>
              <a:rPr kumimoji="0" lang="en-US" altLang="en-US" sz="3200">
                <a:latin typeface="Calibri" panose="020F0502020204030204" pitchFamily="34" charset="0"/>
              </a:rPr>
              <a:t>the</a:t>
            </a:r>
            <a:r>
              <a:rPr kumimoji="0" lang="en-US" altLang="en-US" sz="3100">
                <a:latin typeface="Calibri" panose="020F0502020204030204" pitchFamily="34" charset="0"/>
              </a:rPr>
              <a:t> </a:t>
            </a:r>
            <a:r>
              <a:rPr kumimoji="0" lang="en-US" altLang="en-US" sz="3200">
                <a:latin typeface="Calibri" panose="020F0502020204030204" pitchFamily="34" charset="0"/>
              </a:rPr>
              <a:t>poor</a:t>
            </a:r>
          </a:p>
        </p:txBody>
      </p:sp>
      <p:pic>
        <p:nvPicPr>
          <p:cNvPr id="15" name="Picture 9" descr="Hullhouse-addams">
            <a:extLst>
              <a:ext uri="{FF2B5EF4-FFF2-40B4-BE49-F238E27FC236}">
                <a16:creationId xmlns:a16="http://schemas.microsoft.com/office/drawing/2014/main" id="{ABA833E1-6950-46D8-8A57-35DA3A13CA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090" t="21207" r="10265"/>
          <a:stretch>
            <a:fillRect/>
          </a:stretch>
        </p:blipFill>
        <p:spPr bwMode="auto">
          <a:xfrm>
            <a:off x="6561138" y="3276601"/>
            <a:ext cx="3954462"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6" name="Picture 10" descr="Photo of HULL HOUSE: NURSERY. &#10;Children at a Hull House nursery, Chicago, Illinois. Photograph, c1900.">
            <a:extLst>
              <a:ext uri="{FF2B5EF4-FFF2-40B4-BE49-F238E27FC236}">
                <a16:creationId xmlns:a16="http://schemas.microsoft.com/office/drawing/2014/main" id="{553907E3-6B50-4DA2-A7BB-8C8AA2EB3D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6701"/>
          <a:stretch>
            <a:fillRect/>
          </a:stretch>
        </p:blipFill>
        <p:spPr bwMode="auto">
          <a:xfrm>
            <a:off x="1600200" y="1531939"/>
            <a:ext cx="48006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7" name="Rectangle 16">
            <a:extLst>
              <a:ext uri="{FF2B5EF4-FFF2-40B4-BE49-F238E27FC236}">
                <a16:creationId xmlns:a16="http://schemas.microsoft.com/office/drawing/2014/main" id="{D0312E35-03F4-428F-B25D-995DB59CAEF2}"/>
              </a:ext>
            </a:extLst>
          </p:cNvPr>
          <p:cNvSpPr>
            <a:spLocks noChangeArrowheads="1"/>
          </p:cNvSpPr>
          <p:nvPr/>
        </p:nvSpPr>
        <p:spPr bwMode="auto">
          <a:xfrm>
            <a:off x="6553200" y="4730751"/>
            <a:ext cx="3962400" cy="2071977"/>
          </a:xfrm>
          <a:prstGeom prst="rect">
            <a:avLst/>
          </a:prstGeom>
          <a:solidFill>
            <a:srgbClr val="CC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Jane Addams’ efforts inspired reformers in other cities to build settlement houses to assist the poor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9224"/>
                                        </p:tgtEl>
                                      </p:cBhvr>
                                    </p:animEffect>
                                    <p:set>
                                      <p:cBhvr>
                                        <p:cTn id="7" dur="1" fill="hold">
                                          <p:stCondLst>
                                            <p:cond delay="499"/>
                                          </p:stCondLst>
                                        </p:cTn>
                                        <p:tgtEl>
                                          <p:spTgt spid="922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230"/>
                                        </p:tgtEl>
                                        <p:attrNameLst>
                                          <p:attrName>style.visibility</p:attrName>
                                        </p:attrNameLst>
                                      </p:cBhvr>
                                      <p:to>
                                        <p:strVal val="visible"/>
                                      </p:to>
                                    </p:set>
                                    <p:animEffect transition="in" filter="fade">
                                      <p:cBhvr>
                                        <p:cTn id="10" dur="500"/>
                                        <p:tgtEl>
                                          <p:spTgt spid="92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xit" presetSubtype="0" fill="hold" nodeType="withEffect">
                                  <p:stCondLst>
                                    <p:cond delay="0"/>
                                  </p:stCondLst>
                                  <p:childTnLst>
                                    <p:animEffect transition="out" filter="fade">
                                      <p:cBhvr>
                                        <p:cTn id="20" dur="500"/>
                                        <p:tgtEl>
                                          <p:spTgt spid="9226"/>
                                        </p:tgtEl>
                                      </p:cBhvr>
                                    </p:animEffect>
                                    <p:set>
                                      <p:cBhvr>
                                        <p:cTn id="21" dur="1" fill="hold">
                                          <p:stCondLst>
                                            <p:cond delay="499"/>
                                          </p:stCondLst>
                                        </p:cTn>
                                        <p:tgtEl>
                                          <p:spTgt spid="9226"/>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xit" presetSubtype="0" fill="hold" nodeType="with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4D0181BB-E051-4869-9553-6CD2CC560F09}"/>
              </a:ext>
            </a:extLst>
          </p:cNvPr>
          <p:cNvSpPr>
            <a:spLocks noChangeArrowheads="1"/>
          </p:cNvSpPr>
          <p:nvPr/>
        </p:nvSpPr>
        <p:spPr bwMode="auto">
          <a:xfrm>
            <a:off x="2819400" y="95251"/>
            <a:ext cx="6553200" cy="890115"/>
          </a:xfrm>
          <a:prstGeom prst="rect">
            <a:avLst/>
          </a:prstGeom>
          <a:solidFill>
            <a:srgbClr val="CC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Urban reformers tried to improve </a:t>
            </a:r>
            <a:br>
              <a:rPr kumimoji="0" lang="en-US" altLang="en-US" sz="3200">
                <a:latin typeface="Calibri" panose="020F0502020204030204" pitchFamily="34" charset="0"/>
              </a:rPr>
            </a:br>
            <a:r>
              <a:rPr kumimoji="0" lang="en-US" altLang="en-US" sz="3200">
                <a:latin typeface="Calibri" panose="020F0502020204030204" pitchFamily="34" charset="0"/>
              </a:rPr>
              <a:t>the lives of poor workers and children</a:t>
            </a:r>
          </a:p>
        </p:txBody>
      </p:sp>
      <p:sp>
        <p:nvSpPr>
          <p:cNvPr id="8195" name="Rectangle 5">
            <a:extLst>
              <a:ext uri="{FF2B5EF4-FFF2-40B4-BE49-F238E27FC236}">
                <a16:creationId xmlns:a16="http://schemas.microsoft.com/office/drawing/2014/main" id="{E371BB83-172C-48A3-8E1B-FE5B3086B9A3}"/>
              </a:ext>
            </a:extLst>
          </p:cNvPr>
          <p:cNvSpPr>
            <a:spLocks noChangeArrowheads="1"/>
          </p:cNvSpPr>
          <p:nvPr/>
        </p:nvSpPr>
        <p:spPr bwMode="auto">
          <a:xfrm>
            <a:off x="1676400" y="1087439"/>
            <a:ext cx="4419600" cy="1284069"/>
          </a:xfrm>
          <a:prstGeom prst="rect">
            <a:avLst/>
          </a:prstGeom>
          <a:solidFill>
            <a:srgbClr val="CC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The YMCA created gyms and libraries to help young men and children </a:t>
            </a:r>
          </a:p>
        </p:txBody>
      </p:sp>
      <p:sp>
        <p:nvSpPr>
          <p:cNvPr id="7" name="Rectangle 6">
            <a:extLst>
              <a:ext uri="{FF2B5EF4-FFF2-40B4-BE49-F238E27FC236}">
                <a16:creationId xmlns:a16="http://schemas.microsoft.com/office/drawing/2014/main" id="{B8F0C4D6-FC72-4AFA-A5EF-BF2A5AE6D4B3}"/>
              </a:ext>
            </a:extLst>
          </p:cNvPr>
          <p:cNvSpPr>
            <a:spLocks noChangeArrowheads="1"/>
          </p:cNvSpPr>
          <p:nvPr/>
        </p:nvSpPr>
        <p:spPr bwMode="auto">
          <a:xfrm>
            <a:off x="6248400" y="1087439"/>
            <a:ext cx="4267200" cy="1284069"/>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The Salvation Army created nurseries and soup kitchens</a:t>
            </a:r>
          </a:p>
        </p:txBody>
      </p:sp>
      <p:pic>
        <p:nvPicPr>
          <p:cNvPr id="64520" name="Picture 8" descr="http://images.fineartamerica.com/images-medium-large/ymca-19th-century-granger.jpg">
            <a:extLst>
              <a:ext uri="{FF2B5EF4-FFF2-40B4-BE49-F238E27FC236}">
                <a16:creationId xmlns:a16="http://schemas.microsoft.com/office/drawing/2014/main" id="{39544DEC-2DDA-4D21-A129-70A6381C1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170" r="14661" b="5769"/>
          <a:stretch>
            <a:fillRect/>
          </a:stretch>
        </p:blipFill>
        <p:spPr bwMode="auto">
          <a:xfrm>
            <a:off x="1676401" y="2438400"/>
            <a:ext cx="4443413"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10" descr="http://a.espncdn.com/photo/2010/0926/pg2_g_ymca01_600.jpg">
            <a:extLst>
              <a:ext uri="{FF2B5EF4-FFF2-40B4-BE49-F238E27FC236}">
                <a16:creationId xmlns:a16="http://schemas.microsoft.com/office/drawing/2014/main" id="{D546F4C7-AAF5-483D-8C1D-A3840F8D1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438400"/>
            <a:ext cx="4241800"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12" descr="Historic Salvation Army Photo from Brainerd, Minn.">
            <a:extLst>
              <a:ext uri="{FF2B5EF4-FFF2-40B4-BE49-F238E27FC236}">
                <a16:creationId xmlns:a16="http://schemas.microsoft.com/office/drawing/2014/main" id="{3CA5B6EB-8DB4-4A83-AABF-D077DD95E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4338" y="2438400"/>
            <a:ext cx="5021262"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a:extLst>
              <a:ext uri="{FF2B5EF4-FFF2-40B4-BE49-F238E27FC236}">
                <a16:creationId xmlns:a16="http://schemas.microsoft.com/office/drawing/2014/main" id="{FFB927D4-74F3-4CCF-A5C1-CF3349B405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362200"/>
            <a:ext cx="8796338"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6" name="Rectangle 15">
            <a:extLst>
              <a:ext uri="{FF2B5EF4-FFF2-40B4-BE49-F238E27FC236}">
                <a16:creationId xmlns:a16="http://schemas.microsoft.com/office/drawing/2014/main" id="{2246F649-0343-41E0-8E41-C88EA137ED94}"/>
              </a:ext>
            </a:extLst>
          </p:cNvPr>
          <p:cNvSpPr>
            <a:spLocks noChangeArrowheads="1"/>
          </p:cNvSpPr>
          <p:nvPr/>
        </p:nvSpPr>
        <p:spPr bwMode="auto">
          <a:xfrm>
            <a:off x="1614488" y="5410201"/>
            <a:ext cx="5548312" cy="1274763"/>
          </a:xfrm>
          <a:prstGeom prst="rect">
            <a:avLst/>
          </a:prstGeom>
          <a:solidFill>
            <a:srgbClr val="FF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Florence Kelley fought to </a:t>
            </a:r>
            <a:br>
              <a:rPr kumimoji="0" lang="en-US" altLang="en-US" sz="3200">
                <a:latin typeface="Calibri" panose="020F0502020204030204" pitchFamily="34" charset="0"/>
              </a:rPr>
            </a:br>
            <a:r>
              <a:rPr kumimoji="0" lang="en-US" altLang="en-US" sz="3200">
                <a:latin typeface="Calibri" panose="020F0502020204030204" pitchFamily="34" charset="0"/>
              </a:rPr>
              <a:t>create child labor laws and laws limiting women to a 10 hour day</a:t>
            </a:r>
          </a:p>
        </p:txBody>
      </p:sp>
      <p:pic>
        <p:nvPicPr>
          <p:cNvPr id="9" name="Picture 8">
            <a:extLst>
              <a:ext uri="{FF2B5EF4-FFF2-40B4-BE49-F238E27FC236}">
                <a16:creationId xmlns:a16="http://schemas.microsoft.com/office/drawing/2014/main" id="{C0E2CE5F-89FD-4513-B2ED-CF441B5B8D4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94488" y="2330450"/>
            <a:ext cx="377825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minekids2">
            <a:extLst>
              <a:ext uri="{FF2B5EF4-FFF2-40B4-BE49-F238E27FC236}">
                <a16:creationId xmlns:a16="http://schemas.microsoft.com/office/drawing/2014/main" id="{A3C19979-2DDD-4748-85C1-4EBF20BF2E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4714" y="4854576"/>
            <a:ext cx="336708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64520"/>
                                        </p:tgtEl>
                                      </p:cBhvr>
                                    </p:animEffect>
                                    <p:set>
                                      <p:cBhvr>
                                        <p:cTn id="7" dur="1" fill="hold">
                                          <p:stCondLst>
                                            <p:cond delay="499"/>
                                          </p:stCondLst>
                                        </p:cTn>
                                        <p:tgtEl>
                                          <p:spTgt spid="6452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4522"/>
                                        </p:tgtEl>
                                      </p:cBhvr>
                                    </p:animEffect>
                                    <p:set>
                                      <p:cBhvr>
                                        <p:cTn id="10" dur="1" fill="hold">
                                          <p:stCondLst>
                                            <p:cond delay="499"/>
                                          </p:stCondLst>
                                        </p:cTn>
                                        <p:tgtEl>
                                          <p:spTgt spid="64522"/>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64524"/>
                                        </p:tgtEl>
                                        <p:attrNameLst>
                                          <p:attrName>style.visibility</p:attrName>
                                        </p:attrNameLst>
                                      </p:cBhvr>
                                      <p:to>
                                        <p:strVal val="visible"/>
                                      </p:to>
                                    </p:set>
                                    <p:animEffect transition="in" filter="fade">
                                      <p:cBhvr>
                                        <p:cTn id="16" dur="500"/>
                                        <p:tgtEl>
                                          <p:spTgt spid="645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xit" presetSubtype="0" fill="hold" nodeType="withEffect">
                                  <p:stCondLst>
                                    <p:cond delay="0"/>
                                  </p:stCondLst>
                                  <p:childTnLst>
                                    <p:animEffect transition="out" filter="fade">
                                      <p:cBhvr>
                                        <p:cTn id="29" dur="500"/>
                                        <p:tgtEl>
                                          <p:spTgt spid="64520"/>
                                        </p:tgtEl>
                                      </p:cBhvr>
                                    </p:animEffect>
                                    <p:set>
                                      <p:cBhvr>
                                        <p:cTn id="30" dur="1" fill="hold">
                                          <p:stCondLst>
                                            <p:cond delay="499"/>
                                          </p:stCondLst>
                                        </p:cTn>
                                        <p:tgtEl>
                                          <p:spTgt spid="6452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64524"/>
                                        </p:tgtEl>
                                      </p:cBhvr>
                                    </p:animEffect>
                                    <p:set>
                                      <p:cBhvr>
                                        <p:cTn id="33" dur="1" fill="hold">
                                          <p:stCondLst>
                                            <p:cond delay="499"/>
                                          </p:stCondLst>
                                        </p:cTn>
                                        <p:tgtEl>
                                          <p:spTgt spid="64524"/>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xit" presetSubtype="0" fill="hold" nodeType="with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riis4">
            <a:extLst>
              <a:ext uri="{FF2B5EF4-FFF2-40B4-BE49-F238E27FC236}">
                <a16:creationId xmlns:a16="http://schemas.microsoft.com/office/drawing/2014/main" id="{E05B08A8-3E88-427D-B79E-F90E4539547A}"/>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26022" t="1352" r="8064"/>
          <a:stretch>
            <a:fillRect/>
          </a:stretch>
        </p:blipFill>
        <p:spPr bwMode="auto">
          <a:xfrm>
            <a:off x="1676401" y="1066800"/>
            <a:ext cx="46640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4339" name="Text Box 8">
            <a:extLst>
              <a:ext uri="{FF2B5EF4-FFF2-40B4-BE49-F238E27FC236}">
                <a16:creationId xmlns:a16="http://schemas.microsoft.com/office/drawing/2014/main" id="{58784D58-9626-40C8-88FC-316C745C91D9}"/>
              </a:ext>
            </a:extLst>
          </p:cNvPr>
          <p:cNvSpPr txBox="1">
            <a:spLocks noChangeArrowheads="1"/>
          </p:cNvSpPr>
          <p:nvPr/>
        </p:nvSpPr>
        <p:spPr bwMode="auto">
          <a:xfrm>
            <a:off x="1524000" y="0"/>
            <a:ext cx="91440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90000"/>
              </a:lnSpc>
              <a:spcBef>
                <a:spcPct val="50000"/>
              </a:spcBef>
              <a:buClrTx/>
              <a:buFontTx/>
              <a:buNone/>
            </a:pPr>
            <a:r>
              <a:rPr kumimoji="0" lang="en-US" altLang="en-US" sz="3200">
                <a:latin typeface="Calibri" panose="020F0502020204030204" pitchFamily="34" charset="0"/>
              </a:rPr>
              <a:t>What did Jacob Riis’ </a:t>
            </a:r>
            <a:br>
              <a:rPr kumimoji="0" lang="en-US" altLang="en-US" sz="3200">
                <a:latin typeface="Calibri" panose="020F0502020204030204" pitchFamily="34" charset="0"/>
              </a:rPr>
            </a:br>
            <a:r>
              <a:rPr kumimoji="0" lang="en-US" altLang="en-US" sz="3200" i="1" u="sng">
                <a:latin typeface="Calibri" panose="020F0502020204030204" pitchFamily="34" charset="0"/>
              </a:rPr>
              <a:t>How the Other Half Lives</a:t>
            </a:r>
            <a:r>
              <a:rPr kumimoji="0" lang="en-US" altLang="en-US" sz="3200">
                <a:latin typeface="Calibri" panose="020F0502020204030204" pitchFamily="34" charset="0"/>
              </a:rPr>
              <a:t> (1890) expose? </a:t>
            </a:r>
          </a:p>
        </p:txBody>
      </p:sp>
      <p:pic>
        <p:nvPicPr>
          <p:cNvPr id="14340" name="Picture 8" descr="http://25.media.tumblr.com/tumblr_l1v4e7SEls1qzn0deo1_500.jpg">
            <a:extLst>
              <a:ext uri="{FF2B5EF4-FFF2-40B4-BE49-F238E27FC236}">
                <a16:creationId xmlns:a16="http://schemas.microsoft.com/office/drawing/2014/main" id="{73E834D6-4FD6-4526-8AFA-0250B18C8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433"/>
          <a:stretch>
            <a:fillRect/>
          </a:stretch>
        </p:blipFill>
        <p:spPr bwMode="auto">
          <a:xfrm>
            <a:off x="6478588" y="3714750"/>
            <a:ext cx="40830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10" descr="http://www.nieman.harvard.edu/assets/Image/Nieman%20Reports/Images%20by%20Issue/spring08/watchdog/watchdog1.jpg">
            <a:extLst>
              <a:ext uri="{FF2B5EF4-FFF2-40B4-BE49-F238E27FC236}">
                <a16:creationId xmlns:a16="http://schemas.microsoft.com/office/drawing/2014/main" id="{59C1D076-EEA1-40D8-AFC8-FC32A80F35DC}"/>
              </a:ext>
            </a:extLst>
          </p:cNvPr>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spcBef>
                <a:spcPct val="0"/>
              </a:spcBef>
              <a:buClrTx/>
              <a:buFontTx/>
              <a:buNone/>
            </a:pPr>
            <a:endParaRPr kumimoji="0" lang="en-US" altLang="en-US" sz="1800">
              <a:latin typeface="Times New Roman" panose="02020603050405020304" pitchFamily="18" charset="0"/>
            </a:endParaRPr>
          </a:p>
        </p:txBody>
      </p:sp>
      <p:sp>
        <p:nvSpPr>
          <p:cNvPr id="14342" name="AutoShape 12" descr="http://www.nieman.harvard.edu/assets/Image/Nieman%20Reports/Images%20by%20Issue/spring08/watchdog/watchdog1.jpg">
            <a:extLst>
              <a:ext uri="{FF2B5EF4-FFF2-40B4-BE49-F238E27FC236}">
                <a16:creationId xmlns:a16="http://schemas.microsoft.com/office/drawing/2014/main" id="{2F3D7475-2904-4296-9A86-D3217A545F36}"/>
              </a:ext>
            </a:extLst>
          </p:cNvPr>
          <p:cNvSpPr>
            <a:spLocks noChangeAspect="1" noChangeArrowheads="1"/>
          </p:cNvSpPr>
          <p:nvPr/>
        </p:nvSpPr>
        <p:spPr bwMode="auto">
          <a:xfrm>
            <a:off x="1825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spcBef>
                <a:spcPct val="0"/>
              </a:spcBef>
              <a:buClrTx/>
              <a:buFontTx/>
              <a:buNone/>
            </a:pPr>
            <a:endParaRPr kumimoji="0" lang="en-US" altLang="en-US" sz="1800">
              <a:latin typeface="Times New Roman" panose="02020603050405020304" pitchFamily="18" charset="0"/>
            </a:endParaRPr>
          </a:p>
        </p:txBody>
      </p:sp>
      <p:sp>
        <p:nvSpPr>
          <p:cNvPr id="14343" name="AutoShape 14" descr="http://www.nieman.harvard.edu/assets/Image/Nieman%20Reports/Images%20by%20Issue/spring08/watchdog/watchdog1.jpg">
            <a:extLst>
              <a:ext uri="{FF2B5EF4-FFF2-40B4-BE49-F238E27FC236}">
                <a16:creationId xmlns:a16="http://schemas.microsoft.com/office/drawing/2014/main" id="{88AFA9FD-49CA-482F-811A-EDA5DDDF422F}"/>
              </a:ext>
            </a:extLst>
          </p:cNvPr>
          <p:cNvSpPr>
            <a:spLocks noChangeAspect="1" noChangeArrowheads="1"/>
          </p:cNvSpPr>
          <p:nvPr/>
        </p:nvSpPr>
        <p:spPr bwMode="auto">
          <a:xfrm>
            <a:off x="197802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spcBef>
                <a:spcPct val="0"/>
              </a:spcBef>
              <a:buClrTx/>
              <a:buFontTx/>
              <a:buNone/>
            </a:pPr>
            <a:endParaRPr kumimoji="0" lang="en-US" altLang="en-US" sz="1800">
              <a:latin typeface="Times New Roman" panose="02020603050405020304" pitchFamily="18" charset="0"/>
            </a:endParaRPr>
          </a:p>
        </p:txBody>
      </p:sp>
      <p:sp>
        <p:nvSpPr>
          <p:cNvPr id="14344" name="AutoShape 16" descr="http://www.nieman.harvard.edu/assets/Image/Nieman%20Reports/Images%20by%20Issue/spring08/watchdog/watchdog1.jpg">
            <a:extLst>
              <a:ext uri="{FF2B5EF4-FFF2-40B4-BE49-F238E27FC236}">
                <a16:creationId xmlns:a16="http://schemas.microsoft.com/office/drawing/2014/main" id="{E6275BD1-90C7-41D3-94A8-D56F526039B5}"/>
              </a:ext>
            </a:extLst>
          </p:cNvPr>
          <p:cNvSpPr>
            <a:spLocks noChangeAspect="1" noChangeArrowheads="1"/>
          </p:cNvSpPr>
          <p:nvPr/>
        </p:nvSpPr>
        <p:spPr bwMode="auto">
          <a:xfrm>
            <a:off x="213042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spcBef>
                <a:spcPct val="0"/>
              </a:spcBef>
              <a:buClrTx/>
              <a:buFontTx/>
              <a:buNone/>
            </a:pPr>
            <a:endParaRPr kumimoji="0" lang="en-US" altLang="en-US" sz="1800">
              <a:latin typeface="Times New Roman" panose="02020603050405020304" pitchFamily="18" charset="0"/>
            </a:endParaRPr>
          </a:p>
        </p:txBody>
      </p:sp>
      <p:sp>
        <p:nvSpPr>
          <p:cNvPr id="14345" name="AutoShape 18" descr="http://www.nieman.harvard.edu/assets/Image/Nieman%20Reports/Images%20by%20Issue/spring08/watchdog/watchdog1.jpg">
            <a:extLst>
              <a:ext uri="{FF2B5EF4-FFF2-40B4-BE49-F238E27FC236}">
                <a16:creationId xmlns:a16="http://schemas.microsoft.com/office/drawing/2014/main" id="{7FE40339-785B-4F09-870B-5D7F124FA69D}"/>
              </a:ext>
            </a:extLst>
          </p:cNvPr>
          <p:cNvSpPr>
            <a:spLocks noChangeAspect="1" noChangeArrowheads="1"/>
          </p:cNvSpPr>
          <p:nvPr/>
        </p:nvSpPr>
        <p:spPr bwMode="auto">
          <a:xfrm>
            <a:off x="228282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spcBef>
                <a:spcPct val="0"/>
              </a:spcBef>
              <a:buClrTx/>
              <a:buFontTx/>
              <a:buNone/>
            </a:pPr>
            <a:endParaRPr kumimoji="0" lang="en-US" altLang="en-US" sz="1800">
              <a:latin typeface="Times New Roman" panose="02020603050405020304" pitchFamily="18" charset="0"/>
            </a:endParaRPr>
          </a:p>
        </p:txBody>
      </p:sp>
      <p:pic>
        <p:nvPicPr>
          <p:cNvPr id="14356" name="Picture 20" descr="http://www.nieman.harvard.edu/assets/Image/Nieman%20Reports/Images%20by%20Issue/spring08/watchdog/watchdog1.jpg">
            <a:extLst>
              <a:ext uri="{FF2B5EF4-FFF2-40B4-BE49-F238E27FC236}">
                <a16:creationId xmlns:a16="http://schemas.microsoft.com/office/drawing/2014/main" id="{39A4E500-BC5A-4961-9F71-ABB00F72A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004889"/>
            <a:ext cx="4084638"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2">
            <a:extLst>
              <a:ext uri="{FF2B5EF4-FFF2-40B4-BE49-F238E27FC236}">
                <a16:creationId xmlns:a16="http://schemas.microsoft.com/office/drawing/2014/main" id="{F51695B2-6F20-4A89-B9D7-A85B4A771D39}"/>
              </a:ext>
            </a:extLst>
          </p:cNvPr>
          <p:cNvSpPr>
            <a:spLocks noChangeArrowheads="1"/>
          </p:cNvSpPr>
          <p:nvPr/>
        </p:nvSpPr>
        <p:spPr bwMode="auto">
          <a:xfrm>
            <a:off x="6629400" y="2773364"/>
            <a:ext cx="3810000" cy="790345"/>
          </a:xfrm>
          <a:prstGeom prst="rect">
            <a:avLst/>
          </a:prstGeom>
          <a:solidFill>
            <a:schemeClr val="bg1"/>
          </a:solidFill>
          <a:ln w="127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tabLst>
                <a:tab pos="2628900" algn="l"/>
              </a:tabLst>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tabLst>
                <a:tab pos="2628900" algn="l"/>
              </a:tabLst>
              <a:defRPr kumimoji="1" sz="4000">
                <a:solidFill>
                  <a:schemeClr val="tx1"/>
                </a:solidFill>
                <a:latin typeface="Arial" panose="020B0604020202020204" pitchFamily="34" charset="0"/>
              </a:defRPr>
            </a:lvl2pPr>
            <a:lvl3pPr marL="1143000" indent="-228600">
              <a:spcBef>
                <a:spcPct val="20000"/>
              </a:spcBef>
              <a:buChar char="•"/>
              <a:tabLst>
                <a:tab pos="2628900" algn="l"/>
              </a:tabLst>
              <a:defRPr kumimoji="1" sz="4000">
                <a:solidFill>
                  <a:schemeClr val="tx1"/>
                </a:solidFill>
                <a:latin typeface="Arial" panose="020B0604020202020204" pitchFamily="34" charset="0"/>
              </a:defRPr>
            </a:lvl3pPr>
            <a:lvl4pPr marL="1600200" indent="-228600">
              <a:spcBef>
                <a:spcPct val="20000"/>
              </a:spcBef>
              <a:buChar char="•"/>
              <a:tabLst>
                <a:tab pos="2628900" algn="l"/>
              </a:tabLst>
              <a:defRPr kumimoji="1" sz="4000">
                <a:solidFill>
                  <a:schemeClr val="tx1"/>
                </a:solidFill>
                <a:latin typeface="Arial" panose="020B0604020202020204" pitchFamily="34" charset="0"/>
              </a:defRPr>
            </a:lvl4pPr>
            <a:lvl5pPr marL="2057400" indent="-228600">
              <a:spcBef>
                <a:spcPct val="20000"/>
              </a:spcBef>
              <a:buChar char="•"/>
              <a:tabLst>
                <a:tab pos="2628900" algn="l"/>
              </a:tabLst>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628900" algn="l"/>
              </a:tabLst>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628900" algn="l"/>
              </a:tabLst>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628900" algn="l"/>
              </a:tabLst>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628900" algn="l"/>
              </a:tabLst>
              <a:defRPr kumimoji="1" sz="4000">
                <a:solidFill>
                  <a:schemeClr val="tx1"/>
                </a:solidFill>
                <a:latin typeface="Arial" panose="020B0604020202020204" pitchFamily="34" charset="0"/>
              </a:defRPr>
            </a:lvl9pPr>
          </a:lstStyle>
          <a:p>
            <a:pPr algn="ctr">
              <a:lnSpc>
                <a:spcPct val="80000"/>
              </a:lnSpc>
              <a:spcBef>
                <a:spcPts val="1200"/>
              </a:spcBef>
              <a:buClrTx/>
              <a:buNone/>
            </a:pPr>
            <a:r>
              <a:rPr kumimoji="0" lang="en-US" altLang="en-US" sz="2800">
                <a:latin typeface="Calibri" panose="020F0502020204030204" pitchFamily="34" charset="0"/>
                <a:hlinkClick r:id="rId6"/>
              </a:rPr>
              <a:t>America: The Story of Us</a:t>
            </a:r>
            <a:br>
              <a:rPr kumimoji="0" lang="en-US" altLang="en-US" sz="2800">
                <a:latin typeface="Calibri" panose="020F0502020204030204" pitchFamily="34" charset="0"/>
              </a:rPr>
            </a:br>
            <a:r>
              <a:rPr kumimoji="0" lang="en-US" altLang="en-US" sz="2800">
                <a:solidFill>
                  <a:srgbClr val="000099"/>
                </a:solidFill>
                <a:latin typeface="Calibri" panose="020F0502020204030204" pitchFamily="34" charset="0"/>
              </a:rPr>
              <a:t>Jacob Riis video </a:t>
            </a:r>
          </a:p>
        </p:txBody>
      </p:sp>
      <p:sp>
        <p:nvSpPr>
          <p:cNvPr id="17" name="Rectangle 12">
            <a:extLst>
              <a:ext uri="{FF2B5EF4-FFF2-40B4-BE49-F238E27FC236}">
                <a16:creationId xmlns:a16="http://schemas.microsoft.com/office/drawing/2014/main" id="{EB436576-9CBF-4C01-A079-B4FC245E823C}"/>
              </a:ext>
            </a:extLst>
          </p:cNvPr>
          <p:cNvSpPr>
            <a:spLocks noChangeArrowheads="1"/>
          </p:cNvSpPr>
          <p:nvPr/>
        </p:nvSpPr>
        <p:spPr bwMode="auto">
          <a:xfrm>
            <a:off x="6477000" y="1111251"/>
            <a:ext cx="4083050" cy="1678023"/>
          </a:xfrm>
          <a:prstGeom prst="rect">
            <a:avLst/>
          </a:prstGeom>
          <a:solidFill>
            <a:srgbClr val="FFFF99"/>
          </a:solidFill>
          <a:ln w="127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tabLst>
                <a:tab pos="2628900" algn="l"/>
              </a:tabLst>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tabLst>
                <a:tab pos="2628900" algn="l"/>
              </a:tabLst>
              <a:defRPr kumimoji="1" sz="4000">
                <a:solidFill>
                  <a:schemeClr val="tx1"/>
                </a:solidFill>
                <a:latin typeface="Arial" panose="020B0604020202020204" pitchFamily="34" charset="0"/>
              </a:defRPr>
            </a:lvl2pPr>
            <a:lvl3pPr marL="1143000" indent="-228600">
              <a:spcBef>
                <a:spcPct val="20000"/>
              </a:spcBef>
              <a:buChar char="•"/>
              <a:tabLst>
                <a:tab pos="2628900" algn="l"/>
              </a:tabLst>
              <a:defRPr kumimoji="1" sz="4000">
                <a:solidFill>
                  <a:schemeClr val="tx1"/>
                </a:solidFill>
                <a:latin typeface="Arial" panose="020B0604020202020204" pitchFamily="34" charset="0"/>
              </a:defRPr>
            </a:lvl3pPr>
            <a:lvl4pPr marL="1600200" indent="-228600">
              <a:spcBef>
                <a:spcPct val="20000"/>
              </a:spcBef>
              <a:buChar char="•"/>
              <a:tabLst>
                <a:tab pos="2628900" algn="l"/>
              </a:tabLst>
              <a:defRPr kumimoji="1" sz="4000">
                <a:solidFill>
                  <a:schemeClr val="tx1"/>
                </a:solidFill>
                <a:latin typeface="Arial" panose="020B0604020202020204" pitchFamily="34" charset="0"/>
              </a:defRPr>
            </a:lvl4pPr>
            <a:lvl5pPr marL="2057400" indent="-228600">
              <a:spcBef>
                <a:spcPct val="20000"/>
              </a:spcBef>
              <a:buChar char="•"/>
              <a:tabLst>
                <a:tab pos="2628900" algn="l"/>
              </a:tabLst>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628900" algn="l"/>
              </a:tabLst>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628900" algn="l"/>
              </a:tabLst>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628900" algn="l"/>
              </a:tabLst>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628900" algn="l"/>
              </a:tabLst>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Jacob Riis’ </a:t>
            </a:r>
            <a:r>
              <a:rPr kumimoji="0" lang="en-US" altLang="en-US" sz="3200" i="1" u="sng">
                <a:latin typeface="Calibri" panose="020F0502020204030204" pitchFamily="34" charset="0"/>
              </a:rPr>
              <a:t>How the Other Half Lives</a:t>
            </a:r>
            <a:r>
              <a:rPr kumimoji="0" lang="en-US" altLang="en-US" sz="3200">
                <a:latin typeface="Calibri" panose="020F0502020204030204" pitchFamily="34" charset="0"/>
              </a:rPr>
              <a:t> (1890) exposed urban poverty and life in the slums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4356"/>
                                        </p:tgtEl>
                                      </p:cBhvr>
                                    </p:animEffect>
                                    <p:set>
                                      <p:cBhvr>
                                        <p:cTn id="7" dur="1" fill="hold">
                                          <p:stCondLst>
                                            <p:cond delay="499"/>
                                          </p:stCondLst>
                                        </p:cTn>
                                        <p:tgtEl>
                                          <p:spTgt spid="14356"/>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499"/>
                                          </p:stCondLst>
                                        </p:cTn>
                                        <p:tgtEl>
                                          <p:spTgt spid="1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utoUpdateAnimBg="0"/>
      <p:bldP spid="17"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hoto of TEMPERANCE, 1874. &#10;'The Bootle Imp.' American cartoon by Frank Bellew, 1874.">
            <a:extLst>
              <a:ext uri="{FF2B5EF4-FFF2-40B4-BE49-F238E27FC236}">
                <a16:creationId xmlns:a16="http://schemas.microsoft.com/office/drawing/2014/main" id="{F031F82F-6968-4527-BAB4-23DDE5106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04851"/>
            <a:ext cx="4419600"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58370" name="Picture 2" descr="http://4.bp.blogspot.com/-utRXbvBZJBY/TuooxEXA6wI/AAAAAAAABNc/iSz8VZTQB-M/s1600/083007_hist_hillgraphic_sub.jpg">
            <a:extLst>
              <a:ext uri="{FF2B5EF4-FFF2-40B4-BE49-F238E27FC236}">
                <a16:creationId xmlns:a16="http://schemas.microsoft.com/office/drawing/2014/main" id="{B5C2692A-04C8-49FA-8114-0BD7452E6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752475"/>
            <a:ext cx="4572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2">
            <a:extLst>
              <a:ext uri="{FF2B5EF4-FFF2-40B4-BE49-F238E27FC236}">
                <a16:creationId xmlns:a16="http://schemas.microsoft.com/office/drawing/2014/main" id="{418A80AD-1B15-4035-824A-BAD1871AC109}"/>
              </a:ext>
            </a:extLst>
          </p:cNvPr>
          <p:cNvSpPr>
            <a:spLocks noChangeArrowheads="1"/>
          </p:cNvSpPr>
          <p:nvPr/>
        </p:nvSpPr>
        <p:spPr bwMode="auto">
          <a:xfrm>
            <a:off x="1600200" y="123826"/>
            <a:ext cx="8991600" cy="485775"/>
          </a:xfrm>
          <a:prstGeom prst="rect">
            <a:avLst/>
          </a:prstGeom>
          <a:solidFill>
            <a:srgbClr val="CC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a:latin typeface="Calibri" panose="020F0502020204030204" pitchFamily="34" charset="0"/>
              </a:rPr>
              <a:t>Many reformers saw alcohol abuse as serious problem</a:t>
            </a:r>
          </a:p>
        </p:txBody>
      </p:sp>
      <p:sp>
        <p:nvSpPr>
          <p:cNvPr id="4" name="Rectangle 3">
            <a:extLst>
              <a:ext uri="{FF2B5EF4-FFF2-40B4-BE49-F238E27FC236}">
                <a16:creationId xmlns:a16="http://schemas.microsoft.com/office/drawing/2014/main" id="{447A7B23-7D98-4983-985B-9A4105299FF3}"/>
              </a:ext>
            </a:extLst>
          </p:cNvPr>
          <p:cNvSpPr>
            <a:spLocks noChangeArrowheads="1"/>
          </p:cNvSpPr>
          <p:nvPr/>
        </p:nvSpPr>
        <p:spPr bwMode="auto">
          <a:xfrm>
            <a:off x="6019800" y="752476"/>
            <a:ext cx="4572000" cy="2009775"/>
          </a:xfrm>
          <a:prstGeom prst="rect">
            <a:avLst/>
          </a:prstGeom>
          <a:solidFill>
            <a:srgbClr val="FF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a:latin typeface="Calibri" panose="020F0502020204030204" pitchFamily="34" charset="0"/>
              </a:rPr>
              <a:t>Reformers Frances Willard and Carrie Nation led </a:t>
            </a:r>
            <a:br>
              <a:rPr kumimoji="0" lang="en-US" altLang="en-US" sz="3100">
                <a:latin typeface="Calibri" panose="020F0502020204030204" pitchFamily="34" charset="0"/>
              </a:rPr>
            </a:br>
            <a:r>
              <a:rPr kumimoji="0" lang="en-US" altLang="en-US" sz="3100">
                <a:latin typeface="Calibri" panose="020F0502020204030204" pitchFamily="34" charset="0"/>
              </a:rPr>
              <a:t>the Women’s Christian Temperance Union (WCTU) to fight for prohibition laws </a:t>
            </a:r>
          </a:p>
        </p:txBody>
      </p:sp>
      <p:pic>
        <p:nvPicPr>
          <p:cNvPr id="6" name="Picture 9" descr="40552-004-EF3CBE86">
            <a:extLst>
              <a:ext uri="{FF2B5EF4-FFF2-40B4-BE49-F238E27FC236}">
                <a16:creationId xmlns:a16="http://schemas.microsoft.com/office/drawing/2014/main" id="{E8FB2FCF-92E4-4CE2-8B30-46C61BCE0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704850"/>
            <a:ext cx="25527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7" name="Text Box 10">
            <a:extLst>
              <a:ext uri="{FF2B5EF4-FFF2-40B4-BE49-F238E27FC236}">
                <a16:creationId xmlns:a16="http://schemas.microsoft.com/office/drawing/2014/main" id="{8C5454B9-3D4A-487A-8A3D-3650B63685E5}"/>
              </a:ext>
            </a:extLst>
          </p:cNvPr>
          <p:cNvSpPr txBox="1">
            <a:spLocks noChangeArrowheads="1"/>
          </p:cNvSpPr>
          <p:nvPr/>
        </p:nvSpPr>
        <p:spPr bwMode="auto">
          <a:xfrm>
            <a:off x="4267200" y="685801"/>
            <a:ext cx="1600200" cy="7524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75000"/>
              </a:lnSpc>
              <a:spcBef>
                <a:spcPct val="0"/>
              </a:spcBef>
              <a:buClrTx/>
              <a:buFontTx/>
              <a:buNone/>
            </a:pPr>
            <a:r>
              <a:rPr kumimoji="0" lang="en-US" altLang="en-US" sz="2800">
                <a:latin typeface="Calibri" panose="020F0502020204030204" pitchFamily="34" charset="0"/>
              </a:rPr>
              <a:t>Frances Willard </a:t>
            </a:r>
          </a:p>
        </p:txBody>
      </p:sp>
      <p:pic>
        <p:nvPicPr>
          <p:cNvPr id="9" name="Picture 7" descr="carrienation">
            <a:extLst>
              <a:ext uri="{FF2B5EF4-FFF2-40B4-BE49-F238E27FC236}">
                <a16:creationId xmlns:a16="http://schemas.microsoft.com/office/drawing/2014/main" id="{A4E2C810-FF90-43CA-AE4A-FA212E50C9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1" y="3489325"/>
            <a:ext cx="29892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0" name="Text Box 11">
            <a:extLst>
              <a:ext uri="{FF2B5EF4-FFF2-40B4-BE49-F238E27FC236}">
                <a16:creationId xmlns:a16="http://schemas.microsoft.com/office/drawing/2014/main" id="{6EE003E6-8882-4101-90D8-C830B91DD2A6}"/>
              </a:ext>
            </a:extLst>
          </p:cNvPr>
          <p:cNvSpPr txBox="1">
            <a:spLocks noChangeArrowheads="1"/>
          </p:cNvSpPr>
          <p:nvPr/>
        </p:nvSpPr>
        <p:spPr bwMode="auto">
          <a:xfrm>
            <a:off x="1600200" y="5797551"/>
            <a:ext cx="1219200" cy="7524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75000"/>
              </a:lnSpc>
              <a:spcBef>
                <a:spcPct val="0"/>
              </a:spcBef>
              <a:buClrTx/>
              <a:buFontTx/>
              <a:buNone/>
            </a:pPr>
            <a:r>
              <a:rPr kumimoji="0" lang="en-US" altLang="en-US" sz="2800">
                <a:latin typeface="Calibri" panose="020F0502020204030204" pitchFamily="34" charset="0"/>
              </a:rPr>
              <a:t>Carrie Nation</a:t>
            </a:r>
          </a:p>
        </p:txBody>
      </p:sp>
      <p:pic>
        <p:nvPicPr>
          <p:cNvPr id="12" name="Picture 13" descr="Photo of CARRY NATION CARTOON, 1901. &#10;Carry Nation (1846-1911), on the warpath in Kansas. American newspaper cartoon, 1901.">
            <a:extLst>
              <a:ext uri="{FF2B5EF4-FFF2-40B4-BE49-F238E27FC236}">
                <a16:creationId xmlns:a16="http://schemas.microsoft.com/office/drawing/2014/main" id="{68B4ED1B-DFA5-4A98-8E3D-74CCC92410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2895600"/>
            <a:ext cx="464185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8BA9AAD6-9452-4620-9BCF-7069B498CD95}"/>
              </a:ext>
            </a:extLst>
          </p:cNvPr>
          <p:cNvSpPr>
            <a:spLocks noChangeArrowheads="1"/>
          </p:cNvSpPr>
          <p:nvPr/>
        </p:nvSpPr>
        <p:spPr bwMode="auto">
          <a:xfrm>
            <a:off x="1600200" y="733426"/>
            <a:ext cx="4267200" cy="2009775"/>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a:latin typeface="Calibri" panose="020F0502020204030204" pitchFamily="34" charset="0"/>
              </a:rPr>
              <a:t>Temperance reformers hoped that ending alcohol would reduce corruption, crime, assimilate immigrants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xit" presetSubtype="0" fill="hold" nodeType="withEffect">
                                  <p:stCondLst>
                                    <p:cond delay="0"/>
                                  </p:stCondLst>
                                  <p:childTnLst>
                                    <p:animEffect transition="out" filter="fade">
                                      <p:cBhvr>
                                        <p:cTn id="26" dur="500"/>
                                        <p:tgtEl>
                                          <p:spTgt spid="58370"/>
                                        </p:tgtEl>
                                      </p:cBhvr>
                                    </p:animEffect>
                                    <p:set>
                                      <p:cBhvr>
                                        <p:cTn id="27" dur="1" fill="hold">
                                          <p:stCondLst>
                                            <p:cond delay="499"/>
                                          </p:stCondLst>
                                        </p:cTn>
                                        <p:tgtEl>
                                          <p:spTgt spid="58370"/>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xit" presetSubtype="0" fill="hold" grpId="1" nodeType="with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1" grpId="0" animBg="1"/>
      <p:bldP spid="1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20389">
            <a:extLst>
              <a:ext uri="{FF2B5EF4-FFF2-40B4-BE49-F238E27FC236}">
                <a16:creationId xmlns:a16="http://schemas.microsoft.com/office/drawing/2014/main" id="{058590C0-AAB5-4AF9-98A7-A641CBC7F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39876"/>
            <a:ext cx="80772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2" descr="Prohibition, 1915:  Counties and States that Banned Liquor before the Eighteenth Amendment was Ratified">
            <a:extLst>
              <a:ext uri="{FF2B5EF4-FFF2-40B4-BE49-F238E27FC236}">
                <a16:creationId xmlns:a16="http://schemas.microsoft.com/office/drawing/2014/main" id="{A2459AC1-BFF2-464E-9228-4426CC7FF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1539876"/>
            <a:ext cx="8258175"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hoto of PROHIBITION CARTOON. &#10;American cartoon on the establishment of Prohibition in the United States in 1920.">
            <a:extLst>
              <a:ext uri="{FF2B5EF4-FFF2-40B4-BE49-F238E27FC236}">
                <a16:creationId xmlns:a16="http://schemas.microsoft.com/office/drawing/2014/main" id="{7133A52B-F3F3-4C37-9E77-338380D031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762000"/>
            <a:ext cx="8364538"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2">
            <a:extLst>
              <a:ext uri="{FF2B5EF4-FFF2-40B4-BE49-F238E27FC236}">
                <a16:creationId xmlns:a16="http://schemas.microsoft.com/office/drawing/2014/main" id="{1EEF6F38-5011-43B7-AD0C-1FF26FCB3F46}"/>
              </a:ext>
            </a:extLst>
          </p:cNvPr>
          <p:cNvSpPr>
            <a:spLocks noChangeArrowheads="1"/>
          </p:cNvSpPr>
          <p:nvPr/>
        </p:nvSpPr>
        <p:spPr bwMode="auto">
          <a:xfrm>
            <a:off x="1828800" y="76200"/>
            <a:ext cx="3886200" cy="1677988"/>
          </a:xfrm>
          <a:prstGeom prst="rect">
            <a:avLst/>
          </a:prstGeom>
          <a:solidFill>
            <a:srgbClr val="CC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Reformers gained prohibition laws in </a:t>
            </a:r>
            <a:br>
              <a:rPr kumimoji="0" lang="en-US" altLang="en-US" sz="3200">
                <a:latin typeface="Calibri" panose="020F0502020204030204" pitchFamily="34" charset="0"/>
              </a:rPr>
            </a:br>
            <a:r>
              <a:rPr kumimoji="0" lang="en-US" altLang="en-US" sz="3200">
                <a:latin typeface="Calibri" panose="020F0502020204030204" pitchFamily="34" charset="0"/>
              </a:rPr>
              <a:t>rural areas and states </a:t>
            </a:r>
            <a:br>
              <a:rPr kumimoji="0" lang="en-US" altLang="en-US" sz="3200">
                <a:latin typeface="Calibri" panose="020F0502020204030204" pitchFamily="34" charset="0"/>
              </a:rPr>
            </a:br>
            <a:r>
              <a:rPr kumimoji="0" lang="en-US" altLang="en-US" sz="3200">
                <a:latin typeface="Calibri" panose="020F0502020204030204" pitchFamily="34" charset="0"/>
              </a:rPr>
              <a:t>in the South and West</a:t>
            </a:r>
          </a:p>
        </p:txBody>
      </p:sp>
      <p:sp>
        <p:nvSpPr>
          <p:cNvPr id="4" name="Rectangle 3">
            <a:extLst>
              <a:ext uri="{FF2B5EF4-FFF2-40B4-BE49-F238E27FC236}">
                <a16:creationId xmlns:a16="http://schemas.microsoft.com/office/drawing/2014/main" id="{67CAB119-0600-4CA7-9B7C-95BD7EC44D6F}"/>
              </a:ext>
            </a:extLst>
          </p:cNvPr>
          <p:cNvSpPr>
            <a:spLocks noChangeArrowheads="1"/>
          </p:cNvSpPr>
          <p:nvPr/>
        </p:nvSpPr>
        <p:spPr bwMode="auto">
          <a:xfrm>
            <a:off x="5867400" y="76200"/>
            <a:ext cx="4572000" cy="1677988"/>
          </a:xfrm>
          <a:prstGeom prst="rect">
            <a:avLst/>
          </a:prstGeom>
          <a:solidFill>
            <a:srgbClr val="CC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In 1919, the states ratified the 18</a:t>
            </a:r>
            <a:r>
              <a:rPr kumimoji="0" lang="en-US" altLang="en-US" sz="3200" baseline="30000">
                <a:latin typeface="Calibri" panose="020F0502020204030204" pitchFamily="34" charset="0"/>
              </a:rPr>
              <a:t>th</a:t>
            </a:r>
            <a:r>
              <a:rPr kumimoji="0" lang="en-US" altLang="en-US" sz="3200">
                <a:latin typeface="Calibri" panose="020F0502020204030204" pitchFamily="34" charset="0"/>
              </a:rPr>
              <a:t> Amendment which outlawed alcohol throughout the USA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fade">
                                      <p:cBhvr>
                                        <p:cTn id="7" dur="500"/>
                                        <p:tgtEl>
                                          <p:spTgt spid="604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0B91074F-5E2A-4A6D-811E-653424C96728}"/>
              </a:ext>
            </a:extLst>
          </p:cNvPr>
          <p:cNvSpPr txBox="1">
            <a:spLocks noChangeArrowheads="1"/>
          </p:cNvSpPr>
          <p:nvPr/>
        </p:nvSpPr>
        <p:spPr bwMode="auto">
          <a:xfrm>
            <a:off x="1676400" y="104775"/>
            <a:ext cx="4343400" cy="1246816"/>
          </a:xfrm>
          <a:prstGeom prst="rect">
            <a:avLst/>
          </a:prstGeom>
          <a:solidFill>
            <a:schemeClr val="accent1">
              <a:lumMod val="20000"/>
              <a:lumOff val="80000"/>
            </a:schemeClr>
          </a:solidFill>
          <a:ln w="12700">
            <a:solidFill>
              <a:schemeClr val="tx1"/>
            </a:solidFill>
            <a:miter lim="800000"/>
            <a:headEnd/>
            <a:tailEnd/>
          </a:ln>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defRPr/>
            </a:pPr>
            <a:r>
              <a:rPr lang="en-US" sz="3100" dirty="0">
                <a:latin typeface="Calibri" pitchFamily="34" charset="0"/>
              </a:rPr>
              <a:t>The Progressive Era led to demands for equal rights by African Americans </a:t>
            </a:r>
          </a:p>
        </p:txBody>
      </p:sp>
      <p:sp>
        <p:nvSpPr>
          <p:cNvPr id="30723" name="Text Box 4">
            <a:extLst>
              <a:ext uri="{FF2B5EF4-FFF2-40B4-BE49-F238E27FC236}">
                <a16:creationId xmlns:a16="http://schemas.microsoft.com/office/drawing/2014/main" id="{0A3E7A60-D767-4C5F-AB2D-AE1FD7897A62}"/>
              </a:ext>
            </a:extLst>
          </p:cNvPr>
          <p:cNvSpPr txBox="1">
            <a:spLocks noChangeArrowheads="1"/>
          </p:cNvSpPr>
          <p:nvPr/>
        </p:nvSpPr>
        <p:spPr bwMode="auto">
          <a:xfrm>
            <a:off x="6172200" y="104775"/>
            <a:ext cx="4343400" cy="1246816"/>
          </a:xfrm>
          <a:prstGeom prst="rect">
            <a:avLst/>
          </a:prstGeom>
          <a:solidFill>
            <a:srgbClr val="CCFFCC"/>
          </a:solidFill>
          <a:ln w="127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i="1" u="sng" dirty="0">
                <a:latin typeface="Calibri" panose="020F0502020204030204" pitchFamily="34" charset="0"/>
              </a:rPr>
              <a:t>Quick Class Discussion</a:t>
            </a:r>
            <a:r>
              <a:rPr kumimoji="0" lang="en-US" altLang="en-US" sz="3100" i="1" dirty="0">
                <a:latin typeface="Calibri" panose="020F0502020204030204" pitchFamily="34" charset="0"/>
              </a:rPr>
              <a:t>:</a:t>
            </a:r>
            <a:br>
              <a:rPr kumimoji="0" lang="en-US" altLang="en-US" sz="3100" i="1" dirty="0">
                <a:latin typeface="Calibri" panose="020F0502020204030204" pitchFamily="34" charset="0"/>
              </a:rPr>
            </a:br>
            <a:r>
              <a:rPr kumimoji="0" lang="en-US" altLang="en-US" sz="3100" i="1" dirty="0">
                <a:latin typeface="Calibri" panose="020F0502020204030204" pitchFamily="34" charset="0"/>
              </a:rPr>
              <a:t>In what ways were blacks discriminated against?</a:t>
            </a:r>
          </a:p>
        </p:txBody>
      </p:sp>
      <p:pic>
        <p:nvPicPr>
          <p:cNvPr id="63490" name="Picture 2" descr="http://www.negroartist.com/WEB%20DUBOIS/images/Niagara%20Movement%20delegates,%20Boston,%20Mass%201907_jpg.jpg">
            <a:extLst>
              <a:ext uri="{FF2B5EF4-FFF2-40B4-BE49-F238E27FC236}">
                <a16:creationId xmlns:a16="http://schemas.microsoft.com/office/drawing/2014/main" id="{0E2063D8-591F-47CE-A752-1433CE78D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47800"/>
            <a:ext cx="82677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http://3.bp.blogspot.com/-ckT5-CzlbbE/TlWrdDkabII/AAAAAAAADng/ix3XjTS6Al4/s1600/picking_cotton.jpg">
            <a:extLst>
              <a:ext uri="{FF2B5EF4-FFF2-40B4-BE49-F238E27FC236}">
                <a16:creationId xmlns:a16="http://schemas.microsoft.com/office/drawing/2014/main" id="{B727A323-0F83-4D1B-BBA7-2C0E77CE3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6963" y="1431925"/>
            <a:ext cx="43434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6" descr="http://davidmullenmusic.files.wordpress.com/2012/04/sharecroppers1.jpg?w=614">
            <a:extLst>
              <a:ext uri="{FF2B5EF4-FFF2-40B4-BE49-F238E27FC236}">
                <a16:creationId xmlns:a16="http://schemas.microsoft.com/office/drawing/2014/main" id="{FA79B028-7C23-4FC7-9F05-64527A0A9B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6964" y="4038601"/>
            <a:ext cx="4338637"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
            <a:extLst>
              <a:ext uri="{FF2B5EF4-FFF2-40B4-BE49-F238E27FC236}">
                <a16:creationId xmlns:a16="http://schemas.microsoft.com/office/drawing/2014/main" id="{11AE1AE5-3CAA-453E-8298-5166AF60BCF3}"/>
              </a:ext>
            </a:extLst>
          </p:cNvPr>
          <p:cNvSpPr txBox="1">
            <a:spLocks noChangeArrowheads="1"/>
          </p:cNvSpPr>
          <p:nvPr/>
        </p:nvSpPr>
        <p:spPr bwMode="auto">
          <a:xfrm>
            <a:off x="1676400" y="1371600"/>
            <a:ext cx="4343400" cy="1246816"/>
          </a:xfrm>
          <a:prstGeom prst="rect">
            <a:avLst/>
          </a:prstGeom>
          <a:solidFill>
            <a:srgbClr val="FFCC99"/>
          </a:solidFill>
          <a:ln w="127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a:latin typeface="Calibri" panose="020F0502020204030204" pitchFamily="34" charset="0"/>
              </a:rPr>
              <a:t>80% of lived in rural areas in the South, most as sharecroppers </a:t>
            </a:r>
          </a:p>
        </p:txBody>
      </p:sp>
      <p:pic>
        <p:nvPicPr>
          <p:cNvPr id="63496" name="Picture 8" descr="http://www.avoiceonline.org/voting-edu/assets/polltaxreceipt.jpg">
            <a:extLst>
              <a:ext uri="{FF2B5EF4-FFF2-40B4-BE49-F238E27FC236}">
                <a16:creationId xmlns:a16="http://schemas.microsoft.com/office/drawing/2014/main" id="{EEF4A315-5A9E-491E-A387-2F3FB7231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1" y="4860926"/>
            <a:ext cx="43592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10" descr="http://farm5.staticflickr.com/4047/4343148948_d5dc2e39a1_z.jpg?zz=1">
            <a:extLst>
              <a:ext uri="{FF2B5EF4-FFF2-40B4-BE49-F238E27FC236}">
                <a16:creationId xmlns:a16="http://schemas.microsoft.com/office/drawing/2014/main" id="{4471D02A-BA41-46E3-BF75-5484BE57FD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6963" y="1431925"/>
            <a:ext cx="436721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
            <a:extLst>
              <a:ext uri="{FF2B5EF4-FFF2-40B4-BE49-F238E27FC236}">
                <a16:creationId xmlns:a16="http://schemas.microsoft.com/office/drawing/2014/main" id="{C5ABB9B8-4064-4973-A7F9-29E5D3D86206}"/>
              </a:ext>
            </a:extLst>
          </p:cNvPr>
          <p:cNvSpPr txBox="1">
            <a:spLocks noChangeArrowheads="1"/>
          </p:cNvSpPr>
          <p:nvPr/>
        </p:nvSpPr>
        <p:spPr bwMode="auto">
          <a:xfrm>
            <a:off x="1676400" y="2667001"/>
            <a:ext cx="4343400" cy="865173"/>
          </a:xfrm>
          <a:prstGeom prst="rect">
            <a:avLst/>
          </a:prstGeom>
          <a:solidFill>
            <a:srgbClr val="FFFFCC"/>
          </a:solidFill>
          <a:ln w="127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a:latin typeface="Calibri" panose="020F0502020204030204" pitchFamily="34" charset="0"/>
              </a:rPr>
              <a:t>Literacy tests and poll taxes limited black voting </a:t>
            </a:r>
          </a:p>
        </p:txBody>
      </p:sp>
      <p:sp>
        <p:nvSpPr>
          <p:cNvPr id="18" name="Text Box 4">
            <a:extLst>
              <a:ext uri="{FF2B5EF4-FFF2-40B4-BE49-F238E27FC236}">
                <a16:creationId xmlns:a16="http://schemas.microsoft.com/office/drawing/2014/main" id="{E998CCF0-D9FE-4686-A594-94C932CDCA6F}"/>
              </a:ext>
            </a:extLst>
          </p:cNvPr>
          <p:cNvSpPr txBox="1">
            <a:spLocks noChangeArrowheads="1"/>
          </p:cNvSpPr>
          <p:nvPr/>
        </p:nvSpPr>
        <p:spPr bwMode="auto">
          <a:xfrm>
            <a:off x="1676400" y="3581401"/>
            <a:ext cx="4343400" cy="1628459"/>
          </a:xfrm>
          <a:prstGeom prst="rect">
            <a:avLst/>
          </a:prstGeom>
          <a:solidFill>
            <a:srgbClr val="CCFFCC"/>
          </a:solidFill>
          <a:ln w="127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a:latin typeface="Calibri" panose="020F0502020204030204" pitchFamily="34" charset="0"/>
              </a:rPr>
              <a:t>Jim Crow laws segregated blacks in schools, hotels, restaurants, trains, and other public facilities </a:t>
            </a:r>
          </a:p>
        </p:txBody>
      </p:sp>
      <p:pic>
        <p:nvPicPr>
          <p:cNvPr id="63502" name="Picture 14" descr="http://www.spartacus.schoolnet.co.uk/USAjimcrow1.jpg">
            <a:extLst>
              <a:ext uri="{FF2B5EF4-FFF2-40B4-BE49-F238E27FC236}">
                <a16:creationId xmlns:a16="http://schemas.microsoft.com/office/drawing/2014/main" id="{CFCA3074-BA50-4FE1-B942-E18FF28A46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8714" y="1431926"/>
            <a:ext cx="4306887"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4">
            <a:extLst>
              <a:ext uri="{FF2B5EF4-FFF2-40B4-BE49-F238E27FC236}">
                <a16:creationId xmlns:a16="http://schemas.microsoft.com/office/drawing/2014/main" id="{7E029E54-5146-44A1-98FA-FB0873D324B2}"/>
              </a:ext>
            </a:extLst>
          </p:cNvPr>
          <p:cNvSpPr txBox="1">
            <a:spLocks noChangeArrowheads="1"/>
          </p:cNvSpPr>
          <p:nvPr/>
        </p:nvSpPr>
        <p:spPr bwMode="auto">
          <a:xfrm>
            <a:off x="1676400" y="5229226"/>
            <a:ext cx="4343400" cy="1628459"/>
          </a:xfrm>
          <a:prstGeom prst="rect">
            <a:avLst/>
          </a:prstGeom>
          <a:solidFill>
            <a:srgbClr val="CCCCFF"/>
          </a:solidFill>
          <a:ln w="127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a:latin typeface="Calibri" panose="020F0502020204030204" pitchFamily="34" charset="0"/>
              </a:rPr>
              <a:t>Plessy v Ferguson (1896) declared that segregation did not violate the </a:t>
            </a:r>
            <a:br>
              <a:rPr kumimoji="0" lang="en-US" altLang="en-US" sz="3100">
                <a:latin typeface="Calibri" panose="020F0502020204030204" pitchFamily="34" charset="0"/>
              </a:rPr>
            </a:br>
            <a:r>
              <a:rPr kumimoji="0" lang="en-US" altLang="en-US" sz="3100">
                <a:latin typeface="Calibri" panose="020F0502020204030204" pitchFamily="34" charset="0"/>
              </a:rPr>
              <a:t>14</a:t>
            </a:r>
            <a:r>
              <a:rPr kumimoji="0" lang="en-US" altLang="en-US" sz="3100" baseline="30000">
                <a:latin typeface="Calibri" panose="020F0502020204030204" pitchFamily="34" charset="0"/>
              </a:rPr>
              <a:t>th</a:t>
            </a:r>
            <a:r>
              <a:rPr kumimoji="0" lang="en-US" altLang="en-US" sz="3100">
                <a:latin typeface="Calibri" panose="020F0502020204030204" pitchFamily="34" charset="0"/>
              </a:rPr>
              <a:t> amendment</a:t>
            </a:r>
          </a:p>
        </p:txBody>
      </p:sp>
      <p:pic>
        <p:nvPicPr>
          <p:cNvPr id="25" name="Picture 17">
            <a:extLst>
              <a:ext uri="{FF2B5EF4-FFF2-40B4-BE49-F238E27FC236}">
                <a16:creationId xmlns:a16="http://schemas.microsoft.com/office/drawing/2014/main" id="{5BB74266-AB00-48B9-BEB7-E2D9EF4677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4589" y="2295525"/>
            <a:ext cx="4319587" cy="376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0" descr="New_York_Draft_Riots_-_Harpers_-_lynching">
            <a:extLst>
              <a:ext uri="{FF2B5EF4-FFF2-40B4-BE49-F238E27FC236}">
                <a16:creationId xmlns:a16="http://schemas.microsoft.com/office/drawing/2014/main" id="{8DB5B51F-276A-4F2B-A9DF-D742DAD7E9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08714" y="1371600"/>
            <a:ext cx="445928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6" name="Text Box 4">
            <a:extLst>
              <a:ext uri="{FF2B5EF4-FFF2-40B4-BE49-F238E27FC236}">
                <a16:creationId xmlns:a16="http://schemas.microsoft.com/office/drawing/2014/main" id="{2FB76DE6-82C7-41A0-8971-8294CDC08029}"/>
              </a:ext>
            </a:extLst>
          </p:cNvPr>
          <p:cNvSpPr txBox="1">
            <a:spLocks noChangeArrowheads="1"/>
          </p:cNvSpPr>
          <p:nvPr/>
        </p:nvSpPr>
        <p:spPr bwMode="auto">
          <a:xfrm>
            <a:off x="6248400" y="1422400"/>
            <a:ext cx="4343400" cy="863600"/>
          </a:xfrm>
          <a:prstGeom prst="rect">
            <a:avLst/>
          </a:prstGeom>
          <a:solidFill>
            <a:srgbClr val="FFFFCC"/>
          </a:solidFill>
          <a:ln w="127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a:latin typeface="Calibri" panose="020F0502020204030204" pitchFamily="34" charset="0"/>
              </a:rPr>
              <a:t>Lynching and violence were common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63490"/>
                                        </p:tgtEl>
                                      </p:cBhvr>
                                    </p:animEffect>
                                    <p:set>
                                      <p:cBhvr>
                                        <p:cTn id="7" dur="1" fill="hold">
                                          <p:stCondLst>
                                            <p:cond delay="499"/>
                                          </p:stCondLst>
                                        </p:cTn>
                                        <p:tgtEl>
                                          <p:spTgt spid="6349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3494"/>
                                        </p:tgtEl>
                                        <p:attrNameLst>
                                          <p:attrName>style.visibility</p:attrName>
                                        </p:attrNameLst>
                                      </p:cBhvr>
                                      <p:to>
                                        <p:strVal val="visible"/>
                                      </p:to>
                                    </p:set>
                                    <p:animEffect transition="in" filter="fade">
                                      <p:cBhvr>
                                        <p:cTn id="10" dur="500"/>
                                        <p:tgtEl>
                                          <p:spTgt spid="63494"/>
                                        </p:tgtEl>
                                      </p:cBhvr>
                                    </p:animEffect>
                                  </p:childTnLst>
                                </p:cTn>
                              </p:par>
                              <p:par>
                                <p:cTn id="11" presetID="10" presetClass="entr" presetSubtype="0" fill="hold" nodeType="withEffect">
                                  <p:stCondLst>
                                    <p:cond delay="0"/>
                                  </p:stCondLst>
                                  <p:childTnLst>
                                    <p:set>
                                      <p:cBhvr>
                                        <p:cTn id="12" dur="1" fill="hold">
                                          <p:stCondLst>
                                            <p:cond delay="0"/>
                                          </p:stCondLst>
                                        </p:cTn>
                                        <p:tgtEl>
                                          <p:spTgt spid="63492"/>
                                        </p:tgtEl>
                                        <p:attrNameLst>
                                          <p:attrName>style.visibility</p:attrName>
                                        </p:attrNameLst>
                                      </p:cBhvr>
                                      <p:to>
                                        <p:strVal val="visible"/>
                                      </p:to>
                                    </p:set>
                                    <p:animEffect transition="in" filter="fade">
                                      <p:cBhvr>
                                        <p:cTn id="13" dur="500"/>
                                        <p:tgtEl>
                                          <p:spTgt spid="6349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xit" presetSubtype="0" fill="hold" nodeType="withEffect">
                                  <p:stCondLst>
                                    <p:cond delay="0"/>
                                  </p:stCondLst>
                                  <p:childTnLst>
                                    <p:animEffect transition="out" filter="fade">
                                      <p:cBhvr>
                                        <p:cTn id="23" dur="500"/>
                                        <p:tgtEl>
                                          <p:spTgt spid="63494"/>
                                        </p:tgtEl>
                                      </p:cBhvr>
                                    </p:animEffect>
                                    <p:set>
                                      <p:cBhvr>
                                        <p:cTn id="24" dur="1" fill="hold">
                                          <p:stCondLst>
                                            <p:cond delay="499"/>
                                          </p:stCondLst>
                                        </p:cTn>
                                        <p:tgtEl>
                                          <p:spTgt spid="6349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63492"/>
                                        </p:tgtEl>
                                      </p:cBhvr>
                                    </p:animEffect>
                                    <p:set>
                                      <p:cBhvr>
                                        <p:cTn id="27" dur="1" fill="hold">
                                          <p:stCondLst>
                                            <p:cond delay="499"/>
                                          </p:stCondLst>
                                        </p:cTn>
                                        <p:tgtEl>
                                          <p:spTgt spid="63492"/>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63498"/>
                                        </p:tgtEl>
                                        <p:attrNameLst>
                                          <p:attrName>style.visibility</p:attrName>
                                        </p:attrNameLst>
                                      </p:cBhvr>
                                      <p:to>
                                        <p:strVal val="visible"/>
                                      </p:to>
                                    </p:set>
                                    <p:animEffect transition="in" filter="fade">
                                      <p:cBhvr>
                                        <p:cTn id="30" dur="500"/>
                                        <p:tgtEl>
                                          <p:spTgt spid="63498"/>
                                        </p:tgtEl>
                                      </p:cBhvr>
                                    </p:animEffect>
                                  </p:childTnLst>
                                </p:cTn>
                              </p:par>
                              <p:par>
                                <p:cTn id="31" presetID="10" presetClass="entr" presetSubtype="0" fill="hold" nodeType="withEffect">
                                  <p:stCondLst>
                                    <p:cond delay="0"/>
                                  </p:stCondLst>
                                  <p:childTnLst>
                                    <p:set>
                                      <p:cBhvr>
                                        <p:cTn id="32" dur="1" fill="hold">
                                          <p:stCondLst>
                                            <p:cond delay="0"/>
                                          </p:stCondLst>
                                        </p:cTn>
                                        <p:tgtEl>
                                          <p:spTgt spid="63496"/>
                                        </p:tgtEl>
                                        <p:attrNameLst>
                                          <p:attrName>style.visibility</p:attrName>
                                        </p:attrNameLst>
                                      </p:cBhvr>
                                      <p:to>
                                        <p:strVal val="visible"/>
                                      </p:to>
                                    </p:set>
                                    <p:animEffect transition="in" filter="fade">
                                      <p:cBhvr>
                                        <p:cTn id="33" dur="500"/>
                                        <p:tgtEl>
                                          <p:spTgt spid="6349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nodeType="withEffect">
                                  <p:stCondLst>
                                    <p:cond delay="0"/>
                                  </p:stCondLst>
                                  <p:childTnLst>
                                    <p:set>
                                      <p:cBhvr>
                                        <p:cTn id="40" dur="1" fill="hold">
                                          <p:stCondLst>
                                            <p:cond delay="0"/>
                                          </p:stCondLst>
                                        </p:cTn>
                                        <p:tgtEl>
                                          <p:spTgt spid="63502"/>
                                        </p:tgtEl>
                                        <p:attrNameLst>
                                          <p:attrName>style.visibility</p:attrName>
                                        </p:attrNameLst>
                                      </p:cBhvr>
                                      <p:to>
                                        <p:strVal val="visible"/>
                                      </p:to>
                                    </p:set>
                                    <p:animEffect transition="in" filter="fade">
                                      <p:cBhvr>
                                        <p:cTn id="41" dur="500"/>
                                        <p:tgtEl>
                                          <p:spTgt spid="63502"/>
                                        </p:tgtEl>
                                      </p:cBhvr>
                                    </p:animEffect>
                                  </p:childTnLst>
                                </p:cTn>
                              </p:par>
                              <p:par>
                                <p:cTn id="42" presetID="10" presetClass="exit" presetSubtype="0" fill="hold" nodeType="withEffect">
                                  <p:stCondLst>
                                    <p:cond delay="0"/>
                                  </p:stCondLst>
                                  <p:childTnLst>
                                    <p:animEffect transition="out" filter="fade">
                                      <p:cBhvr>
                                        <p:cTn id="43" dur="500"/>
                                        <p:tgtEl>
                                          <p:spTgt spid="63498"/>
                                        </p:tgtEl>
                                      </p:cBhvr>
                                    </p:animEffect>
                                    <p:set>
                                      <p:cBhvr>
                                        <p:cTn id="44" dur="1" fill="hold">
                                          <p:stCondLst>
                                            <p:cond delay="499"/>
                                          </p:stCondLst>
                                        </p:cTn>
                                        <p:tgtEl>
                                          <p:spTgt spid="63498"/>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63496"/>
                                        </p:tgtEl>
                                      </p:cBhvr>
                                    </p:animEffect>
                                    <p:set>
                                      <p:cBhvr>
                                        <p:cTn id="47" dur="1" fill="hold">
                                          <p:stCondLst>
                                            <p:cond delay="499"/>
                                          </p:stCondLst>
                                        </p:cTn>
                                        <p:tgtEl>
                                          <p:spTgt spid="63496"/>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xit" presetSubtype="0" fill="hold" nodeType="withEffect">
                                  <p:stCondLst>
                                    <p:cond delay="0"/>
                                  </p:stCondLst>
                                  <p:childTnLst>
                                    <p:animEffect transition="out" filter="fade">
                                      <p:cBhvr>
                                        <p:cTn id="57" dur="500"/>
                                        <p:tgtEl>
                                          <p:spTgt spid="63502"/>
                                        </p:tgtEl>
                                      </p:cBhvr>
                                    </p:animEffect>
                                    <p:set>
                                      <p:cBhvr>
                                        <p:cTn id="58" dur="1" fill="hold">
                                          <p:stCondLst>
                                            <p:cond delay="499"/>
                                          </p:stCondLst>
                                        </p:cTn>
                                        <p:tgtEl>
                                          <p:spTgt spid="63502"/>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1"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93F3A-9273-4640-A455-623B7E8B1C8E}"/>
              </a:ext>
            </a:extLst>
          </p:cNvPr>
          <p:cNvSpPr/>
          <p:nvPr/>
        </p:nvSpPr>
        <p:spPr>
          <a:xfrm>
            <a:off x="2743200" y="76201"/>
            <a:ext cx="6705600" cy="890115"/>
          </a:xfrm>
          <a:prstGeom prst="rect">
            <a:avLst/>
          </a:prstGeom>
          <a:solidFill>
            <a:schemeClr val="accent1">
              <a:lumMod val="20000"/>
              <a:lumOff val="80000"/>
            </a:schemeClr>
          </a:solidFill>
          <a:ln>
            <a:solidFill>
              <a:schemeClr val="tx1"/>
            </a:solidFill>
          </a:ln>
        </p:spPr>
        <p:txBody>
          <a:bodyPr>
            <a:spAutoFit/>
          </a:bodyPr>
          <a:lstStyle/>
          <a:p>
            <a:pPr algn="ctr">
              <a:lnSpc>
                <a:spcPct val="80000"/>
              </a:lnSpc>
              <a:defRPr/>
            </a:pPr>
            <a:r>
              <a:rPr lang="en-US" sz="3200" dirty="0">
                <a:latin typeface="Calibri" pitchFamily="34" charset="0"/>
              </a:rPr>
              <a:t>Black civil rights leaders were divided </a:t>
            </a:r>
            <a:br>
              <a:rPr lang="en-US" sz="3200" dirty="0">
                <a:latin typeface="Calibri" pitchFamily="34" charset="0"/>
              </a:rPr>
            </a:br>
            <a:r>
              <a:rPr lang="en-US" sz="3200" dirty="0">
                <a:latin typeface="Calibri" pitchFamily="34" charset="0"/>
              </a:rPr>
              <a:t>on how to address racial problems</a:t>
            </a:r>
          </a:p>
        </p:txBody>
      </p:sp>
      <p:pic>
        <p:nvPicPr>
          <p:cNvPr id="32771" name="Picture 6" descr="washington_bt-lc">
            <a:extLst>
              <a:ext uri="{FF2B5EF4-FFF2-40B4-BE49-F238E27FC236}">
                <a16:creationId xmlns:a16="http://schemas.microsoft.com/office/drawing/2014/main" id="{1C26A09E-DA3A-43DF-A50A-2BCE7D395C21}"/>
              </a:ext>
            </a:extLst>
          </p:cNvPr>
          <p:cNvPicPr>
            <a:picLocks noChangeAspect="1" noChangeArrowheads="1"/>
          </p:cNvPicPr>
          <p:nvPr/>
        </p:nvPicPr>
        <p:blipFill>
          <a:blip r:embed="rId2">
            <a:lum bright="18000" contrast="6000"/>
            <a:extLst>
              <a:ext uri="{28A0092B-C50C-407E-A947-70E740481C1C}">
                <a14:useLocalDpi xmlns:a14="http://schemas.microsoft.com/office/drawing/2010/main" val="0"/>
              </a:ext>
            </a:extLst>
          </a:blip>
          <a:srcRect l="18217" r="3458"/>
          <a:stretch>
            <a:fillRect/>
          </a:stretch>
        </p:blipFill>
        <p:spPr bwMode="auto">
          <a:xfrm>
            <a:off x="6934200" y="1050926"/>
            <a:ext cx="35814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2772" name="Rectangle 11">
            <a:extLst>
              <a:ext uri="{FF2B5EF4-FFF2-40B4-BE49-F238E27FC236}">
                <a16:creationId xmlns:a16="http://schemas.microsoft.com/office/drawing/2014/main" id="{0E5623BA-8ED7-4F53-9D2E-090871CC7424}"/>
              </a:ext>
            </a:extLst>
          </p:cNvPr>
          <p:cNvSpPr>
            <a:spLocks noChangeArrowheads="1"/>
          </p:cNvSpPr>
          <p:nvPr/>
        </p:nvSpPr>
        <p:spPr bwMode="auto">
          <a:xfrm>
            <a:off x="1676400" y="1050926"/>
            <a:ext cx="5105400" cy="2071977"/>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Booker T. Washington </a:t>
            </a:r>
            <a:br>
              <a:rPr kumimoji="0" lang="en-US" altLang="en-US" sz="3200">
                <a:latin typeface="Calibri" panose="020F0502020204030204" pitchFamily="34" charset="0"/>
              </a:rPr>
            </a:br>
            <a:r>
              <a:rPr kumimoji="0" lang="en-US" altLang="en-US" sz="3200">
                <a:latin typeface="Calibri" panose="020F0502020204030204" pitchFamily="34" charset="0"/>
              </a:rPr>
              <a:t>was born a slave in Virginia and used hard work </a:t>
            </a:r>
            <a:br>
              <a:rPr kumimoji="0" lang="en-US" altLang="en-US" sz="3200">
                <a:latin typeface="Calibri" panose="020F0502020204030204" pitchFamily="34" charset="0"/>
              </a:rPr>
            </a:br>
            <a:r>
              <a:rPr kumimoji="0" lang="en-US" altLang="en-US" sz="3200">
                <a:latin typeface="Calibri" panose="020F0502020204030204" pitchFamily="34" charset="0"/>
              </a:rPr>
              <a:t>and education to become </a:t>
            </a:r>
            <a:br>
              <a:rPr kumimoji="0" lang="en-US" altLang="en-US" sz="3200">
                <a:latin typeface="Calibri" panose="020F0502020204030204" pitchFamily="34" charset="0"/>
              </a:rPr>
            </a:br>
            <a:r>
              <a:rPr kumimoji="0" lang="en-US" altLang="en-US" sz="3200">
                <a:latin typeface="Calibri" panose="020F0502020204030204" pitchFamily="34" charset="0"/>
              </a:rPr>
              <a:t>a teacher after the Civil War</a:t>
            </a:r>
          </a:p>
        </p:txBody>
      </p:sp>
      <p:sp>
        <p:nvSpPr>
          <p:cNvPr id="13" name="Rectangle 12">
            <a:extLst>
              <a:ext uri="{FF2B5EF4-FFF2-40B4-BE49-F238E27FC236}">
                <a16:creationId xmlns:a16="http://schemas.microsoft.com/office/drawing/2014/main" id="{03AC903B-ED8F-4E38-A3C8-641622BD3319}"/>
              </a:ext>
            </a:extLst>
          </p:cNvPr>
          <p:cNvSpPr>
            <a:spLocks noChangeArrowheads="1"/>
          </p:cNvSpPr>
          <p:nvPr/>
        </p:nvSpPr>
        <p:spPr bwMode="auto">
          <a:xfrm>
            <a:off x="1676400" y="3246439"/>
            <a:ext cx="5105400" cy="1284287"/>
          </a:xfrm>
          <a:prstGeom prst="rect">
            <a:avLst/>
          </a:prstGeom>
          <a:solidFill>
            <a:srgbClr val="FF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He founded the Tuskegee Institute, a school to train black workers and teachers</a:t>
            </a:r>
          </a:p>
        </p:txBody>
      </p:sp>
      <p:sp>
        <p:nvSpPr>
          <p:cNvPr id="5" name="Rectangle 4">
            <a:extLst>
              <a:ext uri="{FF2B5EF4-FFF2-40B4-BE49-F238E27FC236}">
                <a16:creationId xmlns:a16="http://schemas.microsoft.com/office/drawing/2014/main" id="{5AD46FD3-8D86-4952-B653-F5E797C931C1}"/>
              </a:ext>
            </a:extLst>
          </p:cNvPr>
          <p:cNvSpPr>
            <a:spLocks noChangeArrowheads="1"/>
          </p:cNvSpPr>
          <p:nvPr/>
        </p:nvSpPr>
        <p:spPr bwMode="auto">
          <a:xfrm>
            <a:off x="1676400" y="4724401"/>
            <a:ext cx="5105400" cy="2062163"/>
          </a:xfrm>
          <a:prstGeom prst="rect">
            <a:avLst/>
          </a:prstGeom>
          <a:solidFill>
            <a:srgbClr val="CC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On race relations, he argued in favor of accommodation: Blacks should work hard, educate themselves, and earn the rights they wanted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0C67B88-F5DA-4F8D-B1E5-E54CEA02BA18}"/>
              </a:ext>
            </a:extLst>
          </p:cNvPr>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spcBef>
                <a:spcPct val="0"/>
              </a:spcBef>
              <a:buClrTx/>
              <a:buFontTx/>
              <a:buNone/>
            </a:pPr>
            <a:endParaRPr kumimoji="0" lang="en-US" altLang="en-US" sz="1800">
              <a:latin typeface="Times New Roman" panose="02020603050405020304" pitchFamily="18" charset="0"/>
            </a:endParaRPr>
          </a:p>
        </p:txBody>
      </p:sp>
      <p:sp>
        <p:nvSpPr>
          <p:cNvPr id="33795" name="Rectangle 3">
            <a:extLst>
              <a:ext uri="{FF2B5EF4-FFF2-40B4-BE49-F238E27FC236}">
                <a16:creationId xmlns:a16="http://schemas.microsoft.com/office/drawing/2014/main" id="{3F5310AC-3AE1-44FB-BCF5-624A73E2C50A}"/>
              </a:ext>
            </a:extLst>
          </p:cNvPr>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spcBef>
                <a:spcPct val="0"/>
              </a:spcBef>
              <a:buClrTx/>
              <a:buFontTx/>
              <a:buNone/>
            </a:pPr>
            <a:endParaRPr kumimoji="0" lang="en-US" altLang="en-US" sz="1800">
              <a:latin typeface="Times New Roman" panose="02020603050405020304" pitchFamily="18" charset="0"/>
            </a:endParaRPr>
          </a:p>
        </p:txBody>
      </p:sp>
      <p:sp>
        <p:nvSpPr>
          <p:cNvPr id="33796" name="Rectangle 8">
            <a:extLst>
              <a:ext uri="{FF2B5EF4-FFF2-40B4-BE49-F238E27FC236}">
                <a16:creationId xmlns:a16="http://schemas.microsoft.com/office/drawing/2014/main" id="{E1C9D2B1-DDAD-4FB3-B404-41B0B12FE2C3}"/>
              </a:ext>
            </a:extLst>
          </p:cNvPr>
          <p:cNvSpPr>
            <a:spLocks noChangeArrowheads="1"/>
          </p:cNvSpPr>
          <p:nvPr/>
        </p:nvSpPr>
        <p:spPr bwMode="auto">
          <a:xfrm>
            <a:off x="5181600" y="161926"/>
            <a:ext cx="5410200" cy="6543675"/>
          </a:xfrm>
          <a:prstGeom prst="rect">
            <a:avLst/>
          </a:prstGeom>
          <a:solidFill>
            <a:srgbClr val="FFCCFF"/>
          </a:solidFill>
          <a:ln w="127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5000"/>
              </a:lnSpc>
              <a:spcBef>
                <a:spcPct val="0"/>
              </a:spcBef>
              <a:buClrTx/>
              <a:buFontTx/>
              <a:buNone/>
            </a:pPr>
            <a:r>
              <a:rPr kumimoji="0" lang="en-US" altLang="en-US" sz="2900" i="1">
                <a:latin typeface="Calibri" panose="020F0502020204030204" pitchFamily="34" charset="0"/>
              </a:rPr>
              <a:t>“Our greatest danger is that in </a:t>
            </a:r>
            <a:br>
              <a:rPr kumimoji="0" lang="en-US" altLang="en-US" sz="2900" i="1">
                <a:latin typeface="Calibri" panose="020F0502020204030204" pitchFamily="34" charset="0"/>
              </a:rPr>
            </a:br>
            <a:r>
              <a:rPr kumimoji="0" lang="en-US" altLang="en-US" sz="2900" i="1">
                <a:latin typeface="Calibri" panose="020F0502020204030204" pitchFamily="34" charset="0"/>
              </a:rPr>
              <a:t>the great leap from slavery to freedom, we may overlook the fact that the masses of us are to live by the productions of our hands and fail to keep in our mind that we shall prosper as we learn to dignify and glorify common labor…It is at the bottom of life we should begin and not the top…In all things that are purely social, we can be as separate as the fingers, yet one as the hand in all things essential to mutual progress.”</a:t>
            </a:r>
          </a:p>
          <a:p>
            <a:pPr algn="r">
              <a:lnSpc>
                <a:spcPct val="85000"/>
              </a:lnSpc>
              <a:spcBef>
                <a:spcPct val="0"/>
              </a:spcBef>
              <a:buClrTx/>
              <a:buFontTx/>
              <a:buNone/>
            </a:pPr>
            <a:r>
              <a:rPr kumimoji="0" lang="en-US" altLang="en-US" sz="2900" i="1">
                <a:latin typeface="Calibri" panose="020F0502020204030204" pitchFamily="34" charset="0"/>
              </a:rPr>
              <a:t>—</a:t>
            </a:r>
            <a:r>
              <a:rPr kumimoji="0" lang="en-US" altLang="en-US" sz="2900">
                <a:latin typeface="Calibri" panose="020F0502020204030204" pitchFamily="34" charset="0"/>
              </a:rPr>
              <a:t>Booker T. Washington</a:t>
            </a:r>
          </a:p>
          <a:p>
            <a:pPr algn="r">
              <a:lnSpc>
                <a:spcPct val="85000"/>
              </a:lnSpc>
              <a:spcBef>
                <a:spcPct val="0"/>
              </a:spcBef>
              <a:buClrTx/>
              <a:buFontTx/>
              <a:buNone/>
            </a:pPr>
            <a:r>
              <a:rPr kumimoji="0" lang="en-US" altLang="en-US" sz="2900">
                <a:latin typeface="Calibri" panose="020F0502020204030204" pitchFamily="34" charset="0"/>
              </a:rPr>
              <a:t> ”Atlanta Compromise” (1895) </a:t>
            </a:r>
            <a:br>
              <a:rPr kumimoji="0" lang="en-US" altLang="en-US" sz="2900">
                <a:latin typeface="Calibri" panose="020F0502020204030204" pitchFamily="34" charset="0"/>
              </a:rPr>
            </a:br>
            <a:r>
              <a:rPr kumimoji="0" lang="en-US" altLang="en-US" sz="2900">
                <a:latin typeface="Calibri" panose="020F0502020204030204" pitchFamily="34" charset="0"/>
              </a:rPr>
              <a:t>Atlanta Cotton States Exposition</a:t>
            </a:r>
          </a:p>
        </p:txBody>
      </p:sp>
      <p:pic>
        <p:nvPicPr>
          <p:cNvPr id="33797" name="Picture 9" descr="http://i11.photobucket.com/albums/a182/nick_dagan/atlanta_compromise_1895-1.jpg">
            <a:extLst>
              <a:ext uri="{FF2B5EF4-FFF2-40B4-BE49-F238E27FC236}">
                <a16:creationId xmlns:a16="http://schemas.microsoft.com/office/drawing/2014/main" id="{0422E5EA-55DB-4D40-B0EC-D20FF3839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6" y="2295526"/>
            <a:ext cx="3400425"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1" descr="http://api.ning.com/files/h*Ji4adfqzosh0qNG5TJ1NT-bVBzzkKKg9EpreqNbpcxZhUcu*AYQmVUXRuMiEQoBfYyhzb6GNtKEX7MD5E845hsDGo2A*eL/m5166.jpg?width=721">
            <a:extLst>
              <a:ext uri="{FF2B5EF4-FFF2-40B4-BE49-F238E27FC236}">
                <a16:creationId xmlns:a16="http://schemas.microsoft.com/office/drawing/2014/main" id="{AB18AA65-6638-4126-94BC-FABE6A4E7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98426"/>
            <a:ext cx="32004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http://www.pyepimanla.com/juillet-aout-2010/ameriques/photos/web-du-bois.jpg">
            <a:extLst>
              <a:ext uri="{FF2B5EF4-FFF2-40B4-BE49-F238E27FC236}">
                <a16:creationId xmlns:a16="http://schemas.microsoft.com/office/drawing/2014/main" id="{2B5E9F32-628C-453E-8217-5E1629F54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19200"/>
            <a:ext cx="36258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6">
            <a:extLst>
              <a:ext uri="{FF2B5EF4-FFF2-40B4-BE49-F238E27FC236}">
                <a16:creationId xmlns:a16="http://schemas.microsoft.com/office/drawing/2014/main" id="{F0755FC6-28E9-4F4B-9F16-40980F024251}"/>
              </a:ext>
            </a:extLst>
          </p:cNvPr>
          <p:cNvSpPr>
            <a:spLocks noChangeArrowheads="1"/>
          </p:cNvSpPr>
          <p:nvPr/>
        </p:nvSpPr>
        <p:spPr bwMode="auto">
          <a:xfrm>
            <a:off x="2286000" y="152401"/>
            <a:ext cx="7315200" cy="890115"/>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WEB DuBois had a very different view of </a:t>
            </a:r>
            <a:br>
              <a:rPr kumimoji="0" lang="en-US" altLang="en-US" sz="3200">
                <a:latin typeface="Calibri" panose="020F0502020204030204" pitchFamily="34" charset="0"/>
              </a:rPr>
            </a:br>
            <a:r>
              <a:rPr kumimoji="0" lang="en-US" altLang="en-US" sz="3200">
                <a:latin typeface="Calibri" panose="020F0502020204030204" pitchFamily="34" charset="0"/>
              </a:rPr>
              <a:t>race relations than Booker T. Washington</a:t>
            </a:r>
          </a:p>
        </p:txBody>
      </p:sp>
      <p:sp>
        <p:nvSpPr>
          <p:cNvPr id="35844" name="Rectangle 7">
            <a:extLst>
              <a:ext uri="{FF2B5EF4-FFF2-40B4-BE49-F238E27FC236}">
                <a16:creationId xmlns:a16="http://schemas.microsoft.com/office/drawing/2014/main" id="{9D01F456-E89E-4DF1-9A17-618E05F38AA9}"/>
              </a:ext>
            </a:extLst>
          </p:cNvPr>
          <p:cNvSpPr>
            <a:spLocks noChangeArrowheads="1"/>
          </p:cNvSpPr>
          <p:nvPr/>
        </p:nvSpPr>
        <p:spPr bwMode="auto">
          <a:xfrm>
            <a:off x="5486400" y="1446214"/>
            <a:ext cx="5029200" cy="1677987"/>
          </a:xfrm>
          <a:prstGeom prst="rect">
            <a:avLst/>
          </a:prstGeom>
          <a:solidFill>
            <a:srgbClr val="CC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DuBois was born in Massachusetts and was the first black man to earn a doctorate from Harvard</a:t>
            </a:r>
          </a:p>
        </p:txBody>
      </p:sp>
      <p:sp>
        <p:nvSpPr>
          <p:cNvPr id="9" name="Rectangle 8">
            <a:extLst>
              <a:ext uri="{FF2B5EF4-FFF2-40B4-BE49-F238E27FC236}">
                <a16:creationId xmlns:a16="http://schemas.microsoft.com/office/drawing/2014/main" id="{5092680E-5C99-4F75-B8C4-0F1D00483561}"/>
              </a:ext>
            </a:extLst>
          </p:cNvPr>
          <p:cNvSpPr>
            <a:spLocks noChangeArrowheads="1"/>
          </p:cNvSpPr>
          <p:nvPr/>
        </p:nvSpPr>
        <p:spPr bwMode="auto">
          <a:xfrm>
            <a:off x="5430838" y="4732338"/>
            <a:ext cx="5029200" cy="1668462"/>
          </a:xfrm>
          <a:prstGeom prst="rect">
            <a:avLst/>
          </a:prstGeom>
          <a:solidFill>
            <a:srgbClr val="CC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…called for immediate civil rights and the promotion </a:t>
            </a:r>
            <a:br>
              <a:rPr kumimoji="0" lang="en-US" altLang="en-US" sz="3200">
                <a:latin typeface="Calibri" panose="020F0502020204030204" pitchFamily="34" charset="0"/>
              </a:rPr>
            </a:br>
            <a:r>
              <a:rPr kumimoji="0" lang="en-US" altLang="en-US" sz="3200">
                <a:latin typeface="Calibri" panose="020F0502020204030204" pitchFamily="34" charset="0"/>
              </a:rPr>
              <a:t>of the “Talented Tenth” </a:t>
            </a:r>
            <a:br>
              <a:rPr kumimoji="0" lang="en-US" altLang="en-US" sz="3200">
                <a:latin typeface="Calibri" panose="020F0502020204030204" pitchFamily="34" charset="0"/>
              </a:rPr>
            </a:br>
            <a:r>
              <a:rPr kumimoji="0" lang="en-US" altLang="en-US" sz="3200">
                <a:latin typeface="Calibri" panose="020F0502020204030204" pitchFamily="34" charset="0"/>
              </a:rPr>
              <a:t>of young black leaders</a:t>
            </a:r>
          </a:p>
        </p:txBody>
      </p:sp>
      <p:sp>
        <p:nvSpPr>
          <p:cNvPr id="10" name="Rectangle 9">
            <a:extLst>
              <a:ext uri="{FF2B5EF4-FFF2-40B4-BE49-F238E27FC236}">
                <a16:creationId xmlns:a16="http://schemas.microsoft.com/office/drawing/2014/main" id="{CC179682-5BDC-43A5-8CBC-741DBCDAC5AB}"/>
              </a:ext>
            </a:extLst>
          </p:cNvPr>
          <p:cNvSpPr>
            <a:spLocks noChangeArrowheads="1"/>
          </p:cNvSpPr>
          <p:nvPr/>
        </p:nvSpPr>
        <p:spPr bwMode="auto">
          <a:xfrm>
            <a:off x="5486400" y="3452814"/>
            <a:ext cx="5029200" cy="890587"/>
          </a:xfrm>
          <a:prstGeom prst="rect">
            <a:avLst/>
          </a:prstGeom>
          <a:solidFill>
            <a:srgbClr val="FF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He opposed Washington’s “Atlanta Compromise” 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http://www.pyepimanla.com/juillet-aout-2010/ameriques/photos/web-du-bois.jpg">
            <a:extLst>
              <a:ext uri="{FF2B5EF4-FFF2-40B4-BE49-F238E27FC236}">
                <a16:creationId xmlns:a16="http://schemas.microsoft.com/office/drawing/2014/main" id="{7876FE99-7457-4ADF-BFB6-69C23ACB3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19200"/>
            <a:ext cx="36258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6">
            <a:extLst>
              <a:ext uri="{FF2B5EF4-FFF2-40B4-BE49-F238E27FC236}">
                <a16:creationId xmlns:a16="http://schemas.microsoft.com/office/drawing/2014/main" id="{72500F56-D3B0-456C-BD4E-AE2CB958A591}"/>
              </a:ext>
            </a:extLst>
          </p:cNvPr>
          <p:cNvSpPr>
            <a:spLocks noChangeArrowheads="1"/>
          </p:cNvSpPr>
          <p:nvPr/>
        </p:nvSpPr>
        <p:spPr bwMode="auto">
          <a:xfrm>
            <a:off x="2286000" y="152401"/>
            <a:ext cx="7315200" cy="890115"/>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WEB DuBois had a very different view of </a:t>
            </a:r>
            <a:br>
              <a:rPr kumimoji="0" lang="en-US" altLang="en-US" sz="3200">
                <a:latin typeface="Calibri" panose="020F0502020204030204" pitchFamily="34" charset="0"/>
              </a:rPr>
            </a:br>
            <a:r>
              <a:rPr kumimoji="0" lang="en-US" altLang="en-US" sz="3200">
                <a:latin typeface="Calibri" panose="020F0502020204030204" pitchFamily="34" charset="0"/>
              </a:rPr>
              <a:t>race relations than Booker T. Washington</a:t>
            </a:r>
          </a:p>
        </p:txBody>
      </p:sp>
      <p:sp>
        <p:nvSpPr>
          <p:cNvPr id="36868" name="Rectangle 7">
            <a:extLst>
              <a:ext uri="{FF2B5EF4-FFF2-40B4-BE49-F238E27FC236}">
                <a16:creationId xmlns:a16="http://schemas.microsoft.com/office/drawing/2014/main" id="{B4B29944-6E06-40DB-B675-4124F3B62AA2}"/>
              </a:ext>
            </a:extLst>
          </p:cNvPr>
          <p:cNvSpPr>
            <a:spLocks noChangeArrowheads="1"/>
          </p:cNvSpPr>
          <p:nvPr/>
        </p:nvSpPr>
        <p:spPr bwMode="auto">
          <a:xfrm>
            <a:off x="5486401" y="1676401"/>
            <a:ext cx="5076825" cy="3514725"/>
          </a:xfrm>
          <a:prstGeom prst="rect">
            <a:avLst/>
          </a:prstGeom>
          <a:solidFill>
            <a:srgbClr val="FFCCFF"/>
          </a:solidFill>
          <a:ln w="127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eaLnBrk="1" hangingPunct="1">
              <a:lnSpc>
                <a:spcPct val="85000"/>
              </a:lnSpc>
              <a:spcBef>
                <a:spcPct val="0"/>
              </a:spcBef>
              <a:buClrTx/>
              <a:buFontTx/>
              <a:buNone/>
            </a:pPr>
            <a:r>
              <a:rPr kumimoji="0" lang="en-US" altLang="en-US" sz="3200" i="1">
                <a:latin typeface="Calibri" panose="020F0502020204030204" pitchFamily="34" charset="0"/>
              </a:rPr>
              <a:t>We claim for ourselves every single right that belongs to a free American, political, civil and social, and until we get these rights we will never cease to protest and assail the ears of America</a:t>
            </a:r>
          </a:p>
          <a:p>
            <a:pPr algn="r" eaLnBrk="1" hangingPunct="1">
              <a:spcBef>
                <a:spcPct val="0"/>
              </a:spcBef>
              <a:buClrTx/>
              <a:buFontTx/>
              <a:buNone/>
            </a:pPr>
            <a:r>
              <a:rPr kumimoji="0" lang="en-US" altLang="en-US" sz="3200" i="1">
                <a:latin typeface="Calibri" panose="020F0502020204030204" pitchFamily="34" charset="0"/>
              </a:rPr>
              <a:t>—W.E.B. DuBois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1">
            <a:extLst>
              <a:ext uri="{FF2B5EF4-FFF2-40B4-BE49-F238E27FC236}">
                <a16:creationId xmlns:a16="http://schemas.microsoft.com/office/drawing/2014/main" id="{0D47766C-BB61-4CD5-B134-8E880335AA0F}"/>
              </a:ext>
            </a:extLst>
          </p:cNvPr>
          <p:cNvSpPr>
            <a:spLocks noChangeArrowheads="1"/>
          </p:cNvSpPr>
          <p:nvPr/>
        </p:nvSpPr>
        <p:spPr bwMode="auto">
          <a:xfrm>
            <a:off x="1600200" y="76200"/>
            <a:ext cx="8991600" cy="457200"/>
          </a:xfrm>
          <a:prstGeom prst="rect">
            <a:avLst/>
          </a:prstGeom>
          <a:solidFill>
            <a:srgbClr val="FFCCFF"/>
          </a:solidFill>
          <a:ln w="127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en-US" sz="3100">
                <a:latin typeface="Calibri" panose="020F0502020204030204" pitchFamily="34" charset="0"/>
                <a:cs typeface="Calibri" panose="020F0502020204030204" pitchFamily="34" charset="0"/>
              </a:rPr>
              <a:t>Many city governments were run by political machines</a:t>
            </a:r>
          </a:p>
          <a:p>
            <a:pPr algn="ctr" eaLnBrk="1" hangingPunct="1">
              <a:spcBef>
                <a:spcPct val="0"/>
              </a:spcBef>
              <a:buFontTx/>
              <a:buNone/>
            </a:pPr>
            <a:endParaRPr lang="en-US" altLang="en-US" sz="1800"/>
          </a:p>
        </p:txBody>
      </p:sp>
      <p:sp>
        <p:nvSpPr>
          <p:cNvPr id="48131" name="Rectangle 13">
            <a:extLst>
              <a:ext uri="{FF2B5EF4-FFF2-40B4-BE49-F238E27FC236}">
                <a16:creationId xmlns:a16="http://schemas.microsoft.com/office/drawing/2014/main" id="{A678B524-F3D6-410B-90A5-5E582C77C418}"/>
              </a:ext>
            </a:extLst>
          </p:cNvPr>
          <p:cNvSpPr>
            <a:spLocks noChangeArrowheads="1"/>
          </p:cNvSpPr>
          <p:nvPr/>
        </p:nvSpPr>
        <p:spPr bwMode="auto">
          <a:xfrm>
            <a:off x="1600200" y="649288"/>
            <a:ext cx="4876800" cy="1905000"/>
          </a:xfrm>
          <a:prstGeom prst="rect">
            <a:avLst/>
          </a:prstGeom>
          <a:solidFill>
            <a:srgbClr val="CCCCFF"/>
          </a:solidFill>
          <a:ln w="127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1" algn="ctr">
              <a:lnSpc>
                <a:spcPct val="75000"/>
              </a:lnSpc>
              <a:spcBef>
                <a:spcPct val="0"/>
              </a:spcBef>
              <a:buNone/>
            </a:pPr>
            <a:r>
              <a:rPr lang="en-US" altLang="en-US" sz="3200">
                <a:latin typeface="Calibri" panose="020F0502020204030204" pitchFamily="34" charset="0"/>
                <a:cs typeface="Calibri" panose="020F0502020204030204" pitchFamily="34" charset="0"/>
              </a:rPr>
              <a:t>Because machine politicians controlled access to city jobs, business licenses, and building projects, they tended to be corrupt </a:t>
            </a:r>
            <a:endParaRPr lang="en-US" altLang="en-US" sz="1200">
              <a:latin typeface="Calibri" panose="020F0502020204030204" pitchFamily="34" charset="0"/>
              <a:cs typeface="Calibri" panose="020F0502020204030204" pitchFamily="34" charset="0"/>
            </a:endParaRPr>
          </a:p>
          <a:p>
            <a:pPr algn="ctr" eaLnBrk="1" hangingPunct="1">
              <a:lnSpc>
                <a:spcPct val="80000"/>
              </a:lnSpc>
              <a:spcBef>
                <a:spcPct val="0"/>
              </a:spcBef>
              <a:buFontTx/>
              <a:buNone/>
            </a:pPr>
            <a:r>
              <a:rPr lang="en-US" altLang="en-US">
                <a:latin typeface="Calibri" panose="020F0502020204030204" pitchFamily="34" charset="0"/>
                <a:cs typeface="Calibri" panose="020F0502020204030204" pitchFamily="34" charset="0"/>
              </a:rPr>
              <a:t> </a:t>
            </a:r>
          </a:p>
        </p:txBody>
      </p:sp>
      <p:sp>
        <p:nvSpPr>
          <p:cNvPr id="48132" name="Rectangle 16">
            <a:extLst>
              <a:ext uri="{FF2B5EF4-FFF2-40B4-BE49-F238E27FC236}">
                <a16:creationId xmlns:a16="http://schemas.microsoft.com/office/drawing/2014/main" id="{1318D3A7-6A2A-4FAC-AD9B-25E6B94AED92}"/>
              </a:ext>
            </a:extLst>
          </p:cNvPr>
          <p:cNvSpPr>
            <a:spLocks noChangeArrowheads="1"/>
          </p:cNvSpPr>
          <p:nvPr/>
        </p:nvSpPr>
        <p:spPr bwMode="auto">
          <a:xfrm>
            <a:off x="6553200" y="649288"/>
            <a:ext cx="4038600" cy="1905000"/>
          </a:xfrm>
          <a:prstGeom prst="rect">
            <a:avLst/>
          </a:prstGeom>
          <a:solidFill>
            <a:srgbClr val="CCFFCC"/>
          </a:solidFill>
          <a:ln w="127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en-US">
                <a:latin typeface="Calibri" panose="020F0502020204030204" pitchFamily="34" charset="0"/>
                <a:cs typeface="Calibri" panose="020F0502020204030204" pitchFamily="34" charset="0"/>
              </a:rPr>
              <a:t>Many politicians used fraud to win elections, used their influence for personal gain (graft), or took bribes</a:t>
            </a:r>
          </a:p>
        </p:txBody>
      </p:sp>
      <p:pic>
        <p:nvPicPr>
          <p:cNvPr id="48133" name="Picture 9" descr="http://afrocityblog.files.wordpress.com/2010/05/chicago-machine.jpg">
            <a:extLst>
              <a:ext uri="{FF2B5EF4-FFF2-40B4-BE49-F238E27FC236}">
                <a16:creationId xmlns:a16="http://schemas.microsoft.com/office/drawing/2014/main" id="{27F17866-8B9E-4691-A931-B27C238A3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13" t="3130" r="2982" b="4454"/>
          <a:stretch>
            <a:fillRect/>
          </a:stretch>
        </p:blipFill>
        <p:spPr bwMode="auto">
          <a:xfrm>
            <a:off x="1600201" y="2667000"/>
            <a:ext cx="48307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2" descr="http://2.bp.blogspot.com/_ZT01xeO3Ex4/TEWof-8DgOI/AAAAAAAADCA/Nni87y_IqFU/s320/Boss-Tweed.gif">
            <a:extLst>
              <a:ext uri="{FF2B5EF4-FFF2-40B4-BE49-F238E27FC236}">
                <a16:creationId xmlns:a16="http://schemas.microsoft.com/office/drawing/2014/main" id="{F99A1594-A98E-4A26-91C6-61293A107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0964" y="2620964"/>
            <a:ext cx="4237037"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0DF905F1-2884-4D9F-9824-ECE6A2A763CC}"/>
              </a:ext>
            </a:extLst>
          </p:cNvPr>
          <p:cNvSpPr>
            <a:spLocks noChangeArrowheads="1"/>
          </p:cNvSpPr>
          <p:nvPr/>
        </p:nvSpPr>
        <p:spPr bwMode="auto">
          <a:xfrm>
            <a:off x="1600200" y="2667001"/>
            <a:ext cx="4876800" cy="1603375"/>
          </a:xfrm>
          <a:prstGeom prst="rect">
            <a:avLst/>
          </a:prstGeom>
          <a:solidFill>
            <a:srgbClr val="CCECFF"/>
          </a:solidFill>
          <a:ln w="127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en-US">
                <a:latin typeface="Calibri" panose="020F0502020204030204" pitchFamily="34" charset="0"/>
                <a:cs typeface="Calibri" panose="020F0502020204030204" pitchFamily="34" charset="0"/>
              </a:rPr>
              <a:t>The most notorious urban politician was Boss Tweed of New York’s Tammany Hall political machine</a:t>
            </a:r>
          </a:p>
        </p:txBody>
      </p:sp>
      <p:sp>
        <p:nvSpPr>
          <p:cNvPr id="16" name="Rectangle 15">
            <a:extLst>
              <a:ext uri="{FF2B5EF4-FFF2-40B4-BE49-F238E27FC236}">
                <a16:creationId xmlns:a16="http://schemas.microsoft.com/office/drawing/2014/main" id="{61E04270-C84B-484D-BD49-099DEFBD7A15}"/>
              </a:ext>
            </a:extLst>
          </p:cNvPr>
          <p:cNvSpPr>
            <a:spLocks noChangeArrowheads="1"/>
          </p:cNvSpPr>
          <p:nvPr/>
        </p:nvSpPr>
        <p:spPr bwMode="auto">
          <a:xfrm>
            <a:off x="1600200" y="4416426"/>
            <a:ext cx="4876800" cy="1908175"/>
          </a:xfrm>
          <a:prstGeom prst="rect">
            <a:avLst/>
          </a:prstGeom>
          <a:solidFill>
            <a:srgbClr val="FFFFCC"/>
          </a:solidFill>
          <a:ln w="127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en-US">
                <a:latin typeface="Calibri" panose="020F0502020204030204" pitchFamily="34" charset="0"/>
                <a:cs typeface="Calibri" panose="020F0502020204030204" pitchFamily="34" charset="0"/>
              </a:rPr>
              <a:t>The “Tweed Ring” defrauded New York City </a:t>
            </a:r>
            <a:br>
              <a:rPr lang="en-US" altLang="en-US">
                <a:latin typeface="Calibri" panose="020F0502020204030204" pitchFamily="34" charset="0"/>
                <a:cs typeface="Calibri" panose="020F0502020204030204" pitchFamily="34" charset="0"/>
              </a:rPr>
            </a:br>
            <a:r>
              <a:rPr lang="en-US" altLang="en-US">
                <a:latin typeface="Calibri" panose="020F0502020204030204" pitchFamily="34" charset="0"/>
                <a:cs typeface="Calibri" panose="020F0502020204030204" pitchFamily="34" charset="0"/>
              </a:rPr>
              <a:t>of millions of dollars </a:t>
            </a:r>
            <a:br>
              <a:rPr lang="en-US" altLang="en-US">
                <a:latin typeface="Calibri" panose="020F0502020204030204" pitchFamily="34" charset="0"/>
                <a:cs typeface="Calibri" panose="020F0502020204030204" pitchFamily="34" charset="0"/>
              </a:rPr>
            </a:br>
            <a:r>
              <a:rPr lang="en-US" altLang="en-US">
                <a:latin typeface="Calibri" panose="020F0502020204030204" pitchFamily="34" charset="0"/>
                <a:cs typeface="Calibri" panose="020F0502020204030204" pitchFamily="34" charset="0"/>
              </a:rPr>
              <a:t>until it was exposed by reporter Thomas Nast </a:t>
            </a:r>
          </a:p>
        </p:txBody>
      </p:sp>
      <p:pic>
        <p:nvPicPr>
          <p:cNvPr id="27660" name="Picture 12" descr="http://www.sonofthesouth.net/boss-tweed.jpg">
            <a:extLst>
              <a:ext uri="{FF2B5EF4-FFF2-40B4-BE49-F238E27FC236}">
                <a16:creationId xmlns:a16="http://schemas.microsoft.com/office/drawing/2014/main" id="{4EC16A3F-36B8-483E-9196-444A125E3A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1" y="2667000"/>
            <a:ext cx="39973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ttp://www.fulltable.com/VTS/aoi/n/nast/bb.jpg">
            <a:extLst>
              <a:ext uri="{FF2B5EF4-FFF2-40B4-BE49-F238E27FC236}">
                <a16:creationId xmlns:a16="http://schemas.microsoft.com/office/drawing/2014/main" id="{B66A6EAC-434E-4175-AE64-7FF338B8CC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7026" y="2647950"/>
            <a:ext cx="383857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7660"/>
                                        </p:tgtEl>
                                        <p:attrNameLst>
                                          <p:attrName>style.visibility</p:attrName>
                                        </p:attrNameLst>
                                      </p:cBhvr>
                                      <p:to>
                                        <p:strVal val="visible"/>
                                      </p:to>
                                    </p:set>
                                    <p:animEffect transition="in" filter="fade">
                                      <p:cBhvr>
                                        <p:cTn id="13" dur="500"/>
                                        <p:tgtEl>
                                          <p:spTgt spid="2766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utoUpdateAnimBg="0"/>
      <p:bldP spid="16"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upload.wikimedia.org/wikipedia/commons/e/e9/Niagara_movement_meeting_in_Fort_Erie,_Canada,_1905.jpg">
            <a:extLst>
              <a:ext uri="{FF2B5EF4-FFF2-40B4-BE49-F238E27FC236}">
                <a16:creationId xmlns:a16="http://schemas.microsoft.com/office/drawing/2014/main" id="{A2072835-1F59-4619-B46D-736E64F18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228600"/>
            <a:ext cx="4443413"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4">
            <a:extLst>
              <a:ext uri="{FF2B5EF4-FFF2-40B4-BE49-F238E27FC236}">
                <a16:creationId xmlns:a16="http://schemas.microsoft.com/office/drawing/2014/main" id="{E627B150-CA0D-4810-88BF-ADC66D87F25C}"/>
              </a:ext>
            </a:extLst>
          </p:cNvPr>
          <p:cNvSpPr>
            <a:spLocks noChangeArrowheads="1"/>
          </p:cNvSpPr>
          <p:nvPr/>
        </p:nvSpPr>
        <p:spPr bwMode="auto">
          <a:xfrm>
            <a:off x="6324600" y="152400"/>
            <a:ext cx="4191000" cy="1284288"/>
          </a:xfrm>
          <a:prstGeom prst="rect">
            <a:avLst/>
          </a:prstGeom>
          <a:solidFill>
            <a:srgbClr val="CC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In 1905, DuBois and other black leaders led the Niagara Movement </a:t>
            </a:r>
          </a:p>
        </p:txBody>
      </p:sp>
      <p:sp>
        <p:nvSpPr>
          <p:cNvPr id="37892" name="Rectangle 5">
            <a:extLst>
              <a:ext uri="{FF2B5EF4-FFF2-40B4-BE49-F238E27FC236}">
                <a16:creationId xmlns:a16="http://schemas.microsoft.com/office/drawing/2014/main" id="{F27A50A1-32A8-42FF-935B-628788F571A7}"/>
              </a:ext>
            </a:extLst>
          </p:cNvPr>
          <p:cNvSpPr>
            <a:spLocks noChangeArrowheads="1"/>
          </p:cNvSpPr>
          <p:nvPr/>
        </p:nvSpPr>
        <p:spPr bwMode="auto">
          <a:xfrm>
            <a:off x="6324600" y="1600200"/>
            <a:ext cx="4191000" cy="2071688"/>
          </a:xfrm>
          <a:prstGeom prst="rect">
            <a:avLst/>
          </a:prstGeom>
          <a:solidFill>
            <a:srgbClr val="FFCC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…They demanded an </a:t>
            </a:r>
            <a:br>
              <a:rPr kumimoji="0" lang="en-US" altLang="en-US" sz="3200">
                <a:latin typeface="Calibri" panose="020F0502020204030204" pitchFamily="34" charset="0"/>
              </a:rPr>
            </a:br>
            <a:r>
              <a:rPr kumimoji="0" lang="en-US" altLang="en-US" sz="3200">
                <a:latin typeface="Calibri" panose="020F0502020204030204" pitchFamily="34" charset="0"/>
              </a:rPr>
              <a:t>end to segregation and discrimination and economic and educational equality</a:t>
            </a:r>
          </a:p>
        </p:txBody>
      </p:sp>
      <p:sp>
        <p:nvSpPr>
          <p:cNvPr id="7" name="Rectangle 6">
            <a:extLst>
              <a:ext uri="{FF2B5EF4-FFF2-40B4-BE49-F238E27FC236}">
                <a16:creationId xmlns:a16="http://schemas.microsoft.com/office/drawing/2014/main" id="{50921F00-7F9F-46ED-91F1-AC1ECD45D647}"/>
              </a:ext>
            </a:extLst>
          </p:cNvPr>
          <p:cNvSpPr>
            <a:spLocks noChangeArrowheads="1"/>
          </p:cNvSpPr>
          <p:nvPr/>
        </p:nvSpPr>
        <p:spPr bwMode="auto">
          <a:xfrm>
            <a:off x="6324600" y="3856038"/>
            <a:ext cx="4191000" cy="2849562"/>
          </a:xfrm>
          <a:prstGeom prst="rect">
            <a:avLst/>
          </a:prstGeom>
          <a:solidFill>
            <a:srgbClr val="CC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The meeting led to </a:t>
            </a:r>
            <a:br>
              <a:rPr kumimoji="0" lang="en-US" altLang="en-US" sz="3200">
                <a:latin typeface="Calibri" panose="020F0502020204030204" pitchFamily="34" charset="0"/>
              </a:rPr>
            </a:br>
            <a:r>
              <a:rPr kumimoji="0" lang="en-US" altLang="en-US" sz="3200">
                <a:latin typeface="Calibri" panose="020F0502020204030204" pitchFamily="34" charset="0"/>
              </a:rPr>
              <a:t>the formation of the National Association </a:t>
            </a:r>
            <a:br>
              <a:rPr kumimoji="0" lang="en-US" altLang="en-US" sz="3200">
                <a:latin typeface="Calibri" panose="020F0502020204030204" pitchFamily="34" charset="0"/>
              </a:rPr>
            </a:br>
            <a:r>
              <a:rPr kumimoji="0" lang="en-US" altLang="en-US" sz="3200">
                <a:latin typeface="Calibri" panose="020F0502020204030204" pitchFamily="34" charset="0"/>
              </a:rPr>
              <a:t>for the Advancement </a:t>
            </a:r>
            <a:br>
              <a:rPr kumimoji="0" lang="en-US" altLang="en-US" sz="3200">
                <a:latin typeface="Calibri" panose="020F0502020204030204" pitchFamily="34" charset="0"/>
              </a:rPr>
            </a:br>
            <a:r>
              <a:rPr kumimoji="0" lang="en-US" altLang="en-US" sz="3200">
                <a:latin typeface="Calibri" panose="020F0502020204030204" pitchFamily="34" charset="0"/>
              </a:rPr>
              <a:t>of Colored People (NAACP) in 1909 to fight for black equality</a:t>
            </a:r>
          </a:p>
        </p:txBody>
      </p:sp>
      <p:pic>
        <p:nvPicPr>
          <p:cNvPr id="67588" name="Picture 4" descr="http://3.bp.blogspot.com/-AspDUYa6Oxk/UAL7P8Hu0aI/AAAAAAAAAkc/dwwj16O4U7o/s1600/NAACP+Founders.jpg">
            <a:extLst>
              <a:ext uri="{FF2B5EF4-FFF2-40B4-BE49-F238E27FC236}">
                <a16:creationId xmlns:a16="http://schemas.microsoft.com/office/drawing/2014/main" id="{7FD022D2-8D0D-43DE-AE5E-BE83DC847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1039814"/>
            <a:ext cx="4540250"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7588"/>
                                        </p:tgtEl>
                                        <p:attrNameLst>
                                          <p:attrName>style.visibility</p:attrName>
                                        </p:attrNameLst>
                                      </p:cBhvr>
                                      <p:to>
                                        <p:strVal val="visible"/>
                                      </p:to>
                                    </p:set>
                                    <p:animEffect transition="in" filter="fade">
                                      <p:cBhvr>
                                        <p:cTn id="10" dur="500"/>
                                        <p:tgtEl>
                                          <p:spTgt spid="67588"/>
                                        </p:tgtEl>
                                      </p:cBhvr>
                                    </p:animEffect>
                                  </p:childTnLst>
                                </p:cTn>
                              </p:par>
                              <p:par>
                                <p:cTn id="11" presetID="10" presetClass="exit" presetSubtype="0" fill="hold" nodeType="withEffect">
                                  <p:stCondLst>
                                    <p:cond delay="0"/>
                                  </p:stCondLst>
                                  <p:childTnLst>
                                    <p:animEffect transition="out" filter="fade">
                                      <p:cBhvr>
                                        <p:cTn id="12" dur="500"/>
                                        <p:tgtEl>
                                          <p:spTgt spid="67586"/>
                                        </p:tgtEl>
                                      </p:cBhvr>
                                    </p:animEffect>
                                    <p:set>
                                      <p:cBhvr>
                                        <p:cTn id="13" dur="1" fill="hold">
                                          <p:stCondLst>
                                            <p:cond delay="499"/>
                                          </p:stCondLst>
                                        </p:cTn>
                                        <p:tgtEl>
                                          <p:spTgt spid="675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6069F8-EDA5-456D-A2C9-9003A7458A40}"/>
              </a:ext>
            </a:extLst>
          </p:cNvPr>
          <p:cNvSpPr/>
          <p:nvPr/>
        </p:nvSpPr>
        <p:spPr>
          <a:xfrm>
            <a:off x="6172200" y="681038"/>
            <a:ext cx="4343400" cy="2062162"/>
          </a:xfrm>
          <a:prstGeom prst="rect">
            <a:avLst/>
          </a:prstGeom>
          <a:solidFill>
            <a:schemeClr val="accent1">
              <a:lumMod val="20000"/>
              <a:lumOff val="80000"/>
            </a:schemeClr>
          </a:solidFill>
          <a:ln>
            <a:solidFill>
              <a:schemeClr val="tx1"/>
            </a:solidFill>
          </a:ln>
        </p:spPr>
        <p:txBody>
          <a:bodyPr>
            <a:spAutoFit/>
          </a:bodyPr>
          <a:lstStyle/>
          <a:p>
            <a:pPr algn="ctr">
              <a:lnSpc>
                <a:spcPct val="80000"/>
              </a:lnSpc>
              <a:defRPr/>
            </a:pPr>
            <a:r>
              <a:rPr lang="en-US" sz="3200" dirty="0">
                <a:latin typeface="Calibri" pitchFamily="34" charset="0"/>
              </a:rPr>
              <a:t>The NAACP fought voting restrictions and segregation</a:t>
            </a:r>
            <a:r>
              <a:rPr lang="en-US" sz="2600" dirty="0">
                <a:latin typeface="Calibri" pitchFamily="34" charset="0"/>
              </a:rPr>
              <a:t> </a:t>
            </a:r>
            <a:r>
              <a:rPr lang="en-US" sz="3200" dirty="0">
                <a:latin typeface="Calibri" pitchFamily="34" charset="0"/>
              </a:rPr>
              <a:t>laws</a:t>
            </a:r>
            <a:r>
              <a:rPr lang="en-US" sz="2600" dirty="0">
                <a:latin typeface="Calibri" pitchFamily="34" charset="0"/>
              </a:rPr>
              <a:t> </a:t>
            </a:r>
            <a:r>
              <a:rPr lang="en-US" sz="3200" dirty="0">
                <a:latin typeface="Calibri" pitchFamily="34" charset="0"/>
              </a:rPr>
              <a:t>by</a:t>
            </a:r>
            <a:r>
              <a:rPr lang="en-US" sz="2600" dirty="0">
                <a:latin typeface="Calibri" pitchFamily="34" charset="0"/>
              </a:rPr>
              <a:t> </a:t>
            </a:r>
            <a:r>
              <a:rPr lang="en-US" sz="3200" dirty="0">
                <a:latin typeface="Calibri" pitchFamily="34" charset="0"/>
              </a:rPr>
              <a:t>using </a:t>
            </a:r>
            <a:br>
              <a:rPr lang="en-US" sz="3200" dirty="0">
                <a:latin typeface="Calibri" pitchFamily="34" charset="0"/>
              </a:rPr>
            </a:br>
            <a:r>
              <a:rPr lang="en-US" sz="3200" dirty="0">
                <a:latin typeface="Calibri" pitchFamily="34" charset="0"/>
              </a:rPr>
              <a:t>the 14</a:t>
            </a:r>
            <a:r>
              <a:rPr lang="en-US" sz="3200" baseline="30000" dirty="0">
                <a:latin typeface="Calibri" pitchFamily="34" charset="0"/>
              </a:rPr>
              <a:t>th</a:t>
            </a:r>
            <a:r>
              <a:rPr lang="en-US" sz="3200" dirty="0">
                <a:latin typeface="Calibri" pitchFamily="34" charset="0"/>
              </a:rPr>
              <a:t> Amendment </a:t>
            </a:r>
            <a:br>
              <a:rPr lang="en-US" sz="3200" dirty="0">
                <a:latin typeface="Calibri" pitchFamily="34" charset="0"/>
              </a:rPr>
            </a:br>
            <a:r>
              <a:rPr lang="en-US" sz="3200" dirty="0">
                <a:latin typeface="Calibri" pitchFamily="34" charset="0"/>
              </a:rPr>
              <a:t>to file lawsuits </a:t>
            </a:r>
          </a:p>
        </p:txBody>
      </p:sp>
      <p:sp>
        <p:nvSpPr>
          <p:cNvPr id="6" name="Rectangle 5">
            <a:extLst>
              <a:ext uri="{FF2B5EF4-FFF2-40B4-BE49-F238E27FC236}">
                <a16:creationId xmlns:a16="http://schemas.microsoft.com/office/drawing/2014/main" id="{BC4EB563-9CBC-4EF6-98B8-D9E3224CA876}"/>
              </a:ext>
            </a:extLst>
          </p:cNvPr>
          <p:cNvSpPr>
            <a:spLocks noChangeArrowheads="1"/>
          </p:cNvSpPr>
          <p:nvPr/>
        </p:nvSpPr>
        <p:spPr bwMode="auto">
          <a:xfrm>
            <a:off x="6172200" y="3121026"/>
            <a:ext cx="4343400" cy="2898775"/>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95000"/>
              </a:lnSpc>
              <a:spcBef>
                <a:spcPct val="15000"/>
              </a:spcBef>
              <a:buClrTx/>
              <a:buFontTx/>
              <a:buNone/>
            </a:pPr>
            <a:r>
              <a:rPr kumimoji="0" lang="en-US" altLang="en-US" sz="3200">
                <a:latin typeface="Calibri" panose="020F0502020204030204" pitchFamily="34" charset="0"/>
              </a:rPr>
              <a:t>WEB DuBois was the most outspoken early member of the NAACP by using </a:t>
            </a:r>
            <a:r>
              <a:rPr kumimoji="0" lang="en-US" altLang="en-US" sz="3200" i="1">
                <a:latin typeface="Calibri" panose="020F0502020204030204" pitchFamily="34" charset="0"/>
              </a:rPr>
              <a:t>The Crisis</a:t>
            </a:r>
            <a:r>
              <a:rPr kumimoji="0" lang="en-US" altLang="en-US" sz="3200">
                <a:latin typeface="Calibri" panose="020F0502020204030204" pitchFamily="34" charset="0"/>
              </a:rPr>
              <a:t> newsletter to call attention to black causes</a:t>
            </a:r>
          </a:p>
        </p:txBody>
      </p:sp>
      <p:pic>
        <p:nvPicPr>
          <p:cNvPr id="67588" name="Picture 4" descr="http://3.bp.blogspot.com/-AspDUYa6Oxk/UAL7P8Hu0aI/AAAAAAAAAkc/dwwj16O4U7o/s1600/NAACP+Founders.jpg">
            <a:extLst>
              <a:ext uri="{FF2B5EF4-FFF2-40B4-BE49-F238E27FC236}">
                <a16:creationId xmlns:a16="http://schemas.microsoft.com/office/drawing/2014/main" id="{5C31CAC3-9519-419D-8C2D-AEE3575B2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4764"/>
            <a:ext cx="4540250"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0" name="Picture 2" descr="http://macaulay.cuny.edu/eportfolios/drabik11/files/2011/05/the-crisis.jpg">
            <a:extLst>
              <a:ext uri="{FF2B5EF4-FFF2-40B4-BE49-F238E27FC236}">
                <a16:creationId xmlns:a16="http://schemas.microsoft.com/office/drawing/2014/main" id="{1758A3E3-DF51-4D3C-A73E-3D4406268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189288"/>
            <a:ext cx="4419600"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http://projects.ecfs.org/fieldston57/sphsmeyersnyc/duboisCrisis.jpg">
            <a:extLst>
              <a:ext uri="{FF2B5EF4-FFF2-40B4-BE49-F238E27FC236}">
                <a16:creationId xmlns:a16="http://schemas.microsoft.com/office/drawing/2014/main" id="{D40AFA4F-FA7A-4B1F-83D0-7A2FBFC21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485"/>
          <a:stretch>
            <a:fillRect/>
          </a:stretch>
        </p:blipFill>
        <p:spPr bwMode="auto">
          <a:xfrm>
            <a:off x="1628776" y="192089"/>
            <a:ext cx="4391025"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67588"/>
                                        </p:tgtEl>
                                      </p:cBhvr>
                                    </p:animEffect>
                                    <p:set>
                                      <p:cBhvr>
                                        <p:cTn id="7" dur="1" fill="hold">
                                          <p:stCondLst>
                                            <p:cond delay="499"/>
                                          </p:stCondLst>
                                        </p:cTn>
                                        <p:tgtEl>
                                          <p:spTgt spid="6758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8612"/>
                                        </p:tgtEl>
                                        <p:attrNameLst>
                                          <p:attrName>style.visibility</p:attrName>
                                        </p:attrNameLst>
                                      </p:cBhvr>
                                      <p:to>
                                        <p:strVal val="visible"/>
                                      </p:to>
                                    </p:set>
                                    <p:animEffect transition="in" filter="fade">
                                      <p:cBhvr>
                                        <p:cTn id="10" dur="500"/>
                                        <p:tgtEl>
                                          <p:spTgt spid="68612"/>
                                        </p:tgtEl>
                                      </p:cBhvr>
                                    </p:animEffect>
                                  </p:childTnLst>
                                </p:cTn>
                              </p:par>
                              <p:par>
                                <p:cTn id="11" presetID="10" presetClass="entr" presetSubtype="0" fill="hold" nodeType="withEffect">
                                  <p:stCondLst>
                                    <p:cond delay="0"/>
                                  </p:stCondLst>
                                  <p:childTnLst>
                                    <p:set>
                                      <p:cBhvr>
                                        <p:cTn id="12" dur="1" fill="hold">
                                          <p:stCondLst>
                                            <p:cond delay="0"/>
                                          </p:stCondLst>
                                        </p:cTn>
                                        <p:tgtEl>
                                          <p:spTgt spid="68610"/>
                                        </p:tgtEl>
                                        <p:attrNameLst>
                                          <p:attrName>style.visibility</p:attrName>
                                        </p:attrNameLst>
                                      </p:cBhvr>
                                      <p:to>
                                        <p:strVal val="visible"/>
                                      </p:to>
                                    </p:set>
                                    <p:animEffect transition="in" filter="fade">
                                      <p:cBhvr>
                                        <p:cTn id="13" dur="500"/>
                                        <p:tgtEl>
                                          <p:spTgt spid="686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a:extLst>
              <a:ext uri="{FF2B5EF4-FFF2-40B4-BE49-F238E27FC236}">
                <a16:creationId xmlns:a16="http://schemas.microsoft.com/office/drawing/2014/main" id="{A67686F7-118C-45DB-944D-B99041661BD6}"/>
              </a:ext>
            </a:extLst>
          </p:cNvPr>
          <p:cNvSpPr>
            <a:spLocks noChangeArrowheads="1"/>
          </p:cNvSpPr>
          <p:nvPr/>
        </p:nvSpPr>
        <p:spPr bwMode="auto">
          <a:xfrm>
            <a:off x="1676400" y="134938"/>
            <a:ext cx="8839200" cy="483530"/>
          </a:xfrm>
          <a:prstGeom prst="rect">
            <a:avLst/>
          </a:prstGeom>
          <a:solidFill>
            <a:srgbClr val="FF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a:latin typeface="Calibri" panose="020F0502020204030204" pitchFamily="34" charset="0"/>
              </a:rPr>
              <a:t>While women gained voting rights and labor laws…</a:t>
            </a:r>
          </a:p>
        </p:txBody>
      </p:sp>
      <p:sp>
        <p:nvSpPr>
          <p:cNvPr id="39939" name="Rectangle 4">
            <a:extLst>
              <a:ext uri="{FF2B5EF4-FFF2-40B4-BE49-F238E27FC236}">
                <a16:creationId xmlns:a16="http://schemas.microsoft.com/office/drawing/2014/main" id="{9564A40B-1E8C-4073-8FFD-5EC52058BDA3}"/>
              </a:ext>
            </a:extLst>
          </p:cNvPr>
          <p:cNvSpPr>
            <a:spLocks noChangeArrowheads="1"/>
          </p:cNvSpPr>
          <p:nvPr/>
        </p:nvSpPr>
        <p:spPr bwMode="auto">
          <a:xfrm>
            <a:off x="1676400" y="712789"/>
            <a:ext cx="4572000" cy="1628459"/>
          </a:xfrm>
          <a:prstGeom prst="rect">
            <a:avLst/>
          </a:prstGeom>
          <a:solidFill>
            <a:srgbClr val="CC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a:latin typeface="Calibri" panose="020F0502020204030204" pitchFamily="34" charset="0"/>
              </a:rPr>
              <a:t>…African Americans were unable to end Jim Crow segregation, stop lynching, </a:t>
            </a:r>
            <a:br>
              <a:rPr kumimoji="0" lang="en-US" altLang="en-US" sz="3100">
                <a:latin typeface="Calibri" panose="020F0502020204030204" pitchFamily="34" charset="0"/>
              </a:rPr>
            </a:br>
            <a:r>
              <a:rPr kumimoji="0" lang="en-US" altLang="en-US" sz="3100">
                <a:latin typeface="Calibri" panose="020F0502020204030204" pitchFamily="34" charset="0"/>
              </a:rPr>
              <a:t>or gain economic equality</a:t>
            </a:r>
          </a:p>
        </p:txBody>
      </p:sp>
      <p:pic>
        <p:nvPicPr>
          <p:cNvPr id="9" name="Picture 8">
            <a:extLst>
              <a:ext uri="{FF2B5EF4-FFF2-40B4-BE49-F238E27FC236}">
                <a16:creationId xmlns:a16="http://schemas.microsoft.com/office/drawing/2014/main" id="{52F17E02-AD75-408F-96C0-03AB9BEF59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316164"/>
            <a:ext cx="3403600"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D2EB6E6-98A7-480E-A2C9-97702077CD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8338" y="712788"/>
            <a:ext cx="4411662" cy="763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82BF14F-B289-4DDA-A39A-9A7B6F1E13BD}"/>
              </a:ext>
            </a:extLst>
          </p:cNvPr>
          <p:cNvSpPr>
            <a:spLocks noChangeArrowheads="1"/>
          </p:cNvSpPr>
          <p:nvPr/>
        </p:nvSpPr>
        <p:spPr bwMode="auto">
          <a:xfrm>
            <a:off x="6400800" y="712789"/>
            <a:ext cx="4114800" cy="1628459"/>
          </a:xfrm>
          <a:prstGeom prst="rect">
            <a:avLst/>
          </a:prstGeom>
          <a:solidFill>
            <a:srgbClr val="CC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a:latin typeface="Calibri" panose="020F0502020204030204" pitchFamily="34" charset="0"/>
              </a:rPr>
              <a:t>But, black leaders in the Progressive Era inspired later generations to demand changes</a:t>
            </a:r>
          </a:p>
        </p:txBody>
      </p:sp>
      <p:pic>
        <p:nvPicPr>
          <p:cNvPr id="10" name="Picture 9">
            <a:extLst>
              <a:ext uri="{FF2B5EF4-FFF2-40B4-BE49-F238E27FC236}">
                <a16:creationId xmlns:a16="http://schemas.microsoft.com/office/drawing/2014/main" id="{44AF8475-7A52-4A33-9C33-A722A54B9D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2209801"/>
            <a:ext cx="3376613"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F0D095A3-98E1-4144-AC6B-62E71CC3C9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00614" y="2316164"/>
            <a:ext cx="5697537"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B6D6040F-6E63-4FEB-97B7-63A6AF39AEE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828800"/>
            <a:ext cx="5181600" cy="706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ED146750-E43F-4DD5-939D-57F1A8406B40}"/>
              </a:ext>
            </a:extLst>
          </p:cNvPr>
          <p:cNvSpPr txBox="1">
            <a:spLocks noChangeArrowheads="1"/>
          </p:cNvSpPr>
          <p:nvPr/>
        </p:nvSpPr>
        <p:spPr bwMode="auto">
          <a:xfrm>
            <a:off x="1676400" y="104775"/>
            <a:ext cx="4090988" cy="1246816"/>
          </a:xfrm>
          <a:prstGeom prst="rect">
            <a:avLst/>
          </a:prstGeom>
          <a:solidFill>
            <a:schemeClr val="accent1">
              <a:lumMod val="20000"/>
              <a:lumOff val="80000"/>
            </a:schemeClr>
          </a:solidFill>
          <a:ln w="12700">
            <a:solidFill>
              <a:schemeClr val="tx1"/>
            </a:solidFill>
            <a:miter lim="800000"/>
            <a:headEnd/>
            <a:tailEnd/>
          </a:ln>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defRPr/>
            </a:pPr>
            <a:r>
              <a:rPr lang="en-US" sz="3100" dirty="0">
                <a:latin typeface="Calibri" pitchFamily="34" charset="0"/>
              </a:rPr>
              <a:t>The Progressive Era led to demands for equal rights by women</a:t>
            </a:r>
          </a:p>
        </p:txBody>
      </p:sp>
      <p:sp>
        <p:nvSpPr>
          <p:cNvPr id="22531" name="Text Box 4">
            <a:extLst>
              <a:ext uri="{FF2B5EF4-FFF2-40B4-BE49-F238E27FC236}">
                <a16:creationId xmlns:a16="http://schemas.microsoft.com/office/drawing/2014/main" id="{0152344C-FF55-4B75-8088-5B257D84FA6C}"/>
              </a:ext>
            </a:extLst>
          </p:cNvPr>
          <p:cNvSpPr txBox="1">
            <a:spLocks noChangeArrowheads="1"/>
          </p:cNvSpPr>
          <p:nvPr/>
        </p:nvSpPr>
        <p:spPr bwMode="auto">
          <a:xfrm>
            <a:off x="5862638" y="104775"/>
            <a:ext cx="4652962" cy="1246816"/>
          </a:xfrm>
          <a:prstGeom prst="rect">
            <a:avLst/>
          </a:prstGeom>
          <a:solidFill>
            <a:srgbClr val="CCFFCC"/>
          </a:solidFill>
          <a:ln w="127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i="1" u="sng">
                <a:latin typeface="Calibri" panose="020F0502020204030204" pitchFamily="34" charset="0"/>
              </a:rPr>
              <a:t>Quick Class Discussion</a:t>
            </a:r>
            <a:r>
              <a:rPr kumimoji="0" lang="en-US" altLang="en-US" sz="3100" i="1">
                <a:latin typeface="Calibri" panose="020F0502020204030204" pitchFamily="34" charset="0"/>
              </a:rPr>
              <a:t>:</a:t>
            </a:r>
            <a:br>
              <a:rPr kumimoji="0" lang="en-US" altLang="en-US" sz="3100" i="1">
                <a:latin typeface="Calibri" panose="020F0502020204030204" pitchFamily="34" charset="0"/>
              </a:rPr>
            </a:br>
            <a:r>
              <a:rPr kumimoji="0" lang="en-US" altLang="en-US" sz="3100" i="1">
                <a:latin typeface="Calibri" panose="020F0502020204030204" pitchFamily="34" charset="0"/>
              </a:rPr>
              <a:t>In what ways were women discriminated against?</a:t>
            </a:r>
          </a:p>
        </p:txBody>
      </p:sp>
      <p:pic>
        <p:nvPicPr>
          <p:cNvPr id="21508" name="Picture 4" descr="http://farm2.static.flickr.com/1054/4724999798_040a6e677b.jpg">
            <a:extLst>
              <a:ext uri="{FF2B5EF4-FFF2-40B4-BE49-F238E27FC236}">
                <a16:creationId xmlns:a16="http://schemas.microsoft.com/office/drawing/2014/main" id="{BE2225AC-2BD2-463A-A1B9-60B08D3AC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92251"/>
            <a:ext cx="8743950"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http://farm2.staticflickr.com/1090/4724994730_ac90f2d40e_z.jpg">
            <a:extLst>
              <a:ext uri="{FF2B5EF4-FFF2-40B4-BE49-F238E27FC236}">
                <a16:creationId xmlns:a16="http://schemas.microsoft.com/office/drawing/2014/main" id="{4F64C9CB-7EB7-4BC8-9F52-1E6563354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81"/>
          <a:stretch>
            <a:fillRect/>
          </a:stretch>
        </p:blipFill>
        <p:spPr bwMode="auto">
          <a:xfrm>
            <a:off x="5961064" y="1447801"/>
            <a:ext cx="4554537"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489B37F-D2E7-47B6-AFE5-B263634929FB}"/>
              </a:ext>
            </a:extLst>
          </p:cNvPr>
          <p:cNvSpPr>
            <a:spLocks noChangeArrowheads="1"/>
          </p:cNvSpPr>
          <p:nvPr/>
        </p:nvSpPr>
        <p:spPr bwMode="auto">
          <a:xfrm>
            <a:off x="1676400" y="1506539"/>
            <a:ext cx="4090988" cy="1246187"/>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a:latin typeface="Calibri" panose="020F0502020204030204" pitchFamily="34" charset="0"/>
              </a:rPr>
              <a:t>In most states, married women could not divorce or own property</a:t>
            </a:r>
          </a:p>
        </p:txBody>
      </p:sp>
      <p:sp>
        <p:nvSpPr>
          <p:cNvPr id="11" name="Rectangle 10">
            <a:extLst>
              <a:ext uri="{FF2B5EF4-FFF2-40B4-BE49-F238E27FC236}">
                <a16:creationId xmlns:a16="http://schemas.microsoft.com/office/drawing/2014/main" id="{9E3B8200-13A7-4826-9444-8779A780A5F4}"/>
              </a:ext>
            </a:extLst>
          </p:cNvPr>
          <p:cNvSpPr>
            <a:spLocks noChangeArrowheads="1"/>
          </p:cNvSpPr>
          <p:nvPr/>
        </p:nvSpPr>
        <p:spPr bwMode="auto">
          <a:xfrm>
            <a:off x="1676400" y="5459414"/>
            <a:ext cx="4090988" cy="1246187"/>
          </a:xfrm>
          <a:prstGeom prst="rect">
            <a:avLst/>
          </a:prstGeom>
          <a:solidFill>
            <a:srgbClr val="FFCC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a:latin typeface="Calibri" panose="020F0502020204030204" pitchFamily="34" charset="0"/>
              </a:rPr>
              <a:t>Women were expected to remain at home as wives and mothers </a:t>
            </a:r>
          </a:p>
        </p:txBody>
      </p:sp>
      <p:sp>
        <p:nvSpPr>
          <p:cNvPr id="7" name="Rectangle 6">
            <a:extLst>
              <a:ext uri="{FF2B5EF4-FFF2-40B4-BE49-F238E27FC236}">
                <a16:creationId xmlns:a16="http://schemas.microsoft.com/office/drawing/2014/main" id="{D099186F-DAB4-4824-B235-686218E66F35}"/>
              </a:ext>
            </a:extLst>
          </p:cNvPr>
          <p:cNvSpPr>
            <a:spLocks noChangeArrowheads="1"/>
          </p:cNvSpPr>
          <p:nvPr/>
        </p:nvSpPr>
        <p:spPr bwMode="auto">
          <a:xfrm>
            <a:off x="1676400" y="2944814"/>
            <a:ext cx="4090988" cy="1246187"/>
          </a:xfrm>
          <a:prstGeom prst="rect">
            <a:avLst/>
          </a:prstGeom>
          <a:solidFill>
            <a:srgbClr val="FF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a:latin typeface="Calibri" panose="020F0502020204030204" pitchFamily="34" charset="0"/>
              </a:rPr>
              <a:t>Women could not vote, but black, immigrant, and illiterate men could</a:t>
            </a:r>
          </a:p>
        </p:txBody>
      </p:sp>
      <p:sp>
        <p:nvSpPr>
          <p:cNvPr id="8" name="Rectangle 7">
            <a:extLst>
              <a:ext uri="{FF2B5EF4-FFF2-40B4-BE49-F238E27FC236}">
                <a16:creationId xmlns:a16="http://schemas.microsoft.com/office/drawing/2014/main" id="{A2FD5A86-BAC5-47D7-83C4-88F83AABA066}"/>
              </a:ext>
            </a:extLst>
          </p:cNvPr>
          <p:cNvSpPr>
            <a:spLocks noChangeArrowheads="1"/>
          </p:cNvSpPr>
          <p:nvPr/>
        </p:nvSpPr>
        <p:spPr bwMode="auto">
          <a:xfrm>
            <a:off x="1676400" y="4402139"/>
            <a:ext cx="4090988" cy="865173"/>
          </a:xfrm>
          <a:prstGeom prst="rect">
            <a:avLst/>
          </a:prstGeom>
          <a:solidFill>
            <a:srgbClr val="CC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a:latin typeface="Calibri" panose="020F0502020204030204" pitchFamily="34" charset="0"/>
              </a:rPr>
              <a:t>Women workers were paid less than men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1508"/>
                                        </p:tgtEl>
                                      </p:cBhvr>
                                    </p:animEffect>
                                    <p:set>
                                      <p:cBhvr>
                                        <p:cTn id="7" dur="1" fill="hold">
                                          <p:stCondLst>
                                            <p:cond delay="499"/>
                                          </p:stCondLst>
                                        </p:cTn>
                                        <p:tgtEl>
                                          <p:spTgt spid="2150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1510"/>
                                        </p:tgtEl>
                                        <p:attrNameLst>
                                          <p:attrName>style.visibility</p:attrName>
                                        </p:attrNameLst>
                                      </p:cBhvr>
                                      <p:to>
                                        <p:strVal val="visible"/>
                                      </p:to>
                                    </p:set>
                                    <p:animEffect transition="in" filter="fade">
                                      <p:cBhvr>
                                        <p:cTn id="10" dur="500"/>
                                        <p:tgtEl>
                                          <p:spTgt spid="215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a:extLst>
              <a:ext uri="{FF2B5EF4-FFF2-40B4-BE49-F238E27FC236}">
                <a16:creationId xmlns:a16="http://schemas.microsoft.com/office/drawing/2014/main" id="{711F897D-A9E2-48E6-931E-633C9D5EC99B}"/>
              </a:ext>
            </a:extLst>
          </p:cNvPr>
          <p:cNvSpPr txBox="1">
            <a:spLocks noChangeArrowheads="1"/>
          </p:cNvSpPr>
          <p:nvPr/>
        </p:nvSpPr>
        <p:spPr bwMode="auto">
          <a:xfrm>
            <a:off x="2057400" y="104776"/>
            <a:ext cx="8077200" cy="865173"/>
          </a:xfrm>
          <a:prstGeom prst="rect">
            <a:avLst/>
          </a:prstGeom>
          <a:solidFill>
            <a:srgbClr val="CCCCFF"/>
          </a:solidFill>
          <a:ln w="127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100">
                <a:latin typeface="Calibri" panose="020F0502020204030204" pitchFamily="34" charset="0"/>
              </a:rPr>
              <a:t>During the Progressive Era, many women took the lead and played important roles as reformers  </a:t>
            </a:r>
          </a:p>
        </p:txBody>
      </p:sp>
      <p:sp>
        <p:nvSpPr>
          <p:cNvPr id="4" name="Rectangle 3">
            <a:extLst>
              <a:ext uri="{FF2B5EF4-FFF2-40B4-BE49-F238E27FC236}">
                <a16:creationId xmlns:a16="http://schemas.microsoft.com/office/drawing/2014/main" id="{3E30CB4D-B5CB-4073-BDEA-59DB31FB6D22}"/>
              </a:ext>
            </a:extLst>
          </p:cNvPr>
          <p:cNvSpPr>
            <a:spLocks noChangeArrowheads="1"/>
          </p:cNvSpPr>
          <p:nvPr/>
        </p:nvSpPr>
        <p:spPr bwMode="auto">
          <a:xfrm>
            <a:off x="8001000" y="5553076"/>
            <a:ext cx="2667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75000"/>
              </a:lnSpc>
              <a:spcBef>
                <a:spcPct val="0"/>
              </a:spcBef>
              <a:buClrTx/>
              <a:buFontTx/>
              <a:buNone/>
            </a:pPr>
            <a:r>
              <a:rPr kumimoji="0" lang="en-US" altLang="en-US" sz="2600">
                <a:solidFill>
                  <a:srgbClr val="0000CC"/>
                </a:solidFill>
                <a:latin typeface="Calibri" panose="020F0502020204030204" pitchFamily="34" charset="0"/>
              </a:rPr>
              <a:t>Florence Kelley helped bring about child and women labor laws</a:t>
            </a:r>
          </a:p>
        </p:txBody>
      </p:sp>
      <p:sp>
        <p:nvSpPr>
          <p:cNvPr id="23556" name="Rectangle 5">
            <a:extLst>
              <a:ext uri="{FF2B5EF4-FFF2-40B4-BE49-F238E27FC236}">
                <a16:creationId xmlns:a16="http://schemas.microsoft.com/office/drawing/2014/main" id="{BD255499-013F-4A48-B172-FDD767F14F9D}"/>
              </a:ext>
            </a:extLst>
          </p:cNvPr>
          <p:cNvSpPr>
            <a:spLocks noChangeArrowheads="1"/>
          </p:cNvSpPr>
          <p:nvPr/>
        </p:nvSpPr>
        <p:spPr bwMode="auto">
          <a:xfrm>
            <a:off x="1524000" y="5553076"/>
            <a:ext cx="2286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75000"/>
              </a:lnSpc>
              <a:spcBef>
                <a:spcPct val="0"/>
              </a:spcBef>
              <a:buClrTx/>
              <a:buFontTx/>
              <a:buNone/>
            </a:pPr>
            <a:r>
              <a:rPr kumimoji="0" lang="en-US" altLang="en-US" sz="2600">
                <a:solidFill>
                  <a:srgbClr val="C00000"/>
                </a:solidFill>
                <a:latin typeface="Calibri" panose="020F0502020204030204" pitchFamily="34" charset="0"/>
              </a:rPr>
              <a:t>Jane Addams </a:t>
            </a:r>
            <a:br>
              <a:rPr kumimoji="0" lang="en-US" altLang="en-US" sz="2600">
                <a:solidFill>
                  <a:srgbClr val="C00000"/>
                </a:solidFill>
                <a:latin typeface="Calibri" panose="020F0502020204030204" pitchFamily="34" charset="0"/>
              </a:rPr>
            </a:br>
            <a:r>
              <a:rPr kumimoji="0" lang="en-US" altLang="en-US" sz="2600">
                <a:solidFill>
                  <a:srgbClr val="C00000"/>
                </a:solidFill>
                <a:latin typeface="Calibri" panose="020F0502020204030204" pitchFamily="34" charset="0"/>
              </a:rPr>
              <a:t>created the </a:t>
            </a:r>
            <a:br>
              <a:rPr kumimoji="0" lang="en-US" altLang="en-US" sz="2600">
                <a:solidFill>
                  <a:srgbClr val="C00000"/>
                </a:solidFill>
                <a:latin typeface="Calibri" panose="020F0502020204030204" pitchFamily="34" charset="0"/>
              </a:rPr>
            </a:br>
            <a:r>
              <a:rPr kumimoji="0" lang="en-US" altLang="en-US" sz="2600">
                <a:solidFill>
                  <a:srgbClr val="C00000"/>
                </a:solidFill>
                <a:latin typeface="Calibri" panose="020F0502020204030204" pitchFamily="34" charset="0"/>
              </a:rPr>
              <a:t>first settlement house</a:t>
            </a:r>
          </a:p>
        </p:txBody>
      </p:sp>
      <p:pic>
        <p:nvPicPr>
          <p:cNvPr id="7" name="Picture 6">
            <a:extLst>
              <a:ext uri="{FF2B5EF4-FFF2-40B4-BE49-F238E27FC236}">
                <a16:creationId xmlns:a16="http://schemas.microsoft.com/office/drawing/2014/main" id="{03D657FB-FA69-414D-9FE6-E01410B172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685800"/>
            <a:ext cx="510540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9C5AD0E-4C0F-429E-BC65-68D2F2CEC2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1644651"/>
            <a:ext cx="4144963"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9F12540-E17C-48F8-BC22-54437E78DF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1249363"/>
            <a:ext cx="36004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4">
            <a:extLst>
              <a:ext uri="{FF2B5EF4-FFF2-40B4-BE49-F238E27FC236}">
                <a16:creationId xmlns:a16="http://schemas.microsoft.com/office/drawing/2014/main" id="{2D150F7D-C3CF-4120-B9BC-2116E6F52A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0888" y="1738313"/>
            <a:ext cx="3592513"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E9CD13A-0B7B-4358-B5BB-FF79871BD6D8}"/>
              </a:ext>
            </a:extLst>
          </p:cNvPr>
          <p:cNvSpPr>
            <a:spLocks noChangeArrowheads="1"/>
          </p:cNvSpPr>
          <p:nvPr/>
        </p:nvSpPr>
        <p:spPr bwMode="auto">
          <a:xfrm>
            <a:off x="3505200" y="5553076"/>
            <a:ext cx="2667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75000"/>
              </a:lnSpc>
              <a:spcBef>
                <a:spcPct val="15000"/>
              </a:spcBef>
              <a:buClrTx/>
              <a:buFontTx/>
              <a:buNone/>
            </a:pPr>
            <a:r>
              <a:rPr kumimoji="0" lang="en-US" altLang="en-US" sz="2600">
                <a:solidFill>
                  <a:srgbClr val="0000CC"/>
                </a:solidFill>
                <a:latin typeface="Calibri" panose="020F0502020204030204" pitchFamily="34" charset="0"/>
              </a:rPr>
              <a:t>Muckraker Ida Tarbell exposed corporate monopolies</a:t>
            </a:r>
          </a:p>
        </p:txBody>
      </p:sp>
      <p:sp>
        <p:nvSpPr>
          <p:cNvPr id="10" name="Rectangle 9">
            <a:extLst>
              <a:ext uri="{FF2B5EF4-FFF2-40B4-BE49-F238E27FC236}">
                <a16:creationId xmlns:a16="http://schemas.microsoft.com/office/drawing/2014/main" id="{752DB61F-4FA0-4634-B2CB-D307563FEA23}"/>
              </a:ext>
            </a:extLst>
          </p:cNvPr>
          <p:cNvSpPr>
            <a:spLocks noChangeArrowheads="1"/>
          </p:cNvSpPr>
          <p:nvPr/>
        </p:nvSpPr>
        <p:spPr bwMode="auto">
          <a:xfrm>
            <a:off x="6096000" y="5553076"/>
            <a:ext cx="21336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75000"/>
              </a:lnSpc>
              <a:spcBef>
                <a:spcPct val="15000"/>
              </a:spcBef>
              <a:buClrTx/>
              <a:buFontTx/>
              <a:buNone/>
            </a:pPr>
            <a:r>
              <a:rPr kumimoji="0" lang="en-US" altLang="en-US" sz="2600">
                <a:solidFill>
                  <a:srgbClr val="C00000"/>
                </a:solidFill>
                <a:latin typeface="Calibri" panose="020F0502020204030204" pitchFamily="34" charset="0"/>
              </a:rPr>
              <a:t>The WCTU fought for prohibition laws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2.bp.blogspot.com/-KwkjMGvMnKM/UGKemvsdCXI/AAAAAAAAAJY/eb6FnViTrnI/s1600/victorian-prostitute.jpg">
            <a:extLst>
              <a:ext uri="{FF2B5EF4-FFF2-40B4-BE49-F238E27FC236}">
                <a16:creationId xmlns:a16="http://schemas.microsoft.com/office/drawing/2014/main" id="{7349DBAD-7FCB-4C12-8A53-71427476D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2252664"/>
            <a:ext cx="2659063"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8" descr="http://media.npr.org/assets/img/2012/03/20/the-bowery-photo_wide-55e898821776dfa5a1a560782c8bdfc7b11cca7a.jpg?s=6">
            <a:extLst>
              <a:ext uri="{FF2B5EF4-FFF2-40B4-BE49-F238E27FC236}">
                <a16:creationId xmlns:a16="http://schemas.microsoft.com/office/drawing/2014/main" id="{2C91FB9F-B0D7-4EAB-A5F7-7E74A73E6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28" r="24655"/>
          <a:stretch>
            <a:fillRect/>
          </a:stretch>
        </p:blipFill>
        <p:spPr bwMode="auto">
          <a:xfrm>
            <a:off x="4343400" y="1905000"/>
            <a:ext cx="62118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3">
            <a:extLst>
              <a:ext uri="{FF2B5EF4-FFF2-40B4-BE49-F238E27FC236}">
                <a16:creationId xmlns:a16="http://schemas.microsoft.com/office/drawing/2014/main" id="{3145DAB0-91BF-4241-BE10-D03474545963}"/>
              </a:ext>
            </a:extLst>
          </p:cNvPr>
          <p:cNvSpPr>
            <a:spLocks noChangeArrowheads="1"/>
          </p:cNvSpPr>
          <p:nvPr/>
        </p:nvSpPr>
        <p:spPr bwMode="auto">
          <a:xfrm>
            <a:off x="1609725" y="71438"/>
            <a:ext cx="2649538" cy="2062162"/>
          </a:xfrm>
          <a:prstGeom prst="rect">
            <a:avLst/>
          </a:prstGeom>
          <a:solidFill>
            <a:srgbClr val="FFCC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Women reformers gained laws that banned prostitution </a:t>
            </a:r>
          </a:p>
        </p:txBody>
      </p:sp>
      <p:sp>
        <p:nvSpPr>
          <p:cNvPr id="5" name="Rectangle 4">
            <a:extLst>
              <a:ext uri="{FF2B5EF4-FFF2-40B4-BE49-F238E27FC236}">
                <a16:creationId xmlns:a16="http://schemas.microsoft.com/office/drawing/2014/main" id="{BE1163CB-3CD7-4AB4-9043-F3C809155A00}"/>
              </a:ext>
            </a:extLst>
          </p:cNvPr>
          <p:cNvSpPr>
            <a:spLocks noChangeArrowheads="1"/>
          </p:cNvSpPr>
          <p:nvPr/>
        </p:nvSpPr>
        <p:spPr bwMode="auto">
          <a:xfrm>
            <a:off x="4343400" y="76200"/>
            <a:ext cx="6211888" cy="1677988"/>
          </a:xfrm>
          <a:prstGeom prst="rect">
            <a:avLst/>
          </a:prstGeom>
          <a:solidFill>
            <a:srgbClr val="CC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Margaret Sanger promoted birth control for poor and middle-class women and opened the first birth control clinic in the U.S. in 1915</a:t>
            </a:r>
          </a:p>
        </p:txBody>
      </p:sp>
      <p:pic>
        <p:nvPicPr>
          <p:cNvPr id="11" name="Picture 4" descr="margaret-sanger-flyer">
            <a:extLst>
              <a:ext uri="{FF2B5EF4-FFF2-40B4-BE49-F238E27FC236}">
                <a16:creationId xmlns:a16="http://schemas.microsoft.com/office/drawing/2014/main" id="{146DCD61-CB8A-4A30-8D94-53B867AEC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63" r="3532" b="4546"/>
          <a:stretch>
            <a:fillRect/>
          </a:stretch>
        </p:blipFill>
        <p:spPr bwMode="auto">
          <a:xfrm>
            <a:off x="4343401" y="1905000"/>
            <a:ext cx="315277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56330" name="Picture 10" descr="http://i247.photobucket.com/albums/gg148/evinyl/PrisonPlanetForum/sanger.jpg">
            <a:extLst>
              <a:ext uri="{FF2B5EF4-FFF2-40B4-BE49-F238E27FC236}">
                <a16:creationId xmlns:a16="http://schemas.microsoft.com/office/drawing/2014/main" id="{01BF6F9B-7944-478C-A1F0-3ED2DC8356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108" t="5362" r="13762" b="11520"/>
          <a:stretch>
            <a:fillRect/>
          </a:stretch>
        </p:blipFill>
        <p:spPr bwMode="auto">
          <a:xfrm>
            <a:off x="7608888" y="1905000"/>
            <a:ext cx="305911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4" name="Picture 14" descr="http://dcc.newberry.org/system/promos/6/medium/Sanger_What_every_girl_cover.jpg?1347251520">
            <a:extLst>
              <a:ext uri="{FF2B5EF4-FFF2-40B4-BE49-F238E27FC236}">
                <a16:creationId xmlns:a16="http://schemas.microsoft.com/office/drawing/2014/main" id="{40052EAE-A3E4-444B-99B9-3653AF937C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2252664"/>
            <a:ext cx="2659063"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56328"/>
                                        </p:tgtEl>
                                      </p:cBhvr>
                                    </p:animEffect>
                                    <p:set>
                                      <p:cBhvr>
                                        <p:cTn id="7" dur="1" fill="hold">
                                          <p:stCondLst>
                                            <p:cond delay="499"/>
                                          </p:stCondLst>
                                        </p:cTn>
                                        <p:tgtEl>
                                          <p:spTgt spid="5632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6334"/>
                                        </p:tgtEl>
                                        <p:attrNameLst>
                                          <p:attrName>style.visibility</p:attrName>
                                        </p:attrNameLst>
                                      </p:cBhvr>
                                      <p:to>
                                        <p:strVal val="visible"/>
                                      </p:to>
                                    </p:set>
                                    <p:animEffect transition="in" filter="fade">
                                      <p:cBhvr>
                                        <p:cTn id="10" dur="500"/>
                                        <p:tgtEl>
                                          <p:spTgt spid="56334"/>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56330"/>
                                        </p:tgtEl>
                                        <p:attrNameLst>
                                          <p:attrName>style.visibility</p:attrName>
                                        </p:attrNameLst>
                                      </p:cBhvr>
                                      <p:to>
                                        <p:strVal val="visible"/>
                                      </p:to>
                                    </p:set>
                                    <p:animEffect transition="in" filter="fade">
                                      <p:cBhvr>
                                        <p:cTn id="16" dur="500"/>
                                        <p:tgtEl>
                                          <p:spTgt spid="563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http://25.media.tumblr.com/tumblr_md3im2ubaU1r8lip8o1_1280.jpg">
            <a:extLst>
              <a:ext uri="{FF2B5EF4-FFF2-40B4-BE49-F238E27FC236}">
                <a16:creationId xmlns:a16="http://schemas.microsoft.com/office/drawing/2014/main" id="{31AEE746-1D4A-4369-A285-2877B6DD9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99" t="1857" r="966" b="13695"/>
          <a:stretch>
            <a:fillRect/>
          </a:stretch>
        </p:blipFill>
        <p:spPr bwMode="auto">
          <a:xfrm>
            <a:off x="1981201" y="1096964"/>
            <a:ext cx="8285163"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a:extLst>
              <a:ext uri="{FF2B5EF4-FFF2-40B4-BE49-F238E27FC236}">
                <a16:creationId xmlns:a16="http://schemas.microsoft.com/office/drawing/2014/main" id="{E26CF1CF-BF4D-4155-8136-05BA02A9597A}"/>
              </a:ext>
            </a:extLst>
          </p:cNvPr>
          <p:cNvSpPr>
            <a:spLocks noChangeArrowheads="1"/>
          </p:cNvSpPr>
          <p:nvPr/>
        </p:nvSpPr>
        <p:spPr bwMode="auto">
          <a:xfrm>
            <a:off x="1658938" y="76201"/>
            <a:ext cx="8856662" cy="890115"/>
          </a:xfrm>
          <a:prstGeom prst="rect">
            <a:avLst/>
          </a:prstGeom>
          <a:solidFill>
            <a:srgbClr val="FF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The most significant reform for women was the demand for suffrage (voting rights)</a:t>
            </a:r>
          </a:p>
        </p:txBody>
      </p:sp>
      <p:sp>
        <p:nvSpPr>
          <p:cNvPr id="10" name="Rectangle 9">
            <a:extLst>
              <a:ext uri="{FF2B5EF4-FFF2-40B4-BE49-F238E27FC236}">
                <a16:creationId xmlns:a16="http://schemas.microsoft.com/office/drawing/2014/main" id="{07CAFB94-320B-4260-B128-0FD6A51F81BD}"/>
              </a:ext>
            </a:extLst>
          </p:cNvPr>
          <p:cNvSpPr/>
          <p:nvPr/>
        </p:nvSpPr>
        <p:spPr>
          <a:xfrm>
            <a:off x="1658938" y="1096964"/>
            <a:ext cx="4894262" cy="1284069"/>
          </a:xfrm>
          <a:prstGeom prst="rect">
            <a:avLst/>
          </a:prstGeom>
          <a:solidFill>
            <a:schemeClr val="accent1">
              <a:lumMod val="20000"/>
              <a:lumOff val="80000"/>
            </a:schemeClr>
          </a:solidFill>
          <a:ln>
            <a:solidFill>
              <a:schemeClr val="tx1"/>
            </a:solidFill>
          </a:ln>
        </p:spPr>
        <p:txBody>
          <a:bodyPr>
            <a:spAutoFit/>
          </a:bodyPr>
          <a:lstStyle/>
          <a:p>
            <a:pPr algn="ctr">
              <a:lnSpc>
                <a:spcPct val="80000"/>
              </a:lnSpc>
              <a:defRPr/>
            </a:pPr>
            <a:r>
              <a:rPr lang="en-US" sz="3200" dirty="0">
                <a:latin typeface="Calibri" pitchFamily="34" charset="0"/>
              </a:rPr>
              <a:t>Women demanded property and voting rights in 1848 at the </a:t>
            </a:r>
            <a:r>
              <a:rPr lang="en-US" sz="3200" b="1" dirty="0">
                <a:latin typeface="Calibri" pitchFamily="34" charset="0"/>
              </a:rPr>
              <a:t>Seneca Falls Convention</a:t>
            </a:r>
          </a:p>
        </p:txBody>
      </p:sp>
      <p:pic>
        <p:nvPicPr>
          <p:cNvPr id="14" name="Picture 2" descr="http://historyoffeminism.com/wp-content/uploads/suffragette-votes-for-women.jpg">
            <a:extLst>
              <a:ext uri="{FF2B5EF4-FFF2-40B4-BE49-F238E27FC236}">
                <a16:creationId xmlns:a16="http://schemas.microsoft.com/office/drawing/2014/main" id="{EEE958EB-C221-44E5-A1CF-F3FAE474B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913" y="1096964"/>
            <a:ext cx="384810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seneca-falls">
            <a:extLst>
              <a:ext uri="{FF2B5EF4-FFF2-40B4-BE49-F238E27FC236}">
                <a16:creationId xmlns:a16="http://schemas.microsoft.com/office/drawing/2014/main" id="{3730694F-8F2A-41F3-8600-CBBDE33D7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552700"/>
            <a:ext cx="48768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1" name="Rectangle 10">
            <a:extLst>
              <a:ext uri="{FF2B5EF4-FFF2-40B4-BE49-F238E27FC236}">
                <a16:creationId xmlns:a16="http://schemas.microsoft.com/office/drawing/2014/main" id="{A7FC66DE-C8C8-4087-8EE6-41C48E78956C}"/>
              </a:ext>
            </a:extLst>
          </p:cNvPr>
          <p:cNvSpPr>
            <a:spLocks noChangeArrowheads="1"/>
          </p:cNvSpPr>
          <p:nvPr/>
        </p:nvSpPr>
        <p:spPr bwMode="auto">
          <a:xfrm>
            <a:off x="1676401" y="2438401"/>
            <a:ext cx="4867275" cy="2071977"/>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dirty="0">
                <a:latin typeface="Calibri" panose="020F0502020204030204" pitchFamily="34" charset="0"/>
              </a:rPr>
              <a:t>Women were frustrated after the Civil War in when black men gained the right to vote (15</a:t>
            </a:r>
            <a:r>
              <a:rPr kumimoji="0" lang="en-US" altLang="en-US" sz="3200" baseline="30000" dirty="0">
                <a:latin typeface="Calibri" panose="020F0502020204030204" pitchFamily="34" charset="0"/>
              </a:rPr>
              <a:t>th</a:t>
            </a:r>
            <a:r>
              <a:rPr kumimoji="0" lang="en-US" altLang="en-US" sz="3200" dirty="0">
                <a:latin typeface="Calibri" panose="020F0502020204030204" pitchFamily="34" charset="0"/>
              </a:rPr>
              <a:t> Amendment) but women did not </a:t>
            </a:r>
          </a:p>
        </p:txBody>
      </p:sp>
      <p:pic>
        <p:nvPicPr>
          <p:cNvPr id="58374" name="Picture 6" descr="http://www.wwnorton.com/college/history/america8/full/ch/18/img01.gif">
            <a:extLst>
              <a:ext uri="{FF2B5EF4-FFF2-40B4-BE49-F238E27FC236}">
                <a16:creationId xmlns:a16="http://schemas.microsoft.com/office/drawing/2014/main" id="{B80DFCB2-F309-44A8-B1C3-419F7FA19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0702" b="9662"/>
          <a:stretch>
            <a:fillRect/>
          </a:stretch>
        </p:blipFill>
        <p:spPr bwMode="auto">
          <a:xfrm>
            <a:off x="1676401" y="4551364"/>
            <a:ext cx="4873625"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C672DC9E-A1A7-49CB-8395-AB63B39569FB}"/>
              </a:ext>
            </a:extLst>
          </p:cNvPr>
          <p:cNvSpPr>
            <a:spLocks noChangeArrowheads="1"/>
          </p:cNvSpPr>
          <p:nvPr/>
        </p:nvSpPr>
        <p:spPr bwMode="auto">
          <a:xfrm>
            <a:off x="1676401" y="4568825"/>
            <a:ext cx="4867275" cy="2071688"/>
          </a:xfrm>
          <a:prstGeom prst="rect">
            <a:avLst/>
          </a:prstGeom>
          <a:solidFill>
            <a:srgbClr val="CC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dirty="0">
                <a:latin typeface="Calibri" panose="020F0502020204030204" pitchFamily="34" charset="0"/>
              </a:rPr>
              <a:t>In 1890, Susan B. Anthony and Elizabeth Stanton formed the </a:t>
            </a:r>
            <a:r>
              <a:rPr kumimoji="0" lang="en-US" altLang="en-US" sz="3200" b="1" dirty="0">
                <a:latin typeface="Calibri" panose="020F0502020204030204" pitchFamily="34" charset="0"/>
              </a:rPr>
              <a:t>National American Women Suffrage Association (NAWSA)</a:t>
            </a:r>
          </a:p>
        </p:txBody>
      </p:sp>
      <p:pic>
        <p:nvPicPr>
          <p:cNvPr id="19" name="Picture 12" descr="http://sheshistory.com/site/wp-content/uploads/2012/08/mott-stanton-anthony.jpg">
            <a:extLst>
              <a:ext uri="{FF2B5EF4-FFF2-40B4-BE49-F238E27FC236}">
                <a16:creationId xmlns:a16="http://schemas.microsoft.com/office/drawing/2014/main" id="{9CDDAFFE-CA48-4B2A-9C71-0FF33D9957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4326" y="1028700"/>
            <a:ext cx="3851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http://www.oxfamblogs.org/fp2p/wp-content/uploads/suffragettes.jpg">
            <a:extLst>
              <a:ext uri="{FF2B5EF4-FFF2-40B4-BE49-F238E27FC236}">
                <a16:creationId xmlns:a16="http://schemas.microsoft.com/office/drawing/2014/main" id="{651AC6D4-98F4-4A80-93B5-19AA2505C5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5913" y="4027488"/>
            <a:ext cx="38481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58372"/>
                                        </p:tgtEl>
                                      </p:cBhvr>
                                    </p:animEffect>
                                    <p:set>
                                      <p:cBhvr>
                                        <p:cTn id="7" dur="1" fill="hold">
                                          <p:stCondLst>
                                            <p:cond delay="499"/>
                                          </p:stCondLst>
                                        </p:cTn>
                                        <p:tgtEl>
                                          <p:spTgt spid="5837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58374"/>
                                        </p:tgtEl>
                                        <p:attrNameLst>
                                          <p:attrName>style.visibility</p:attrName>
                                        </p:attrNameLst>
                                      </p:cBhvr>
                                      <p:to>
                                        <p:strVal val="visible"/>
                                      </p:to>
                                    </p:set>
                                    <p:animEffect transition="in" filter="fade">
                                      <p:cBhvr>
                                        <p:cTn id="27" dur="500"/>
                                        <p:tgtEl>
                                          <p:spTgt spid="583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58374"/>
                                        </p:tgtEl>
                                      </p:cBhvr>
                                    </p:animEffect>
                                    <p:set>
                                      <p:cBhvr>
                                        <p:cTn id="32" dur="1" fill="hold">
                                          <p:stCondLst>
                                            <p:cond delay="499"/>
                                          </p:stCondLst>
                                        </p:cTn>
                                        <p:tgtEl>
                                          <p:spTgt spid="5837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a16="http://schemas.microsoft.com/office/drawing/2014/main" id="{7F68F189-04CA-43CD-92EB-19AAA4BAD2BC}"/>
              </a:ext>
            </a:extLst>
          </p:cNvPr>
          <p:cNvSpPr>
            <a:spLocks noChangeArrowheads="1"/>
          </p:cNvSpPr>
          <p:nvPr/>
        </p:nvSpPr>
        <p:spPr bwMode="auto">
          <a:xfrm>
            <a:off x="1676400" y="152400"/>
            <a:ext cx="8763000" cy="890588"/>
          </a:xfrm>
          <a:prstGeom prst="rect">
            <a:avLst/>
          </a:prstGeom>
          <a:solidFill>
            <a:srgbClr val="CCCCFF"/>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NAWSA leaders pressured states to let women vote and called for a national suffrage amendment</a:t>
            </a:r>
          </a:p>
        </p:txBody>
      </p:sp>
      <p:pic>
        <p:nvPicPr>
          <p:cNvPr id="26627" name="Picture 16" descr="Image, Source: b&amp;w film copy neg.">
            <a:extLst>
              <a:ext uri="{FF2B5EF4-FFF2-40B4-BE49-F238E27FC236}">
                <a16:creationId xmlns:a16="http://schemas.microsoft.com/office/drawing/2014/main" id="{92876A16-893E-4B45-AE13-290EB450D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1295400"/>
            <a:ext cx="88169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50F8EFD-209F-4DD3-B360-45D1992EA681}"/>
              </a:ext>
            </a:extLst>
          </p:cNvPr>
          <p:cNvSpPr>
            <a:spLocks noChangeArrowheads="1"/>
          </p:cNvSpPr>
          <p:nvPr/>
        </p:nvSpPr>
        <p:spPr bwMode="auto">
          <a:xfrm>
            <a:off x="1676400" y="111126"/>
            <a:ext cx="8915400" cy="890115"/>
          </a:xfrm>
          <a:prstGeom prst="rect">
            <a:avLst/>
          </a:prstGeom>
          <a:solidFill>
            <a:srgbClr val="CC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By the early 1900s, most western states allowed women</a:t>
            </a:r>
            <a:r>
              <a:rPr kumimoji="0" lang="en-US" altLang="en-US" sz="2800">
                <a:latin typeface="Calibri" panose="020F0502020204030204" pitchFamily="34" charset="0"/>
              </a:rPr>
              <a:t> </a:t>
            </a:r>
            <a:r>
              <a:rPr kumimoji="0" lang="en-US" altLang="en-US" sz="3200">
                <a:latin typeface="Calibri" panose="020F0502020204030204" pitchFamily="34" charset="0"/>
              </a:rPr>
              <a:t>to</a:t>
            </a:r>
            <a:r>
              <a:rPr kumimoji="0" lang="en-US" altLang="en-US" sz="2800">
                <a:latin typeface="Calibri" panose="020F0502020204030204" pitchFamily="34" charset="0"/>
              </a:rPr>
              <a:t> </a:t>
            </a:r>
            <a:r>
              <a:rPr kumimoji="0" lang="en-US" altLang="en-US" sz="3200">
                <a:latin typeface="Calibri" panose="020F0502020204030204" pitchFamily="34" charset="0"/>
              </a:rPr>
              <a:t>vote</a:t>
            </a:r>
            <a:r>
              <a:rPr kumimoji="0" lang="en-US" altLang="en-US" sz="2800">
                <a:latin typeface="Calibri" panose="020F0502020204030204" pitchFamily="34" charset="0"/>
              </a:rPr>
              <a:t> </a:t>
            </a:r>
            <a:r>
              <a:rPr kumimoji="0" lang="en-US" altLang="en-US" sz="3200">
                <a:latin typeface="Calibri" panose="020F0502020204030204" pitchFamily="34" charset="0"/>
              </a:rPr>
              <a:t>but</a:t>
            </a:r>
            <a:r>
              <a:rPr kumimoji="0" lang="en-US" altLang="en-US" sz="2800">
                <a:latin typeface="Calibri" panose="020F0502020204030204" pitchFamily="34" charset="0"/>
              </a:rPr>
              <a:t> </a:t>
            </a:r>
            <a:r>
              <a:rPr kumimoji="0" lang="en-US" altLang="en-US" sz="3200">
                <a:latin typeface="Calibri" panose="020F0502020204030204" pitchFamily="34" charset="0"/>
              </a:rPr>
              <a:t>women</a:t>
            </a:r>
            <a:r>
              <a:rPr kumimoji="0" lang="en-US" altLang="en-US" sz="2800">
                <a:latin typeface="Calibri" panose="020F0502020204030204" pitchFamily="34" charset="0"/>
              </a:rPr>
              <a:t> </a:t>
            </a:r>
            <a:r>
              <a:rPr kumimoji="0" lang="en-US" altLang="en-US" sz="3200">
                <a:latin typeface="Calibri" panose="020F0502020204030204" pitchFamily="34" charset="0"/>
              </a:rPr>
              <a:t>in</a:t>
            </a:r>
            <a:r>
              <a:rPr kumimoji="0" lang="en-US" altLang="en-US" sz="2800">
                <a:latin typeface="Calibri" panose="020F0502020204030204" pitchFamily="34" charset="0"/>
              </a:rPr>
              <a:t> </a:t>
            </a:r>
            <a:r>
              <a:rPr kumimoji="0" lang="en-US" altLang="en-US" sz="3200">
                <a:latin typeface="Calibri" panose="020F0502020204030204" pitchFamily="34" charset="0"/>
              </a:rPr>
              <a:t>the</a:t>
            </a:r>
            <a:r>
              <a:rPr kumimoji="0" lang="en-US" altLang="en-US" sz="2800">
                <a:latin typeface="Calibri" panose="020F0502020204030204" pitchFamily="34" charset="0"/>
              </a:rPr>
              <a:t> </a:t>
            </a:r>
            <a:r>
              <a:rPr kumimoji="0" lang="en-US" altLang="en-US" sz="3200">
                <a:latin typeface="Calibri" panose="020F0502020204030204" pitchFamily="34" charset="0"/>
              </a:rPr>
              <a:t>East</a:t>
            </a:r>
            <a:r>
              <a:rPr kumimoji="0" lang="en-US" altLang="en-US" sz="2800">
                <a:latin typeface="Calibri" panose="020F0502020204030204" pitchFamily="34" charset="0"/>
              </a:rPr>
              <a:t> </a:t>
            </a:r>
            <a:r>
              <a:rPr kumimoji="0" lang="en-US" altLang="en-US" sz="3200">
                <a:latin typeface="Calibri" panose="020F0502020204030204" pitchFamily="34" charset="0"/>
              </a:rPr>
              <a:t>could</a:t>
            </a:r>
            <a:r>
              <a:rPr kumimoji="0" lang="en-US" altLang="en-US" sz="2800">
                <a:latin typeface="Calibri" panose="020F0502020204030204" pitchFamily="34" charset="0"/>
              </a:rPr>
              <a:t> </a:t>
            </a:r>
            <a:r>
              <a:rPr kumimoji="0" lang="en-US" altLang="en-US" sz="3200">
                <a:latin typeface="Calibri" panose="020F0502020204030204" pitchFamily="34" charset="0"/>
              </a:rPr>
              <a:t>not</a:t>
            </a:r>
            <a:r>
              <a:rPr kumimoji="0" lang="en-US" altLang="en-US" sz="2800">
                <a:latin typeface="Calibri" panose="020F0502020204030204" pitchFamily="34" charset="0"/>
              </a:rPr>
              <a:t> </a:t>
            </a:r>
            <a:r>
              <a:rPr kumimoji="0" lang="en-US" altLang="en-US" sz="3200">
                <a:latin typeface="Calibri" panose="020F0502020204030204" pitchFamily="34" charset="0"/>
              </a:rPr>
              <a:t>vote</a:t>
            </a:r>
          </a:p>
        </p:txBody>
      </p:sp>
      <p:pic>
        <p:nvPicPr>
          <p:cNvPr id="28675" name="Picture 2" descr="http://3.bp.blogspot.com/_c5KlMWdcl1Q/TGvoAi7_HZI/AAAAAAAAA7Q/Tq0ZbE0ofJA/s1600/suffrage.jpg">
            <a:extLst>
              <a:ext uri="{FF2B5EF4-FFF2-40B4-BE49-F238E27FC236}">
                <a16:creationId xmlns:a16="http://schemas.microsoft.com/office/drawing/2014/main" id="{D12551E8-96B6-4B63-99EF-DC3435A0D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988" y="1066800"/>
            <a:ext cx="7872412"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http://bluebook.state.or.us/images/facts/scenic/suffrage/Awakening_LOC3b49106u.jpg">
            <a:extLst>
              <a:ext uri="{FF2B5EF4-FFF2-40B4-BE49-F238E27FC236}">
                <a16:creationId xmlns:a16="http://schemas.microsoft.com/office/drawing/2014/main" id="{BB296E0E-DBA7-49D7-9F88-4BE9F234B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079500"/>
            <a:ext cx="885825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fade">
                                      <p:cBhvr>
                                        <p:cTn id="7" dur="500"/>
                                        <p:tgtEl>
                                          <p:spTgt spid="59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http://www.sreweb.com/bulletin/amendment.jpg">
            <a:extLst>
              <a:ext uri="{FF2B5EF4-FFF2-40B4-BE49-F238E27FC236}">
                <a16:creationId xmlns:a16="http://schemas.microsoft.com/office/drawing/2014/main" id="{10126971-B0E9-4E0B-AD00-7C0AF86E4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594"/>
          <a:stretch>
            <a:fillRect/>
          </a:stretch>
        </p:blipFill>
        <p:spPr bwMode="auto">
          <a:xfrm>
            <a:off x="2090738" y="3001964"/>
            <a:ext cx="8043862"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4">
            <a:extLst>
              <a:ext uri="{FF2B5EF4-FFF2-40B4-BE49-F238E27FC236}">
                <a16:creationId xmlns:a16="http://schemas.microsoft.com/office/drawing/2014/main" id="{52B94A0E-0068-499B-9D98-CD70F2902A0F}"/>
              </a:ext>
            </a:extLst>
          </p:cNvPr>
          <p:cNvSpPr>
            <a:spLocks noChangeArrowheads="1"/>
          </p:cNvSpPr>
          <p:nvPr/>
        </p:nvSpPr>
        <p:spPr bwMode="auto">
          <a:xfrm>
            <a:off x="1828801" y="381001"/>
            <a:ext cx="3230563" cy="2308225"/>
          </a:xfrm>
          <a:prstGeom prst="rect">
            <a:avLst/>
          </a:prstGeom>
          <a:solidFill>
            <a:srgbClr val="FFCC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90000"/>
              </a:lnSpc>
              <a:spcBef>
                <a:spcPct val="0"/>
              </a:spcBef>
              <a:buClrTx/>
              <a:buFontTx/>
              <a:buNone/>
            </a:pPr>
            <a:r>
              <a:rPr kumimoji="0" lang="en-US" altLang="en-US" sz="3200">
                <a:latin typeface="Calibri" panose="020F0502020204030204" pitchFamily="34" charset="0"/>
              </a:rPr>
              <a:t>In 1920, the </a:t>
            </a:r>
            <a:br>
              <a:rPr kumimoji="0" lang="en-US" altLang="en-US" sz="3200">
                <a:latin typeface="Calibri" panose="020F0502020204030204" pitchFamily="34" charset="0"/>
              </a:rPr>
            </a:br>
            <a:r>
              <a:rPr kumimoji="0" lang="en-US" altLang="en-US" sz="3200">
                <a:latin typeface="Calibri" panose="020F0502020204030204" pitchFamily="34" charset="0"/>
              </a:rPr>
              <a:t>states ratified the </a:t>
            </a:r>
            <a:br>
              <a:rPr kumimoji="0" lang="en-US" altLang="en-US" sz="3200">
                <a:latin typeface="Calibri" panose="020F0502020204030204" pitchFamily="34" charset="0"/>
              </a:rPr>
            </a:br>
            <a:r>
              <a:rPr kumimoji="0" lang="en-US" altLang="en-US" sz="3200">
                <a:latin typeface="Calibri" panose="020F0502020204030204" pitchFamily="34" charset="0"/>
              </a:rPr>
              <a:t>19</a:t>
            </a:r>
            <a:r>
              <a:rPr kumimoji="0" lang="en-US" altLang="en-US" sz="3200" baseline="30000">
                <a:latin typeface="Calibri" panose="020F0502020204030204" pitchFamily="34" charset="0"/>
              </a:rPr>
              <a:t>th</a:t>
            </a:r>
            <a:r>
              <a:rPr kumimoji="0" lang="en-US" altLang="en-US" sz="3200">
                <a:latin typeface="Calibri" panose="020F0502020204030204" pitchFamily="34" charset="0"/>
              </a:rPr>
              <a:t> Amendment giving women to right to vote</a:t>
            </a:r>
          </a:p>
        </p:txBody>
      </p:sp>
      <p:pic>
        <p:nvPicPr>
          <p:cNvPr id="29700" name="Picture 7" descr="http://www.history.com/images/media/slideshow/suffrage-and-the-women-behind-it/suffragettes-celebrating.jpg">
            <a:extLst>
              <a:ext uri="{FF2B5EF4-FFF2-40B4-BE49-F238E27FC236}">
                <a16:creationId xmlns:a16="http://schemas.microsoft.com/office/drawing/2014/main" id="{FBA4BDB6-1DFF-4434-9D6A-BCDB39F76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963" y="152400"/>
            <a:ext cx="51165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9B0244-48F1-4A0D-8026-D689E4F7703F}"/>
              </a:ext>
            </a:extLst>
          </p:cNvPr>
          <p:cNvPicPr>
            <a:picLocks noChangeAspect="1"/>
          </p:cNvPicPr>
          <p:nvPr/>
        </p:nvPicPr>
        <p:blipFill rotWithShape="1">
          <a:blip r:embed="rId2"/>
          <a:srcRect t="1460" b="19035"/>
          <a:stretch/>
        </p:blipFill>
        <p:spPr>
          <a:xfrm>
            <a:off x="20" y="10"/>
            <a:ext cx="12191980" cy="6857990"/>
          </a:xfrm>
          <a:prstGeom prst="rect">
            <a:avLst/>
          </a:prstGeom>
        </p:spPr>
      </p:pic>
    </p:spTree>
    <p:extLst>
      <p:ext uri="{BB962C8B-B14F-4D97-AF65-F5344CB8AC3E}">
        <p14:creationId xmlns:p14="http://schemas.microsoft.com/office/powerpoint/2010/main" val="2139899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13CA7484-5E25-437D-85DD-98D559384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9076" y="152400"/>
            <a:ext cx="3946525"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142E26E-9E3B-4A4A-9006-116B184C210D}"/>
              </a:ext>
            </a:extLst>
          </p:cNvPr>
          <p:cNvSpPr>
            <a:spLocks noChangeArrowheads="1"/>
          </p:cNvSpPr>
          <p:nvPr/>
        </p:nvSpPr>
        <p:spPr bwMode="auto">
          <a:xfrm>
            <a:off x="1676400" y="1212851"/>
            <a:ext cx="4724400" cy="1284069"/>
          </a:xfrm>
          <a:prstGeom prst="rect">
            <a:avLst/>
          </a:prstGeom>
          <a:solidFill>
            <a:srgbClr val="FFFF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Roosevelt’s presidency from 1901 to 1909 changed the United States</a:t>
            </a:r>
          </a:p>
        </p:txBody>
      </p:sp>
      <p:sp>
        <p:nvSpPr>
          <p:cNvPr id="6" name="Rectangle 5">
            <a:extLst>
              <a:ext uri="{FF2B5EF4-FFF2-40B4-BE49-F238E27FC236}">
                <a16:creationId xmlns:a16="http://schemas.microsoft.com/office/drawing/2014/main" id="{59995C87-6302-4384-B1C1-035BB2B385BE}"/>
              </a:ext>
            </a:extLst>
          </p:cNvPr>
          <p:cNvSpPr/>
          <p:nvPr/>
        </p:nvSpPr>
        <p:spPr>
          <a:xfrm>
            <a:off x="1676400" y="2573339"/>
            <a:ext cx="4724400" cy="2071687"/>
          </a:xfrm>
          <a:prstGeom prst="rect">
            <a:avLst/>
          </a:prstGeom>
          <a:solidFill>
            <a:schemeClr val="tx2">
              <a:lumMod val="20000"/>
              <a:lumOff val="80000"/>
            </a:schemeClr>
          </a:solidFill>
          <a:ln>
            <a:solidFill>
              <a:schemeClr val="tx1"/>
            </a:solidFill>
          </a:ln>
        </p:spPr>
        <p:txBody>
          <a:bodyPr>
            <a:spAutoFit/>
          </a:bodyPr>
          <a:lstStyle/>
          <a:p>
            <a:pPr marL="0" lvl="1" algn="ctr">
              <a:lnSpc>
                <a:spcPct val="80000"/>
              </a:lnSpc>
              <a:defRPr/>
            </a:pPr>
            <a:r>
              <a:rPr lang="en-US" sz="3200" dirty="0">
                <a:latin typeface="Calibri" pitchFamily="34" charset="0"/>
              </a:rPr>
              <a:t>First time, the government assumed responsibility for the welfare of all citizens, regulated big business, and protected the environment</a:t>
            </a:r>
          </a:p>
        </p:txBody>
      </p:sp>
      <p:sp>
        <p:nvSpPr>
          <p:cNvPr id="7" name="Rectangle 6">
            <a:extLst>
              <a:ext uri="{FF2B5EF4-FFF2-40B4-BE49-F238E27FC236}">
                <a16:creationId xmlns:a16="http://schemas.microsoft.com/office/drawing/2014/main" id="{A799293A-DD81-40A5-98D5-699062B82341}"/>
              </a:ext>
            </a:extLst>
          </p:cNvPr>
          <p:cNvSpPr>
            <a:spLocks noChangeArrowheads="1"/>
          </p:cNvSpPr>
          <p:nvPr/>
        </p:nvSpPr>
        <p:spPr bwMode="auto">
          <a:xfrm>
            <a:off x="1676400" y="4770439"/>
            <a:ext cx="4724400" cy="2071977"/>
          </a:xfrm>
          <a:prstGeom prst="rect">
            <a:avLst/>
          </a:prstGeom>
          <a:solidFill>
            <a:srgbClr val="DDDDDD"/>
          </a:solidFill>
          <a:ln w="9525">
            <a:solidFill>
              <a:schemeClr val="tx1"/>
            </a:solidFill>
            <a:miter lim="800000"/>
            <a:headEnd/>
            <a:tailEnd/>
          </a:ln>
        </p:spPr>
        <p:txBody>
          <a:bodyPr>
            <a:spAutoFit/>
          </a:bodyPr>
          <a:lstStyle>
            <a:lvl1pPr marL="342900" indent="-342900">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marL="0" lvl="1" algn="ctr">
              <a:lnSpc>
                <a:spcPct val="80000"/>
              </a:lnSpc>
              <a:spcBef>
                <a:spcPct val="0"/>
              </a:spcBef>
              <a:buNone/>
            </a:pPr>
            <a:r>
              <a:rPr kumimoji="0" lang="en-US" altLang="en-US" sz="3200">
                <a:latin typeface="Calibri" panose="020F0502020204030204" pitchFamily="34" charset="0"/>
              </a:rPr>
              <a:t>His foreign policy helped increase American influence in the world </a:t>
            </a:r>
            <a:br>
              <a:rPr kumimoji="0" lang="en-US" altLang="en-US" sz="3200">
                <a:latin typeface="Calibri" panose="020F0502020204030204" pitchFamily="34" charset="0"/>
              </a:rPr>
            </a:br>
            <a:r>
              <a:rPr kumimoji="0" lang="en-US" altLang="en-US" sz="3200">
                <a:latin typeface="Calibri" panose="020F0502020204030204" pitchFamily="34" charset="0"/>
              </a:rPr>
              <a:t>and led to the construction of the Panama Canal</a:t>
            </a:r>
          </a:p>
        </p:txBody>
      </p:sp>
      <p:sp>
        <p:nvSpPr>
          <p:cNvPr id="9" name="Left Arrow 8">
            <a:extLst>
              <a:ext uri="{FF2B5EF4-FFF2-40B4-BE49-F238E27FC236}">
                <a16:creationId xmlns:a16="http://schemas.microsoft.com/office/drawing/2014/main" id="{A2ACC27A-BC37-4FAF-8927-4A489ECC4092}"/>
              </a:ext>
            </a:extLst>
          </p:cNvPr>
          <p:cNvSpPr>
            <a:spLocks noChangeArrowheads="1"/>
          </p:cNvSpPr>
          <p:nvPr/>
        </p:nvSpPr>
        <p:spPr bwMode="auto">
          <a:xfrm>
            <a:off x="6172200" y="4935538"/>
            <a:ext cx="4419600" cy="1600200"/>
          </a:xfrm>
          <a:prstGeom prst="leftArrow">
            <a:avLst>
              <a:gd name="adj1" fmla="val 66935"/>
              <a:gd name="adj2" fmla="val 61644"/>
            </a:avLst>
          </a:prstGeom>
          <a:solidFill>
            <a:srgbClr val="FF0000"/>
          </a:solidFill>
          <a:ln w="12700" algn="ctr">
            <a:solidFill>
              <a:srgbClr val="C00000"/>
            </a:solidFill>
            <a:round/>
            <a:headEnd/>
            <a:tailEnd/>
          </a:ln>
        </p:spPr>
        <p:txBody>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spcBef>
                <a:spcPct val="0"/>
              </a:spcBef>
              <a:buClrTx/>
              <a:buFontTx/>
              <a:buNone/>
            </a:pPr>
            <a:endParaRPr kumimoji="0" lang="en-US" altLang="en-US" sz="1800">
              <a:latin typeface="Times New Roman" panose="02020603050405020304" pitchFamily="18" charset="0"/>
            </a:endParaRPr>
          </a:p>
        </p:txBody>
      </p:sp>
      <p:sp>
        <p:nvSpPr>
          <p:cNvPr id="10" name="TextBox 9">
            <a:extLst>
              <a:ext uri="{FF2B5EF4-FFF2-40B4-BE49-F238E27FC236}">
                <a16:creationId xmlns:a16="http://schemas.microsoft.com/office/drawing/2014/main" id="{77891531-058D-4D3F-8B51-77C479FBABC0}"/>
              </a:ext>
            </a:extLst>
          </p:cNvPr>
          <p:cNvSpPr txBox="1">
            <a:spLocks noChangeArrowheads="1"/>
          </p:cNvSpPr>
          <p:nvPr/>
        </p:nvSpPr>
        <p:spPr bwMode="auto">
          <a:xfrm>
            <a:off x="6629401" y="5392738"/>
            <a:ext cx="39465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75000"/>
              </a:lnSpc>
              <a:spcBef>
                <a:spcPct val="0"/>
              </a:spcBef>
              <a:buClrTx/>
              <a:buFontTx/>
              <a:buNone/>
            </a:pPr>
            <a:r>
              <a:rPr kumimoji="0" lang="en-US" altLang="en-US" sz="2600" b="1">
                <a:solidFill>
                  <a:schemeClr val="bg1"/>
                </a:solidFill>
                <a:latin typeface="Calibri" panose="020F0502020204030204" pitchFamily="34" charset="0"/>
              </a:rPr>
              <a:t>We will learn about </a:t>
            </a:r>
            <a:br>
              <a:rPr kumimoji="0" lang="en-US" altLang="en-US" sz="2600" b="1">
                <a:solidFill>
                  <a:schemeClr val="bg1"/>
                </a:solidFill>
                <a:latin typeface="Calibri" panose="020F0502020204030204" pitchFamily="34" charset="0"/>
              </a:rPr>
            </a:br>
            <a:r>
              <a:rPr kumimoji="0" lang="en-US" altLang="en-US" sz="2600" b="1">
                <a:solidFill>
                  <a:schemeClr val="bg1"/>
                </a:solidFill>
                <a:latin typeface="Calibri" panose="020F0502020204030204" pitchFamily="34" charset="0"/>
              </a:rPr>
              <a:t>TR’s foreign policy in Unit 9</a:t>
            </a:r>
          </a:p>
        </p:txBody>
      </p:sp>
      <p:sp>
        <p:nvSpPr>
          <p:cNvPr id="64520" name="Rectangle 11">
            <a:extLst>
              <a:ext uri="{FF2B5EF4-FFF2-40B4-BE49-F238E27FC236}">
                <a16:creationId xmlns:a16="http://schemas.microsoft.com/office/drawing/2014/main" id="{39263445-7A41-4E5C-88CA-F55EBAEFBDD6}"/>
              </a:ext>
            </a:extLst>
          </p:cNvPr>
          <p:cNvSpPr>
            <a:spLocks noChangeArrowheads="1"/>
          </p:cNvSpPr>
          <p:nvPr/>
        </p:nvSpPr>
        <p:spPr bwMode="auto">
          <a:xfrm>
            <a:off x="1676400" y="152400"/>
            <a:ext cx="4724400" cy="890588"/>
          </a:xfrm>
          <a:prstGeom prst="rect">
            <a:avLst/>
          </a:prstGeom>
          <a:solidFill>
            <a:srgbClr val="99FF66"/>
          </a:solidFill>
          <a:ln w="9525">
            <a:solidFill>
              <a:schemeClr val="tx1"/>
            </a:solidFill>
            <a:miter lim="800000"/>
            <a:headEnd/>
            <a:tailEnd/>
          </a:ln>
        </p:spPr>
        <p:txBody>
          <a:bodyPr>
            <a:spAutoFit/>
          </a:bodyPr>
          <a:lstStyle>
            <a:lvl1pPr marL="342900" indent="-342900">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marL="0" lvl="1" algn="ctr">
              <a:lnSpc>
                <a:spcPct val="80000"/>
              </a:lnSpc>
              <a:spcBef>
                <a:spcPct val="0"/>
              </a:spcBef>
              <a:buNone/>
            </a:pPr>
            <a:r>
              <a:rPr kumimoji="0" lang="en-US" altLang="en-US" sz="3200">
                <a:latin typeface="Calibri" panose="020F0502020204030204" pitchFamily="34" charset="0"/>
              </a:rPr>
              <a:t>In 1908, TR decided not to run for a third term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nodeType="afterGroup">
                            <p:stCondLst>
                              <p:cond delay="500"/>
                            </p:stCondLst>
                            <p:childTnLst>
                              <p:par>
                                <p:cTn id="19" presetID="10" presetClass="entr" presetSubtype="0" fill="hold" grpId="0" nodeType="afterEffect">
                                  <p:stCondLst>
                                    <p:cond delay="2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2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a:extLst>
              <a:ext uri="{FF2B5EF4-FFF2-40B4-BE49-F238E27FC236}">
                <a16:creationId xmlns:a16="http://schemas.microsoft.com/office/drawing/2014/main" id="{1B54D630-3425-4CB0-A5DD-2BD87A36A32B}"/>
              </a:ext>
            </a:extLst>
          </p:cNvPr>
          <p:cNvSpPr>
            <a:spLocks noChangeArrowheads="1"/>
          </p:cNvSpPr>
          <p:nvPr/>
        </p:nvSpPr>
        <p:spPr bwMode="auto">
          <a:xfrm>
            <a:off x="1676400" y="152401"/>
            <a:ext cx="8763000" cy="1284069"/>
          </a:xfrm>
          <a:prstGeom prst="rect">
            <a:avLst/>
          </a:prstGeom>
          <a:solidFill>
            <a:srgbClr val="99FF66"/>
          </a:solidFill>
          <a:ln w="9525">
            <a:solidFill>
              <a:schemeClr val="tx1"/>
            </a:solidFill>
            <a:miter lim="800000"/>
            <a:headEnd/>
            <a:tailEnd/>
          </a:ln>
        </p:spPr>
        <p:txBody>
          <a:bodyPr>
            <a:spAutoFit/>
          </a:bodyPr>
          <a:lstStyle>
            <a:lvl1pPr marL="342900" indent="-342900">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marL="0" lvl="1" algn="ctr">
              <a:lnSpc>
                <a:spcPct val="80000"/>
              </a:lnSpc>
              <a:spcBef>
                <a:spcPct val="0"/>
              </a:spcBef>
              <a:buNone/>
            </a:pPr>
            <a:r>
              <a:rPr kumimoji="0" lang="en-US" altLang="en-US" sz="3200">
                <a:latin typeface="Calibri" panose="020F0502020204030204" pitchFamily="34" charset="0"/>
              </a:rPr>
              <a:t>When Theodore Roosevelt did not to run for a third term in 1908, he helped William Howard Taft win the presidency to continue his progressive agenda</a:t>
            </a:r>
          </a:p>
        </p:txBody>
      </p:sp>
      <p:pic>
        <p:nvPicPr>
          <p:cNvPr id="54275" name="Picture 2">
            <a:extLst>
              <a:ext uri="{FF2B5EF4-FFF2-40B4-BE49-F238E27FC236}">
                <a16:creationId xmlns:a16="http://schemas.microsoft.com/office/drawing/2014/main" id="{ABB00580-C577-4310-90F8-EC00525B5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93838"/>
            <a:ext cx="4381500"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a:extLst>
              <a:ext uri="{FF2B5EF4-FFF2-40B4-BE49-F238E27FC236}">
                <a16:creationId xmlns:a16="http://schemas.microsoft.com/office/drawing/2014/main" id="{4251500B-A498-4641-A8AA-D6FFD8263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926" y="1493838"/>
            <a:ext cx="41814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a:extLst>
              <a:ext uri="{FF2B5EF4-FFF2-40B4-BE49-F238E27FC236}">
                <a16:creationId xmlns:a16="http://schemas.microsoft.com/office/drawing/2014/main" id="{12F554F9-3174-4B54-A625-B9F8236F9B8F}"/>
              </a:ext>
            </a:extLst>
          </p:cNvPr>
          <p:cNvSpPr>
            <a:spLocks noChangeArrowheads="1"/>
          </p:cNvSpPr>
          <p:nvPr/>
        </p:nvSpPr>
        <p:spPr bwMode="auto">
          <a:xfrm>
            <a:off x="1676400" y="152400"/>
            <a:ext cx="8839200" cy="496888"/>
          </a:xfrm>
          <a:prstGeom prst="rect">
            <a:avLst/>
          </a:prstGeom>
          <a:solidFill>
            <a:srgbClr val="FFCCFF"/>
          </a:solidFill>
          <a:ln w="9525">
            <a:solidFill>
              <a:schemeClr val="tx1"/>
            </a:solidFill>
            <a:miter lim="800000"/>
            <a:headEnd/>
            <a:tailEnd/>
          </a:ln>
        </p:spPr>
        <p:txBody>
          <a:bodyPr>
            <a:spAutoFit/>
          </a:bodyPr>
          <a:lstStyle>
            <a:lvl1pPr marL="342900" indent="-342900">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marL="0" lvl="1" algn="ctr">
              <a:lnSpc>
                <a:spcPct val="80000"/>
              </a:lnSpc>
              <a:spcBef>
                <a:spcPct val="0"/>
              </a:spcBef>
              <a:buNone/>
            </a:pPr>
            <a:r>
              <a:rPr kumimoji="0" lang="en-US" altLang="en-US" sz="3200">
                <a:latin typeface="Calibri" panose="020F0502020204030204" pitchFamily="34" charset="0"/>
              </a:rPr>
              <a:t>Like TR, Taft pushed for progressive reforms </a:t>
            </a:r>
          </a:p>
        </p:txBody>
      </p:sp>
      <p:sp>
        <p:nvSpPr>
          <p:cNvPr id="2" name="Rectangle 1">
            <a:extLst>
              <a:ext uri="{FF2B5EF4-FFF2-40B4-BE49-F238E27FC236}">
                <a16:creationId xmlns:a16="http://schemas.microsoft.com/office/drawing/2014/main" id="{282FCC53-85CB-4763-932F-34E9F0D75CBA}"/>
              </a:ext>
            </a:extLst>
          </p:cNvPr>
          <p:cNvSpPr>
            <a:spLocks noChangeArrowheads="1"/>
          </p:cNvSpPr>
          <p:nvPr/>
        </p:nvSpPr>
        <p:spPr bwMode="auto">
          <a:xfrm>
            <a:off x="6210300" y="1066800"/>
            <a:ext cx="4305300" cy="1284288"/>
          </a:xfrm>
          <a:prstGeom prst="rect">
            <a:avLst/>
          </a:prstGeom>
          <a:solidFill>
            <a:srgbClr val="DDDDDD"/>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As president, Taft </a:t>
            </a:r>
            <a:br>
              <a:rPr kumimoji="0" lang="en-US" altLang="en-US" sz="3200">
                <a:latin typeface="Calibri" panose="020F0502020204030204" pitchFamily="34" charset="0"/>
              </a:rPr>
            </a:br>
            <a:r>
              <a:rPr kumimoji="0" lang="en-US" altLang="en-US" sz="3200">
                <a:latin typeface="Calibri" panose="020F0502020204030204" pitchFamily="34" charset="0"/>
              </a:rPr>
              <a:t>broke up twice as many monopolies as Roosevelt</a:t>
            </a:r>
          </a:p>
        </p:txBody>
      </p:sp>
      <p:pic>
        <p:nvPicPr>
          <p:cNvPr id="55300" name="Picture 2">
            <a:extLst>
              <a:ext uri="{FF2B5EF4-FFF2-40B4-BE49-F238E27FC236}">
                <a16:creationId xmlns:a16="http://schemas.microsoft.com/office/drawing/2014/main" id="{08CBC13F-648C-4C91-BCEF-0DD1F0746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792164"/>
            <a:ext cx="4424363"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8053A14-9623-4627-B243-65496E038C57}"/>
              </a:ext>
            </a:extLst>
          </p:cNvPr>
          <p:cNvSpPr>
            <a:spLocks noChangeArrowheads="1"/>
          </p:cNvSpPr>
          <p:nvPr/>
        </p:nvSpPr>
        <p:spPr bwMode="auto">
          <a:xfrm>
            <a:off x="6210300" y="2667000"/>
            <a:ext cx="4305300" cy="1677988"/>
          </a:xfrm>
          <a:prstGeom prst="rect">
            <a:avLst/>
          </a:prstGeom>
          <a:solidFill>
            <a:srgbClr val="FFCC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Taft helped establish the Children’s Bureau, the Department of Labor,  and child labor laws</a:t>
            </a:r>
          </a:p>
        </p:txBody>
      </p:sp>
      <p:sp>
        <p:nvSpPr>
          <p:cNvPr id="8" name="Rectangle 7">
            <a:extLst>
              <a:ext uri="{FF2B5EF4-FFF2-40B4-BE49-F238E27FC236}">
                <a16:creationId xmlns:a16="http://schemas.microsoft.com/office/drawing/2014/main" id="{A3B90CF9-7EE5-43EC-9ADF-C7602F6DF713}"/>
              </a:ext>
            </a:extLst>
          </p:cNvPr>
          <p:cNvSpPr>
            <a:spLocks noChangeArrowheads="1"/>
          </p:cNvSpPr>
          <p:nvPr/>
        </p:nvSpPr>
        <p:spPr bwMode="auto">
          <a:xfrm>
            <a:off x="6210300" y="4659314"/>
            <a:ext cx="4305300" cy="1284287"/>
          </a:xfrm>
          <a:prstGeom prst="rect">
            <a:avLst/>
          </a:prstGeom>
          <a:solidFill>
            <a:srgbClr val="CCFF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He helped create safety codes for coal miners and railroad workers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a:extLst>
              <a:ext uri="{FF2B5EF4-FFF2-40B4-BE49-F238E27FC236}">
                <a16:creationId xmlns:a16="http://schemas.microsoft.com/office/drawing/2014/main" id="{06B478FD-F6FB-4CE4-B682-B4621CB418B4}"/>
              </a:ext>
            </a:extLst>
          </p:cNvPr>
          <p:cNvSpPr>
            <a:spLocks noChangeArrowheads="1"/>
          </p:cNvSpPr>
          <p:nvPr/>
        </p:nvSpPr>
        <p:spPr bwMode="auto">
          <a:xfrm>
            <a:off x="2362200" y="152400"/>
            <a:ext cx="7391400" cy="890588"/>
          </a:xfrm>
          <a:prstGeom prst="rect">
            <a:avLst/>
          </a:prstGeom>
          <a:solidFill>
            <a:srgbClr val="FFFF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But, Taft sometimes sided with the </a:t>
            </a:r>
            <a:br>
              <a:rPr kumimoji="0" lang="en-US" altLang="en-US" sz="3200">
                <a:latin typeface="Calibri" panose="020F0502020204030204" pitchFamily="34" charset="0"/>
              </a:rPr>
            </a:br>
            <a:r>
              <a:rPr kumimoji="0" lang="en-US" altLang="en-US" sz="3200">
                <a:latin typeface="Calibri" panose="020F0502020204030204" pitchFamily="34" charset="0"/>
              </a:rPr>
              <a:t>conservative wing of the Republican Party </a:t>
            </a:r>
          </a:p>
        </p:txBody>
      </p:sp>
      <p:pic>
        <p:nvPicPr>
          <p:cNvPr id="56323" name="Picture 4">
            <a:extLst>
              <a:ext uri="{FF2B5EF4-FFF2-40B4-BE49-F238E27FC236}">
                <a16:creationId xmlns:a16="http://schemas.microsoft.com/office/drawing/2014/main" id="{32D9C3A6-34C5-48EF-AF85-C25EC2471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1" y="1249364"/>
            <a:ext cx="4278313"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9DB63B0-C4CE-49E0-AB70-921543034F71}"/>
              </a:ext>
            </a:extLst>
          </p:cNvPr>
          <p:cNvSpPr/>
          <p:nvPr/>
        </p:nvSpPr>
        <p:spPr>
          <a:xfrm>
            <a:off x="1676400" y="1509714"/>
            <a:ext cx="4381500" cy="2071687"/>
          </a:xfrm>
          <a:prstGeom prst="rect">
            <a:avLst/>
          </a:prstGeom>
          <a:solidFill>
            <a:schemeClr val="tx2">
              <a:lumMod val="20000"/>
              <a:lumOff val="80000"/>
            </a:schemeClr>
          </a:solidFill>
          <a:ln>
            <a:solidFill>
              <a:schemeClr val="tx1"/>
            </a:solidFill>
          </a:ln>
        </p:spPr>
        <p:txBody>
          <a:bodyPr>
            <a:spAutoFit/>
          </a:bodyPr>
          <a:lstStyle/>
          <a:p>
            <a:pPr algn="ctr">
              <a:lnSpc>
                <a:spcPct val="80000"/>
              </a:lnSpc>
              <a:spcBef>
                <a:spcPct val="10000"/>
              </a:spcBef>
              <a:defRPr/>
            </a:pPr>
            <a:r>
              <a:rPr lang="en-US" sz="3200" dirty="0">
                <a:latin typeface="Calibri" pitchFamily="34" charset="0"/>
              </a:rPr>
              <a:t>Taft angered progressive Republicans when he supported a high tariff which helped </a:t>
            </a:r>
            <a:br>
              <a:rPr lang="en-US" sz="3200" dirty="0">
                <a:latin typeface="Calibri" pitchFamily="34" charset="0"/>
              </a:rPr>
            </a:br>
            <a:r>
              <a:rPr lang="en-US" sz="3200" dirty="0">
                <a:latin typeface="Calibri" pitchFamily="34" charset="0"/>
              </a:rPr>
              <a:t>large corporations</a:t>
            </a:r>
          </a:p>
        </p:txBody>
      </p:sp>
      <p:sp>
        <p:nvSpPr>
          <p:cNvPr id="56325" name="Rectangle 5">
            <a:extLst>
              <a:ext uri="{FF2B5EF4-FFF2-40B4-BE49-F238E27FC236}">
                <a16:creationId xmlns:a16="http://schemas.microsoft.com/office/drawing/2014/main" id="{6ACBF938-1DBA-4D2E-881E-47CE97CB72F6}"/>
              </a:ext>
            </a:extLst>
          </p:cNvPr>
          <p:cNvSpPr>
            <a:spLocks noChangeArrowheads="1"/>
          </p:cNvSpPr>
          <p:nvPr/>
        </p:nvSpPr>
        <p:spPr bwMode="auto">
          <a:xfrm>
            <a:off x="1676400" y="3957638"/>
            <a:ext cx="4381500" cy="2062162"/>
          </a:xfrm>
          <a:prstGeom prst="rect">
            <a:avLst/>
          </a:prstGeom>
          <a:solidFill>
            <a:srgbClr val="DDDDDD"/>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10000"/>
              </a:spcBef>
              <a:buClrTx/>
              <a:buFontTx/>
              <a:buNone/>
            </a:pPr>
            <a:r>
              <a:rPr kumimoji="0" lang="en-US" altLang="en-US" sz="3200">
                <a:latin typeface="Calibri" panose="020F0502020204030204" pitchFamily="34" charset="0"/>
              </a:rPr>
              <a:t>Taft allowed 1 million acres of Roosevelt </a:t>
            </a:r>
            <a:br>
              <a:rPr kumimoji="0" lang="en-US" altLang="en-US" sz="3200">
                <a:latin typeface="Calibri" panose="020F0502020204030204" pitchFamily="34" charset="0"/>
              </a:rPr>
            </a:br>
            <a:r>
              <a:rPr kumimoji="0" lang="en-US" altLang="en-US" sz="3200">
                <a:latin typeface="Calibri" panose="020F0502020204030204" pitchFamily="34" charset="0"/>
              </a:rPr>
              <a:t>had set aside as conservation forests </a:t>
            </a:r>
            <a:br>
              <a:rPr kumimoji="0" lang="en-US" altLang="en-US" sz="3200">
                <a:latin typeface="Calibri" panose="020F0502020204030204" pitchFamily="34" charset="0"/>
              </a:rPr>
            </a:br>
            <a:r>
              <a:rPr kumimoji="0" lang="en-US" altLang="en-US" sz="3200">
                <a:latin typeface="Calibri" panose="020F0502020204030204" pitchFamily="34" charset="0"/>
              </a:rPr>
              <a:t>to be sold to businesses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B5E9113-851B-46B0-9BC3-DFEC0B341850}"/>
              </a:ext>
            </a:extLst>
          </p:cNvPr>
          <p:cNvSpPr>
            <a:spLocks noChangeArrowheads="1"/>
          </p:cNvSpPr>
          <p:nvPr/>
        </p:nvSpPr>
        <p:spPr bwMode="auto">
          <a:xfrm>
            <a:off x="2481264" y="112714"/>
            <a:ext cx="7196137" cy="496161"/>
          </a:xfrm>
          <a:prstGeom prst="rect">
            <a:avLst/>
          </a:prstGeom>
          <a:solidFill>
            <a:srgbClr val="DDDDDD"/>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The election of 1912 was a three way race</a:t>
            </a:r>
          </a:p>
        </p:txBody>
      </p:sp>
      <p:sp>
        <p:nvSpPr>
          <p:cNvPr id="57347" name="Rectangle 8">
            <a:extLst>
              <a:ext uri="{FF2B5EF4-FFF2-40B4-BE49-F238E27FC236}">
                <a16:creationId xmlns:a16="http://schemas.microsoft.com/office/drawing/2014/main" id="{30C56D23-6700-47E8-BF30-42A609D40592}"/>
              </a:ext>
            </a:extLst>
          </p:cNvPr>
          <p:cNvSpPr>
            <a:spLocks noChangeArrowheads="1"/>
          </p:cNvSpPr>
          <p:nvPr/>
        </p:nvSpPr>
        <p:spPr bwMode="auto">
          <a:xfrm>
            <a:off x="1600200" y="685801"/>
            <a:ext cx="2895600" cy="1209675"/>
          </a:xfrm>
          <a:prstGeom prst="rect">
            <a:avLst/>
          </a:prstGeom>
          <a:solidFill>
            <a:srgbClr val="FF8181"/>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000">
                <a:latin typeface="Calibri" panose="020F0502020204030204" pitchFamily="34" charset="0"/>
              </a:rPr>
              <a:t>William Howard Taft can on the Republican ticket</a:t>
            </a:r>
          </a:p>
        </p:txBody>
      </p:sp>
      <p:sp>
        <p:nvSpPr>
          <p:cNvPr id="10" name="Rectangle 9">
            <a:extLst>
              <a:ext uri="{FF2B5EF4-FFF2-40B4-BE49-F238E27FC236}">
                <a16:creationId xmlns:a16="http://schemas.microsoft.com/office/drawing/2014/main" id="{8C81DDE4-81E4-4489-ACA0-77F1EE84CFC1}"/>
              </a:ext>
            </a:extLst>
          </p:cNvPr>
          <p:cNvSpPr/>
          <p:nvPr/>
        </p:nvSpPr>
        <p:spPr>
          <a:xfrm>
            <a:off x="4648200" y="685800"/>
            <a:ext cx="3429000" cy="1200150"/>
          </a:xfrm>
          <a:prstGeom prst="rect">
            <a:avLst/>
          </a:prstGeom>
          <a:solidFill>
            <a:schemeClr val="tx2">
              <a:lumMod val="20000"/>
              <a:lumOff val="80000"/>
            </a:schemeClr>
          </a:solidFill>
          <a:ln>
            <a:solidFill>
              <a:schemeClr val="tx1"/>
            </a:solidFill>
          </a:ln>
        </p:spPr>
        <p:txBody>
          <a:bodyPr>
            <a:spAutoFit/>
          </a:bodyPr>
          <a:lstStyle/>
          <a:p>
            <a:pPr algn="ctr">
              <a:lnSpc>
                <a:spcPct val="80000"/>
              </a:lnSpc>
              <a:defRPr/>
            </a:pPr>
            <a:r>
              <a:rPr lang="en-US" sz="3000" dirty="0">
                <a:latin typeface="Calibri" pitchFamily="34" charset="0"/>
              </a:rPr>
              <a:t>Democrats ran </a:t>
            </a:r>
            <a:br>
              <a:rPr lang="en-US" sz="3000" dirty="0">
                <a:latin typeface="Calibri" pitchFamily="34" charset="0"/>
              </a:rPr>
            </a:br>
            <a:r>
              <a:rPr lang="en-US" sz="3000" dirty="0">
                <a:latin typeface="Calibri" pitchFamily="34" charset="0"/>
              </a:rPr>
              <a:t>New Jersey governor Woodrow Wilson </a:t>
            </a:r>
          </a:p>
        </p:txBody>
      </p:sp>
      <p:pic>
        <p:nvPicPr>
          <p:cNvPr id="57349" name="Picture 4">
            <a:extLst>
              <a:ext uri="{FF2B5EF4-FFF2-40B4-BE49-F238E27FC236}">
                <a16:creationId xmlns:a16="http://schemas.microsoft.com/office/drawing/2014/main" id="{B335C383-FE94-488F-92BB-5DA8DBE89F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2538" y="1600201"/>
            <a:ext cx="4589462"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a:extLst>
              <a:ext uri="{FF2B5EF4-FFF2-40B4-BE49-F238E27FC236}">
                <a16:creationId xmlns:a16="http://schemas.microsoft.com/office/drawing/2014/main" id="{BB80001E-A4AF-432B-BB56-7F3C29B399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063751"/>
            <a:ext cx="350520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5">
            <a:extLst>
              <a:ext uri="{FF2B5EF4-FFF2-40B4-BE49-F238E27FC236}">
                <a16:creationId xmlns:a16="http://schemas.microsoft.com/office/drawing/2014/main" id="{5F1B1393-D191-4767-9F8B-2295511DE144}"/>
              </a:ext>
            </a:extLst>
          </p:cNvPr>
          <p:cNvPicPr>
            <a:picLocks noChangeAspect="1"/>
          </p:cNvPicPr>
          <p:nvPr/>
        </p:nvPicPr>
        <p:blipFill>
          <a:blip r:embed="rId4">
            <a:extLst>
              <a:ext uri="{28A0092B-C50C-407E-A947-70E740481C1C}">
                <a14:useLocalDpi xmlns:a14="http://schemas.microsoft.com/office/drawing/2010/main" val="0"/>
              </a:ext>
            </a:extLst>
          </a:blip>
          <a:srcRect l="11475"/>
          <a:stretch>
            <a:fillRect/>
          </a:stretch>
        </p:blipFill>
        <p:spPr bwMode="auto">
          <a:xfrm>
            <a:off x="1524000" y="1763713"/>
            <a:ext cx="4114800" cy="5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Rectangle 10">
            <a:extLst>
              <a:ext uri="{FF2B5EF4-FFF2-40B4-BE49-F238E27FC236}">
                <a16:creationId xmlns:a16="http://schemas.microsoft.com/office/drawing/2014/main" id="{CDD6F52D-C077-4A46-9AE9-C74B1F8EBFAC}"/>
              </a:ext>
            </a:extLst>
          </p:cNvPr>
          <p:cNvSpPr>
            <a:spLocks noChangeArrowheads="1"/>
          </p:cNvSpPr>
          <p:nvPr/>
        </p:nvSpPr>
        <p:spPr bwMode="auto">
          <a:xfrm>
            <a:off x="8229600" y="685801"/>
            <a:ext cx="2362200" cy="1209675"/>
          </a:xfrm>
          <a:prstGeom prst="rect">
            <a:avLst/>
          </a:prstGeom>
          <a:solidFill>
            <a:srgbClr val="CCFF99"/>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000">
                <a:latin typeface="Calibri" panose="020F0502020204030204" pitchFamily="34" charset="0"/>
              </a:rPr>
              <a:t>TR ran as a Progressive Bull Moose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F0C45B12-739D-4E39-A6F0-FFC2D9A2F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864" y="1322388"/>
            <a:ext cx="4097337" cy="530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a:extLst>
              <a:ext uri="{FF2B5EF4-FFF2-40B4-BE49-F238E27FC236}">
                <a16:creationId xmlns:a16="http://schemas.microsoft.com/office/drawing/2014/main" id="{FBAF839B-977D-4159-87E2-7EFA3D076082}"/>
              </a:ext>
            </a:extLst>
          </p:cNvPr>
          <p:cNvSpPr>
            <a:spLocks noChangeArrowheads="1"/>
          </p:cNvSpPr>
          <p:nvPr/>
        </p:nvSpPr>
        <p:spPr bwMode="auto">
          <a:xfrm>
            <a:off x="1728788" y="228600"/>
            <a:ext cx="8786812" cy="890588"/>
          </a:xfrm>
          <a:prstGeom prst="rect">
            <a:avLst/>
          </a:prstGeom>
          <a:solidFill>
            <a:srgbClr val="CCFFCC"/>
          </a:solidFill>
          <a:ln w="9525">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200">
                <a:latin typeface="Calibri" panose="020F0502020204030204" pitchFamily="34" charset="0"/>
              </a:rPr>
              <a:t>President Woodrow Wilson oversaw </a:t>
            </a:r>
            <a:br>
              <a:rPr kumimoji="0" lang="en-US" altLang="en-US" sz="3200">
                <a:latin typeface="Calibri" panose="020F0502020204030204" pitchFamily="34" charset="0"/>
              </a:rPr>
            </a:br>
            <a:r>
              <a:rPr kumimoji="0" lang="en-US" altLang="en-US" sz="3200">
                <a:latin typeface="Calibri" panose="020F0502020204030204" pitchFamily="34" charset="0"/>
              </a:rPr>
              <a:t>a great wave of progressive reforms</a:t>
            </a:r>
          </a:p>
        </p:txBody>
      </p:sp>
      <p:sp>
        <p:nvSpPr>
          <p:cNvPr id="58372" name="Rectangle 5">
            <a:extLst>
              <a:ext uri="{FF2B5EF4-FFF2-40B4-BE49-F238E27FC236}">
                <a16:creationId xmlns:a16="http://schemas.microsoft.com/office/drawing/2014/main" id="{03FF4B9C-2E54-4D80-B375-EE96101E7290}"/>
              </a:ext>
            </a:extLst>
          </p:cNvPr>
          <p:cNvSpPr txBox="1">
            <a:spLocks noChangeArrowheads="1"/>
          </p:cNvSpPr>
          <p:nvPr/>
        </p:nvSpPr>
        <p:spPr bwMode="auto">
          <a:xfrm>
            <a:off x="6705600" y="1295400"/>
            <a:ext cx="3886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ts val="600"/>
              </a:spcBef>
              <a:buNone/>
            </a:pPr>
            <a:r>
              <a:rPr lang="en-US" altLang="en-US" sz="3200" u="sng">
                <a:solidFill>
                  <a:schemeClr val="folHlink"/>
                </a:solidFill>
                <a:latin typeface="Calibri" panose="020F0502020204030204" pitchFamily="34" charset="0"/>
              </a:rPr>
              <a:t>16</a:t>
            </a:r>
            <a:r>
              <a:rPr lang="en-US" altLang="en-US" sz="3200" u="sng" baseline="30000">
                <a:solidFill>
                  <a:schemeClr val="folHlink"/>
                </a:solidFill>
                <a:latin typeface="Calibri" panose="020F0502020204030204" pitchFamily="34" charset="0"/>
              </a:rPr>
              <a:t>th</a:t>
            </a:r>
            <a:r>
              <a:rPr lang="en-US" altLang="en-US" sz="3200" u="sng">
                <a:solidFill>
                  <a:schemeClr val="folHlink"/>
                </a:solidFill>
                <a:latin typeface="Calibri" panose="020F0502020204030204" pitchFamily="34" charset="0"/>
              </a:rPr>
              <a:t> Amendment</a:t>
            </a:r>
            <a:r>
              <a:rPr lang="en-US" altLang="en-US" sz="3200">
                <a:solidFill>
                  <a:schemeClr val="folHlink"/>
                </a:solidFill>
                <a:latin typeface="Calibri" panose="020F0502020204030204" pitchFamily="34" charset="0"/>
              </a:rPr>
              <a:t> created the first national income tax </a:t>
            </a:r>
          </a:p>
          <a:p>
            <a:pPr algn="ctr">
              <a:lnSpc>
                <a:spcPct val="80000"/>
              </a:lnSpc>
              <a:spcBef>
                <a:spcPts val="600"/>
              </a:spcBef>
              <a:buNone/>
            </a:pPr>
            <a:r>
              <a:rPr lang="en-US" altLang="en-US" sz="3200" u="sng">
                <a:solidFill>
                  <a:srgbClr val="000066"/>
                </a:solidFill>
                <a:latin typeface="Calibri" panose="020F0502020204030204" pitchFamily="34" charset="0"/>
              </a:rPr>
              <a:t>17</a:t>
            </a:r>
            <a:r>
              <a:rPr lang="en-US" altLang="en-US" sz="3200" u="sng" baseline="30000">
                <a:solidFill>
                  <a:srgbClr val="000066"/>
                </a:solidFill>
                <a:latin typeface="Calibri" panose="020F0502020204030204" pitchFamily="34" charset="0"/>
              </a:rPr>
              <a:t>th</a:t>
            </a:r>
            <a:r>
              <a:rPr lang="en-US" altLang="en-US" sz="3200" u="sng">
                <a:solidFill>
                  <a:srgbClr val="000066"/>
                </a:solidFill>
                <a:latin typeface="Calibri" panose="020F0502020204030204" pitchFamily="34" charset="0"/>
              </a:rPr>
              <a:t> Amendment</a:t>
            </a:r>
            <a:r>
              <a:rPr lang="en-US" altLang="en-US" sz="3200">
                <a:solidFill>
                  <a:srgbClr val="000066"/>
                </a:solidFill>
                <a:latin typeface="Calibri" panose="020F0502020204030204" pitchFamily="34" charset="0"/>
              </a:rPr>
              <a:t> allowed for the  direct-election of </a:t>
            </a:r>
            <a:br>
              <a:rPr lang="en-US" altLang="en-US" sz="3200">
                <a:solidFill>
                  <a:srgbClr val="000066"/>
                </a:solidFill>
                <a:latin typeface="Calibri" panose="020F0502020204030204" pitchFamily="34" charset="0"/>
              </a:rPr>
            </a:br>
            <a:r>
              <a:rPr lang="en-US" altLang="en-US" sz="3200">
                <a:solidFill>
                  <a:srgbClr val="000066"/>
                </a:solidFill>
                <a:latin typeface="Calibri" panose="020F0502020204030204" pitchFamily="34" charset="0"/>
              </a:rPr>
              <a:t>U.S. Senators</a:t>
            </a:r>
          </a:p>
          <a:p>
            <a:pPr algn="ctr">
              <a:lnSpc>
                <a:spcPct val="80000"/>
              </a:lnSpc>
              <a:spcBef>
                <a:spcPts val="600"/>
              </a:spcBef>
              <a:buNone/>
            </a:pPr>
            <a:r>
              <a:rPr lang="en-US" altLang="en-US" sz="3200" u="sng">
                <a:solidFill>
                  <a:schemeClr val="folHlink"/>
                </a:solidFill>
                <a:latin typeface="Calibri" panose="020F0502020204030204" pitchFamily="34" charset="0"/>
              </a:rPr>
              <a:t>18</a:t>
            </a:r>
            <a:r>
              <a:rPr lang="en-US" altLang="en-US" sz="3200" u="sng" baseline="30000">
                <a:solidFill>
                  <a:schemeClr val="folHlink"/>
                </a:solidFill>
                <a:latin typeface="Calibri" panose="020F0502020204030204" pitchFamily="34" charset="0"/>
              </a:rPr>
              <a:t>th</a:t>
            </a:r>
            <a:r>
              <a:rPr lang="en-US" altLang="en-US" sz="3200" u="sng">
                <a:solidFill>
                  <a:schemeClr val="folHlink"/>
                </a:solidFill>
                <a:latin typeface="Calibri" panose="020F0502020204030204" pitchFamily="34" charset="0"/>
              </a:rPr>
              <a:t> Amendment</a:t>
            </a:r>
            <a:r>
              <a:rPr lang="en-US" altLang="en-US" sz="3200">
                <a:solidFill>
                  <a:schemeClr val="folHlink"/>
                </a:solidFill>
                <a:latin typeface="Calibri" panose="020F0502020204030204" pitchFamily="34" charset="0"/>
              </a:rPr>
              <a:t> outlawed alcohol (prohibition) </a:t>
            </a:r>
          </a:p>
          <a:p>
            <a:pPr algn="ctr">
              <a:lnSpc>
                <a:spcPct val="80000"/>
              </a:lnSpc>
              <a:spcBef>
                <a:spcPts val="600"/>
              </a:spcBef>
              <a:buNone/>
            </a:pPr>
            <a:r>
              <a:rPr lang="en-US" altLang="en-US" sz="3200" u="sng">
                <a:solidFill>
                  <a:srgbClr val="000066"/>
                </a:solidFill>
                <a:latin typeface="Calibri" panose="020F0502020204030204" pitchFamily="34" charset="0"/>
              </a:rPr>
              <a:t>19</a:t>
            </a:r>
            <a:r>
              <a:rPr lang="en-US" altLang="en-US" sz="3200" u="sng" baseline="30000">
                <a:solidFill>
                  <a:srgbClr val="000066"/>
                </a:solidFill>
                <a:latin typeface="Calibri" panose="020F0502020204030204" pitchFamily="34" charset="0"/>
              </a:rPr>
              <a:t>th</a:t>
            </a:r>
            <a:r>
              <a:rPr lang="en-US" altLang="en-US" sz="3200" u="sng">
                <a:solidFill>
                  <a:srgbClr val="000066"/>
                </a:solidFill>
                <a:latin typeface="Calibri" panose="020F0502020204030204" pitchFamily="34" charset="0"/>
              </a:rPr>
              <a:t> Amendment</a:t>
            </a:r>
            <a:r>
              <a:rPr lang="en-US" altLang="en-US" sz="3200">
                <a:solidFill>
                  <a:srgbClr val="000066"/>
                </a:solidFill>
                <a:latin typeface="Calibri" panose="020F0502020204030204" pitchFamily="34" charset="0"/>
              </a:rPr>
              <a:t> granted women’s suffrage</a:t>
            </a:r>
          </a:p>
        </p:txBody>
      </p:sp>
      <p:sp>
        <p:nvSpPr>
          <p:cNvPr id="58373" name="Text Box 9">
            <a:extLst>
              <a:ext uri="{FF2B5EF4-FFF2-40B4-BE49-F238E27FC236}">
                <a16:creationId xmlns:a16="http://schemas.microsoft.com/office/drawing/2014/main" id="{3E22F020-C592-433A-A885-FCCA528E60FA}"/>
              </a:ext>
            </a:extLst>
          </p:cNvPr>
          <p:cNvSpPr txBox="1">
            <a:spLocks noChangeArrowheads="1"/>
          </p:cNvSpPr>
          <p:nvPr/>
        </p:nvSpPr>
        <p:spPr bwMode="auto">
          <a:xfrm rot="-5400000">
            <a:off x="3729832" y="3733301"/>
            <a:ext cx="4889500" cy="470898"/>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lgn="ctr">
              <a:lnSpc>
                <a:spcPct val="80000"/>
              </a:lnSpc>
              <a:spcBef>
                <a:spcPct val="0"/>
              </a:spcBef>
              <a:buClrTx/>
              <a:buFontTx/>
              <a:buNone/>
            </a:pPr>
            <a:r>
              <a:rPr kumimoji="0" lang="en-US" altLang="en-US" sz="3000">
                <a:solidFill>
                  <a:srgbClr val="003300"/>
                </a:solidFill>
                <a:latin typeface="Calibri" panose="020F0502020204030204" pitchFamily="34" charset="0"/>
              </a:rPr>
              <a:t>“Progressive Amendments”</a:t>
            </a:r>
          </a:p>
        </p:txBody>
      </p:sp>
      <p:sp>
        <p:nvSpPr>
          <p:cNvPr id="58374" name="AutoShape 10">
            <a:extLst>
              <a:ext uri="{FF2B5EF4-FFF2-40B4-BE49-F238E27FC236}">
                <a16:creationId xmlns:a16="http://schemas.microsoft.com/office/drawing/2014/main" id="{75F5E6BB-2EE7-431D-A84D-A0292A47BAEF}"/>
              </a:ext>
            </a:extLst>
          </p:cNvPr>
          <p:cNvSpPr>
            <a:spLocks/>
          </p:cNvSpPr>
          <p:nvPr/>
        </p:nvSpPr>
        <p:spPr bwMode="auto">
          <a:xfrm>
            <a:off x="6405563" y="1524000"/>
            <a:ext cx="546100" cy="5105400"/>
          </a:xfrm>
          <a:prstGeom prst="leftBrace">
            <a:avLst>
              <a:gd name="adj1" fmla="val 72670"/>
              <a:gd name="adj2" fmla="val 50000"/>
            </a:avLst>
          </a:prstGeom>
          <a:noFill/>
          <a:ln w="76200">
            <a:solidFill>
              <a:srgbClr val="00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kumimoji="1" sz="4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kumimoji="1" sz="4000">
                <a:solidFill>
                  <a:schemeClr val="tx1"/>
                </a:solidFill>
                <a:latin typeface="Arial" panose="020B0604020202020204" pitchFamily="34" charset="0"/>
              </a:defRPr>
            </a:lvl2pPr>
            <a:lvl3pPr marL="1143000" indent="-228600">
              <a:spcBef>
                <a:spcPct val="20000"/>
              </a:spcBef>
              <a:buChar char="•"/>
              <a:defRPr kumimoji="1" sz="4000">
                <a:solidFill>
                  <a:schemeClr val="tx1"/>
                </a:solidFill>
                <a:latin typeface="Arial" panose="020B0604020202020204" pitchFamily="34" charset="0"/>
              </a:defRPr>
            </a:lvl3pPr>
            <a:lvl4pPr marL="1600200" indent="-228600">
              <a:spcBef>
                <a:spcPct val="20000"/>
              </a:spcBef>
              <a:buChar char="•"/>
              <a:defRPr kumimoji="1" sz="4000">
                <a:solidFill>
                  <a:schemeClr val="tx1"/>
                </a:solidFill>
                <a:latin typeface="Arial" panose="020B0604020202020204" pitchFamily="34" charset="0"/>
              </a:defRPr>
            </a:lvl4pPr>
            <a:lvl5pPr marL="2057400" indent="-228600">
              <a:spcBef>
                <a:spcPct val="20000"/>
              </a:spcBef>
              <a:buChar char="•"/>
              <a:defRPr kumimoji="1"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4000">
                <a:solidFill>
                  <a:schemeClr val="tx1"/>
                </a:solidFill>
                <a:latin typeface="Arial" panose="020B0604020202020204" pitchFamily="34" charset="0"/>
              </a:defRPr>
            </a:lvl9pPr>
          </a:lstStyle>
          <a:p>
            <a:pPr>
              <a:spcBef>
                <a:spcPct val="0"/>
              </a:spcBef>
              <a:buClrTx/>
              <a:buFontTx/>
              <a:buNone/>
            </a:pPr>
            <a:endParaRPr kumimoji="0" lang="en-US" altLang="en-US" sz="1800">
              <a:solidFill>
                <a:srgbClr val="000000"/>
              </a:solidFill>
              <a:latin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468E446-AC8A-4BF1-AF2F-3D2478DC8E03}"/>
              </a:ext>
            </a:extLst>
          </p:cNvPr>
          <p:cNvPicPr>
            <a:picLocks noChangeAspect="1"/>
          </p:cNvPicPr>
          <p:nvPr/>
        </p:nvPicPr>
        <p:blipFill>
          <a:blip r:embed="rId2"/>
          <a:stretch>
            <a:fillRect/>
          </a:stretch>
        </p:blipFill>
        <p:spPr>
          <a:xfrm>
            <a:off x="3449744" y="643467"/>
            <a:ext cx="5292512" cy="5571066"/>
          </a:xfrm>
          <a:prstGeom prst="rect">
            <a:avLst/>
          </a:prstGeom>
        </p:spPr>
      </p:pic>
    </p:spTree>
    <p:extLst>
      <p:ext uri="{BB962C8B-B14F-4D97-AF65-F5344CB8AC3E}">
        <p14:creationId xmlns:p14="http://schemas.microsoft.com/office/powerpoint/2010/main" val="3090279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15B6A8-17AF-4ACD-86E2-E870003B9AB2}"/>
              </a:ext>
            </a:extLst>
          </p:cNvPr>
          <p:cNvPicPr>
            <a:picLocks noChangeAspect="1"/>
          </p:cNvPicPr>
          <p:nvPr/>
        </p:nvPicPr>
        <p:blipFill>
          <a:blip r:embed="rId2"/>
          <a:stretch>
            <a:fillRect/>
          </a:stretch>
        </p:blipFill>
        <p:spPr>
          <a:xfrm>
            <a:off x="1097457" y="0"/>
            <a:ext cx="9997085" cy="6858000"/>
          </a:xfrm>
          <a:prstGeom prst="rect">
            <a:avLst/>
          </a:prstGeom>
        </p:spPr>
      </p:pic>
    </p:spTree>
    <p:extLst>
      <p:ext uri="{BB962C8B-B14F-4D97-AF65-F5344CB8AC3E}">
        <p14:creationId xmlns:p14="http://schemas.microsoft.com/office/powerpoint/2010/main" val="1900321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64DF6-5A13-4088-BEC6-FB7C726717B8}"/>
              </a:ext>
            </a:extLst>
          </p:cNvPr>
          <p:cNvPicPr>
            <a:picLocks noChangeAspect="1"/>
          </p:cNvPicPr>
          <p:nvPr/>
        </p:nvPicPr>
        <p:blipFill>
          <a:blip r:embed="rId2"/>
          <a:stretch>
            <a:fillRect/>
          </a:stretch>
        </p:blipFill>
        <p:spPr>
          <a:xfrm>
            <a:off x="3826446" y="0"/>
            <a:ext cx="4850194" cy="7328010"/>
          </a:xfrm>
          <a:prstGeom prst="rect">
            <a:avLst/>
          </a:prstGeom>
        </p:spPr>
      </p:pic>
    </p:spTree>
    <p:extLst>
      <p:ext uri="{BB962C8B-B14F-4D97-AF65-F5344CB8AC3E}">
        <p14:creationId xmlns:p14="http://schemas.microsoft.com/office/powerpoint/2010/main" val="1873080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367823-B699-47CD-918A-57774133241E}"/>
              </a:ext>
            </a:extLst>
          </p:cNvPr>
          <p:cNvPicPr>
            <a:picLocks noChangeAspect="1"/>
          </p:cNvPicPr>
          <p:nvPr/>
        </p:nvPicPr>
        <p:blipFill>
          <a:blip r:embed="rId2"/>
          <a:stretch>
            <a:fillRect/>
          </a:stretch>
        </p:blipFill>
        <p:spPr>
          <a:xfrm>
            <a:off x="2788283" y="0"/>
            <a:ext cx="6615434" cy="6858000"/>
          </a:xfrm>
          <a:prstGeom prst="rect">
            <a:avLst/>
          </a:prstGeom>
        </p:spPr>
      </p:pic>
    </p:spTree>
    <p:extLst>
      <p:ext uri="{BB962C8B-B14F-4D97-AF65-F5344CB8AC3E}">
        <p14:creationId xmlns:p14="http://schemas.microsoft.com/office/powerpoint/2010/main" val="378534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1609</Words>
  <Application>Microsoft Office PowerPoint</Application>
  <PresentationFormat>Widescreen</PresentationFormat>
  <Paragraphs>147</Paragraphs>
  <Slides>55</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Progressive reforms helped make  state governments more democratic</vt:lpstr>
      <vt:lpstr>PowerPoint Presentation</vt:lpstr>
      <vt:lpstr>PowerPoint Presentation</vt:lpstr>
      <vt:lpstr>PowerPoint Presentation</vt:lpstr>
      <vt:lpstr>States began using direct primary elections to allow voters to choose party candidates</vt:lpstr>
      <vt:lpstr>PowerPoint Presentation</vt:lpstr>
      <vt:lpstr>PowerPoint Presentation</vt:lpstr>
      <vt:lpstr>PowerPoint Presentation</vt:lpstr>
      <vt:lpstr>Theodore Roosevelt was a different kind of president because he thought the gov’t ought to take responsibility for the welfare of the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Willis</dc:creator>
  <cp:lastModifiedBy>Benjamin Willis</cp:lastModifiedBy>
  <cp:revision>3</cp:revision>
  <dcterms:created xsi:type="dcterms:W3CDTF">2019-10-21T13:43:14Z</dcterms:created>
  <dcterms:modified xsi:type="dcterms:W3CDTF">2020-11-17T16:26:57Z</dcterms:modified>
</cp:coreProperties>
</file>