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45"/>
  </p:notesMasterIdLst>
  <p:sldIdLst>
    <p:sldId id="496" r:id="rId3"/>
    <p:sldId id="435" r:id="rId4"/>
    <p:sldId id="495" r:id="rId5"/>
    <p:sldId id="441" r:id="rId6"/>
    <p:sldId id="442" r:id="rId7"/>
    <p:sldId id="443" r:id="rId8"/>
    <p:sldId id="281" r:id="rId9"/>
    <p:sldId id="497" r:id="rId10"/>
    <p:sldId id="259" r:id="rId11"/>
    <p:sldId id="262" r:id="rId12"/>
    <p:sldId id="276" r:id="rId13"/>
    <p:sldId id="277" r:id="rId14"/>
    <p:sldId id="445" r:id="rId15"/>
    <p:sldId id="263" r:id="rId16"/>
    <p:sldId id="267" r:id="rId17"/>
    <p:sldId id="523" r:id="rId18"/>
    <p:sldId id="524" r:id="rId19"/>
    <p:sldId id="525" r:id="rId20"/>
    <p:sldId id="526" r:id="rId21"/>
    <p:sldId id="527" r:id="rId22"/>
    <p:sldId id="510" r:id="rId23"/>
    <p:sldId id="528" r:id="rId24"/>
    <p:sldId id="264" r:id="rId25"/>
    <p:sldId id="282" r:id="rId26"/>
    <p:sldId id="513" r:id="rId27"/>
    <p:sldId id="261" r:id="rId28"/>
    <p:sldId id="265" r:id="rId29"/>
    <p:sldId id="529" r:id="rId30"/>
    <p:sldId id="530" r:id="rId31"/>
    <p:sldId id="273" r:id="rId32"/>
    <p:sldId id="270" r:id="rId33"/>
    <p:sldId id="269" r:id="rId34"/>
    <p:sldId id="271" r:id="rId35"/>
    <p:sldId id="474" r:id="rId36"/>
    <p:sldId id="533" r:id="rId37"/>
    <p:sldId id="534" r:id="rId38"/>
    <p:sldId id="272" r:id="rId39"/>
    <p:sldId id="535" r:id="rId40"/>
    <p:sldId id="284" r:id="rId41"/>
    <p:sldId id="279" r:id="rId42"/>
    <p:sldId id="278" r:id="rId43"/>
    <p:sldId id="283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5396B-ABDE-4ACA-B5D0-90C043A5DE55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6DC6C-7333-4637-A389-0C47E6786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07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99558DBE-5C3E-499B-B0DD-70C061A97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3D994334-5382-4131-B005-C817F1AFBD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72943DD-542E-4D26-8E28-FCE662BA1F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EF613FF-6A38-4099-BA88-72DA62ADCE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By 1876, only SC, FL, &amp; LA were controlled by Republicans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A72BC-CDE5-4BB4-8F3A-C453851033EE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F8E26-14C6-454A-BEFE-F90FFEBCD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Shape" hidden="1"/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iRespond Graph</a:t>
            </a:r>
          </a:p>
        </p:txBody>
      </p:sp>
      <p:grpSp>
        <p:nvGrpSpPr>
          <p:cNvPr id="37" name="CorrectBarGroup"/>
          <p:cNvGrpSpPr/>
          <p:nvPr userDrawn="1"/>
        </p:nvGrpSpPr>
        <p:grpSpPr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9" name="CorrectBar0"/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rrectBar1"/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PercentLabelGroup"/>
          <p:cNvGrpSpPr/>
          <p:nvPr userDrawn="1"/>
        </p:nvGrpSpPr>
        <p:grpSpPr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8" name="PercentLabel0"/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67%</a:t>
              </a:r>
            </a:p>
          </p:txBody>
        </p:sp>
        <p:sp>
          <p:nvSpPr>
            <p:cNvPr id="11" name="PercentLabel1"/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33%</a:t>
              </a:r>
            </a:p>
          </p:txBody>
        </p:sp>
        <p:sp>
          <p:nvSpPr>
            <p:cNvPr id="14" name="PercentLabel2"/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7" name="PercentLabel3"/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20" name="PercentLabel4"/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67%</a:t>
              </a:r>
            </a:p>
          </p:txBody>
        </p:sp>
      </p:grpSp>
      <p:grpSp>
        <p:nvGrpSpPr>
          <p:cNvPr id="38" name="IncorrectBarGroup"/>
          <p:cNvGrpSpPr/>
          <p:nvPr userDrawn="1"/>
        </p:nvGrpSpPr>
        <p:grpSpPr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15" name="IncorrectBar2"/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ncorrectBar3"/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ncorrectBar4"/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XLabelGroup"/>
          <p:cNvGrpSpPr/>
          <p:nvPr userDrawn="1"/>
        </p:nvGrpSpPr>
        <p:grpSpPr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10" name="XValueLabel0"/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A*</a:t>
              </a:r>
            </a:p>
          </p:txBody>
        </p:sp>
        <p:sp>
          <p:nvSpPr>
            <p:cNvPr id="13" name="XValueLabel1"/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B*</a:t>
              </a:r>
            </a:p>
          </p:txBody>
        </p:sp>
        <p:sp>
          <p:nvSpPr>
            <p:cNvPr id="16" name="XValueLabel2"/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19" name="XValueLabel3"/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22" name="XValueLabel4"/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E</a:t>
              </a:r>
            </a:p>
          </p:txBody>
        </p:sp>
      </p:grpSp>
      <p:grpSp>
        <p:nvGrpSpPr>
          <p:cNvPr id="36" name="AxisLineGroup"/>
          <p:cNvGrpSpPr/>
          <p:nvPr userDrawn="1"/>
        </p:nvGrpSpPr>
        <p:grpSpPr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23" name="XAxisLine"/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YAxisLine"/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YAxisTick0"/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YAxisTick1"/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YAxisTick2"/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YAxisTick3"/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YLabelGroup"/>
          <p:cNvGrpSpPr/>
          <p:nvPr userDrawn="1"/>
        </p:nvGrpSpPr>
        <p:grpSpPr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26" name="YValueLabel0"/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8" name="YValueLabel1"/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0" name="YValueLabel2"/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2" name="YValueLabel3"/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://www.cleanvideosearch.com/media/action/yt/watch?videoId=nowsS7pMApI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C4536E1-01F1-458F-AB14-66D240DB56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AC900E84-52F4-4119-831F-BCB866CF30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682D631C-3BBB-4149-9B95-C86DDA08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59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3">
            <a:extLst>
              <a:ext uri="{FF2B5EF4-FFF2-40B4-BE49-F238E27FC236}">
                <a16:creationId xmlns:a16="http://schemas.microsoft.com/office/drawing/2014/main" id="{3F6982B1-DBF7-4B12-8FDC-909176C92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5720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Rockwell Extra Bold" panose="02060903040505020403" pitchFamily="18" charset="0"/>
              </a:rPr>
              <a:t>Reconstruction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Rockwell Extra Bold" panose="02060903040505020403" pitchFamily="18" charset="0"/>
              </a:rPr>
              <a:t>1865-1877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/>
              <a:t>Freedmen’s Bureau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3810000" cy="5562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</a:rPr>
              <a:t>Radical Republican plan </a:t>
            </a:r>
            <a:r>
              <a:rPr lang="en-US" sz="2800" dirty="0"/>
              <a:t>supported by Lincoln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Created by </a:t>
            </a:r>
            <a:r>
              <a:rPr lang="en-US" sz="2800" dirty="0">
                <a:solidFill>
                  <a:srgbClr val="FFFF00"/>
                </a:solidFill>
              </a:rPr>
              <a:t>Congress in 1865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Goals: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Provided necessities  &amp; </a:t>
            </a:r>
            <a:r>
              <a:rPr lang="en-US" sz="2400" dirty="0">
                <a:solidFill>
                  <a:srgbClr val="FFFF00"/>
                </a:solidFill>
              </a:rPr>
              <a:t>education for black &amp; white refugees in the South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helped </a:t>
            </a:r>
            <a:r>
              <a:rPr lang="en-US" sz="2400" dirty="0">
                <a:solidFill>
                  <a:srgbClr val="FFFF00"/>
                </a:solidFill>
              </a:rPr>
              <a:t>reunite families separated by slavery </a:t>
            </a:r>
            <a:r>
              <a:rPr lang="en-US" sz="2400" dirty="0"/>
              <a:t>and war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negotiated </a:t>
            </a:r>
            <a:r>
              <a:rPr lang="en-US" sz="2400" dirty="0">
                <a:solidFill>
                  <a:srgbClr val="FFFF00"/>
                </a:solidFill>
              </a:rPr>
              <a:t>fair labor contracts </a:t>
            </a:r>
            <a:r>
              <a:rPr lang="en-US" sz="2400" dirty="0"/>
              <a:t>between former </a:t>
            </a:r>
            <a:r>
              <a:rPr lang="en-US" sz="2400" dirty="0">
                <a:solidFill>
                  <a:srgbClr val="FFFF00"/>
                </a:solidFill>
              </a:rPr>
              <a:t>slaves and white landowners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371600"/>
            <a:ext cx="5210175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75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76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136"/>
            <a:ext cx="9187387" cy="59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17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F34BD5EA-B3C5-4D4B-BF39-7214B95FC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9" t="3078" r="32965" b="2501"/>
          <a:stretch>
            <a:fillRect/>
          </a:stretch>
        </p:blipFill>
        <p:spPr bwMode="auto">
          <a:xfrm>
            <a:off x="4954588" y="641350"/>
            <a:ext cx="4129087" cy="621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C357BD-9653-4F18-BF08-7C99ADF4CD63}"/>
              </a:ext>
            </a:extLst>
          </p:cNvPr>
          <p:cNvSpPr/>
          <p:nvPr/>
        </p:nvSpPr>
        <p:spPr>
          <a:xfrm>
            <a:off x="90488" y="12700"/>
            <a:ext cx="4724400" cy="31553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Andrew Johnson’s Reconstruction plan did not require Southern state governments to  protect former slaves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Johnson pardoned most ex-Confederates, allowing them to return to power in the southern states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3084A38B-AB4F-4BA2-BA9F-22109A805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4" y="2741613"/>
            <a:ext cx="3505200" cy="157797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Southern states passed 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black codes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keep </a:t>
            </a:r>
            <a:b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African Americans from gaining land, jobs, and protection under the law</a:t>
            </a:r>
          </a:p>
        </p:txBody>
      </p:sp>
      <p:pic>
        <p:nvPicPr>
          <p:cNvPr id="17413" name="Picture 4">
            <a:extLst>
              <a:ext uri="{FF2B5EF4-FFF2-40B4-BE49-F238E27FC236}">
                <a16:creationId xmlns:a16="http://schemas.microsoft.com/office/drawing/2014/main" id="{D3376EE5-9B3C-46EA-B471-18A98698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b="14223"/>
          <a:stretch>
            <a:fillRect/>
          </a:stretch>
        </p:blipFill>
        <p:spPr bwMode="auto">
          <a:xfrm>
            <a:off x="160338" y="4319588"/>
            <a:ext cx="4697412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/>
              <a:t>Black Codes</a:t>
            </a:r>
            <a:r>
              <a:rPr lang="en-US" dirty="0"/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4876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issued by all </a:t>
            </a:r>
            <a:r>
              <a:rPr lang="en-US" sz="2400" dirty="0">
                <a:solidFill>
                  <a:srgbClr val="FFFF00"/>
                </a:solidFill>
              </a:rPr>
              <a:t>southern states during the Presidential Reconstruction phase (1865-1867)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laws that </a:t>
            </a:r>
            <a:r>
              <a:rPr lang="en-US" sz="2400" dirty="0">
                <a:solidFill>
                  <a:srgbClr val="FFFF00"/>
                </a:solidFill>
              </a:rPr>
              <a:t>sought to limit the rights of African Americans and keep them as landless workers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African Americans could only work in a limited number of occupations: </a:t>
            </a:r>
            <a:r>
              <a:rPr lang="en-US" sz="2400" dirty="0">
                <a:solidFill>
                  <a:srgbClr val="FFFF00"/>
                </a:solidFill>
              </a:rPr>
              <a:t>servants or farm laborers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</a:rPr>
              <a:t>Angered Republicans </a:t>
            </a:r>
            <a:r>
              <a:rPr lang="en-US" sz="2400" dirty="0"/>
              <a:t>in Congress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724400" y="1219200"/>
            <a:ext cx="441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029200" y="1143000"/>
            <a:ext cx="3962400" cy="552458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 u="sng" dirty="0">
                <a:solidFill>
                  <a:srgbClr val="FFFF00"/>
                </a:solidFill>
              </a:rPr>
              <a:t>Black Code Examples</a:t>
            </a:r>
          </a:p>
          <a:p>
            <a:pPr>
              <a:defRPr/>
            </a:pPr>
            <a:r>
              <a:rPr lang="en-US" b="1" i="1" dirty="0">
                <a:solidFill>
                  <a:schemeClr val="bg1"/>
                </a:solidFill>
              </a:rPr>
              <a:t>Curfew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/>
              <a:t>- Generally, black people could not gather after sunset.</a:t>
            </a:r>
          </a:p>
          <a:p>
            <a:pPr>
              <a:defRPr/>
            </a:pPr>
            <a:r>
              <a:rPr lang="en-US" b="1" i="1" dirty="0">
                <a:solidFill>
                  <a:schemeClr val="bg1"/>
                </a:solidFill>
              </a:rPr>
              <a:t>Vagrancy laws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/>
              <a:t>- Freedmen convicted of vagrancy (not having a job) could be fined, whipped, or sold for a year’s labor.</a:t>
            </a:r>
          </a:p>
          <a:p>
            <a:pPr>
              <a:defRPr/>
            </a:pPr>
            <a:r>
              <a:rPr lang="en-US" b="1" i="1" dirty="0">
                <a:solidFill>
                  <a:schemeClr val="bg1"/>
                </a:solidFill>
              </a:rPr>
              <a:t>Labor contracts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/>
              <a:t>- Freedmen had to sign agreements in January for a year of work. Those who quit in the middle of a contract often lost all that wages they had earned.</a:t>
            </a:r>
          </a:p>
          <a:p>
            <a:pPr>
              <a:defRPr/>
            </a:pPr>
            <a:r>
              <a:rPr lang="en-US" b="1" i="1" dirty="0">
                <a:solidFill>
                  <a:schemeClr val="bg1"/>
                </a:solidFill>
              </a:rPr>
              <a:t>Limits on women’s rights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/>
              <a:t>- Mothers who wanted to stay home and care for their families were forced instead to do farm labor.</a:t>
            </a:r>
          </a:p>
          <a:p>
            <a:pPr>
              <a:defRPr/>
            </a:pPr>
            <a:r>
              <a:rPr lang="en-US" b="1" i="1" dirty="0">
                <a:solidFill>
                  <a:schemeClr val="bg1"/>
                </a:solidFill>
              </a:rPr>
              <a:t>Land restrictions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/>
              <a:t>- Freed people could rent land or homes only in rural areas.</a:t>
            </a:r>
          </a:p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/>
              <a:t>Ku Klux Klan</a:t>
            </a:r>
            <a:r>
              <a:rPr lang="en-US"/>
              <a:t>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5029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Formed in </a:t>
            </a:r>
            <a:r>
              <a:rPr lang="en-US" dirty="0">
                <a:solidFill>
                  <a:srgbClr val="FFFF00"/>
                </a:solidFill>
              </a:rPr>
              <a:t>Tennessee</a:t>
            </a:r>
            <a:r>
              <a:rPr lang="en-US" dirty="0"/>
              <a:t> in 1866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Burned</a:t>
            </a:r>
            <a:r>
              <a:rPr lang="en-US" dirty="0"/>
              <a:t> homes, schools, and churches, and </a:t>
            </a:r>
            <a:r>
              <a:rPr lang="en-US" dirty="0">
                <a:solidFill>
                  <a:srgbClr val="FFFF00"/>
                </a:solidFill>
              </a:rPr>
              <a:t>beat, maimed, or killed </a:t>
            </a:r>
            <a:r>
              <a:rPr lang="en-US" dirty="0"/>
              <a:t>African Americans and their white allies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Dressed in </a:t>
            </a:r>
            <a:r>
              <a:rPr lang="en-US" dirty="0">
                <a:solidFill>
                  <a:srgbClr val="FFFF00"/>
                </a:solidFill>
              </a:rPr>
              <a:t>white robes and hoods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Goals: </a:t>
            </a:r>
            <a:r>
              <a:rPr lang="en-US" dirty="0">
                <a:solidFill>
                  <a:srgbClr val="FFFF00"/>
                </a:solidFill>
              </a:rPr>
              <a:t>scare freed people from voting 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8100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810000"/>
            <a:ext cx="29019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1DE8DEFA-1043-4C0C-B474-8808252BB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5" b="28197"/>
          <a:stretch>
            <a:fillRect/>
          </a:stretch>
        </p:blipFill>
        <p:spPr bwMode="auto">
          <a:xfrm>
            <a:off x="180975" y="2667000"/>
            <a:ext cx="8770938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32B595-614C-49B2-80D9-9A71C26AC11C}"/>
              </a:ext>
            </a:extLst>
          </p:cNvPr>
          <p:cNvSpPr/>
          <p:nvPr/>
        </p:nvSpPr>
        <p:spPr>
          <a:xfrm>
            <a:off x="180975" y="180975"/>
            <a:ext cx="8770938" cy="979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The Civil War ended slavery, but African-Americans had little job training or money for farm land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590C743-B257-4CEF-85E6-021BD0EE3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382713"/>
            <a:ext cx="8770938" cy="97948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With few other options, most ex-slaves </a:t>
            </a:r>
            <a:b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returned to the plantation to work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9648F-E6BC-459E-9414-3CF680F874D1}"/>
              </a:ext>
            </a:extLst>
          </p:cNvPr>
          <p:cNvSpPr/>
          <p:nvPr/>
        </p:nvSpPr>
        <p:spPr>
          <a:xfrm>
            <a:off x="336550" y="111125"/>
            <a:ext cx="8578850" cy="879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After the Civil War, slavery was replaced by sharecropping, also known as the tenant farming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30C5BF13-1FDE-47DA-88C6-37021DC9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143000"/>
            <a:ext cx="8824912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43B37C2-82FB-47AE-A3A2-3E01404D3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143000"/>
            <a:ext cx="8824912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E5D1C4B3-7480-4A84-87BD-A1D0EF13B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600"/>
            <a:ext cx="9144000" cy="1338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1000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White land owners would rent parcels of their fields to blacks and poor whites in exchange for ½ to ¼ of the cotton they produced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8E47781E-E74D-4E1A-97B6-CDD0D27E1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143000"/>
            <a:ext cx="8824912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1">
            <a:extLst>
              <a:ext uri="{FF2B5EF4-FFF2-40B4-BE49-F238E27FC236}">
                <a16:creationId xmlns:a16="http://schemas.microsoft.com/office/drawing/2014/main" id="{236C77B9-A5BD-4EE3-88FD-2DDEBA9BC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9144000" cy="1338263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10000"/>
              </a:spcBef>
              <a:buClrTx/>
              <a:buSzTx/>
              <a:buFontTx/>
              <a:buNone/>
            </a:pP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But, tenants had no money for tools or seeds so </a:t>
            </a:r>
            <a:b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they used lines of credit from the land owner in exchange for more of their cotton (</a:t>
            </a:r>
            <a:r>
              <a:rPr lang="en-US" altLang="en-US" sz="3000" u="sng">
                <a:latin typeface="Calibri" panose="020F0502020204030204" pitchFamily="34" charset="0"/>
                <a:cs typeface="Calibri" panose="020F0502020204030204" pitchFamily="34" charset="0"/>
              </a:rPr>
              <a:t>crop lien system</a:t>
            </a:r>
            <a:r>
              <a:rPr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onfederate States Map">
            <a:extLst>
              <a:ext uri="{FF2B5EF4-FFF2-40B4-BE49-F238E27FC236}">
                <a16:creationId xmlns:a16="http://schemas.microsoft.com/office/drawing/2014/main" id="{6E982C00-C709-4D3E-B0FE-7911A406C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/>
          <a:stretch>
            <a:fillRect/>
          </a:stretch>
        </p:blipFill>
        <p:spPr bwMode="auto">
          <a:xfrm>
            <a:off x="1295400" y="1984375"/>
            <a:ext cx="65532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ACAAF832-0FA0-453C-AB6D-67767D6EF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6200"/>
            <a:ext cx="7620000" cy="1274763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Reconstruction is the era from 1865 to 1877 </a:t>
            </a:r>
            <a:b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when the U.S. government attempted </a:t>
            </a:r>
            <a:b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to rebuild the nation after the Civil War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ACC0BE-D5CE-4B6B-BCBC-74709554B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47800"/>
            <a:ext cx="8686800" cy="890588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i="1" u="sng">
                <a:latin typeface="Calibri" panose="020F0502020204030204" pitchFamily="34" charset="0"/>
                <a:cs typeface="Calibri" panose="020F0502020204030204" pitchFamily="34" charset="0"/>
              </a:rPr>
              <a:t>Quick Class Discussion</a:t>
            </a:r>
            <a:r>
              <a:rPr lang="en-US" altLang="en-US" sz="3200" i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What were the three goals  of the federal government during Reconstruction?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black-history-former-slaves-8b35851-700">
            <a:extLst>
              <a:ext uri="{FF2B5EF4-FFF2-40B4-BE49-F238E27FC236}">
                <a16:creationId xmlns:a16="http://schemas.microsoft.com/office/drawing/2014/main" id="{1D82D74E-D9A5-4009-AB80-BE05505A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0" b="9178"/>
          <a:stretch>
            <a:fillRect/>
          </a:stretch>
        </p:blipFill>
        <p:spPr bwMode="auto">
          <a:xfrm>
            <a:off x="3459163" y="3390900"/>
            <a:ext cx="5532437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4">
            <a:extLst>
              <a:ext uri="{FF2B5EF4-FFF2-40B4-BE49-F238E27FC236}">
                <a16:creationId xmlns:a16="http://schemas.microsoft.com/office/drawing/2014/main" id="{368DDEBA-BB2F-4FFC-9236-654F9FEC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/>
          <a:stretch>
            <a:fillRect/>
          </a:stretch>
        </p:blipFill>
        <p:spPr bwMode="auto">
          <a:xfrm>
            <a:off x="152400" y="1447800"/>
            <a:ext cx="479425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33">
            <a:extLst>
              <a:ext uri="{FF2B5EF4-FFF2-40B4-BE49-F238E27FC236}">
                <a16:creationId xmlns:a16="http://schemas.microsoft.com/office/drawing/2014/main" id="{4BC6E060-3BD5-4942-93C3-AB553D0DD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84138"/>
            <a:ext cx="7696200" cy="1284287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Pct val="85000"/>
              <a:buFont typeface="Arial" panose="020B0604020202020204" pitchFamily="34" charset="0"/>
              <a:buNone/>
            </a:pPr>
            <a:r>
              <a:rPr kumimoji="1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By the end of 1865, most freedmen had </a:t>
            </a:r>
            <a:br>
              <a:rPr kumimoji="1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returned to work on the same plantations  </a:t>
            </a:r>
            <a:br>
              <a:rPr kumimoji="1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on which they were previously enslaved</a:t>
            </a:r>
            <a:endParaRPr lang="en-US" alt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BB9C1A46-552C-4678-A03D-E20F399D1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050" y="1749425"/>
            <a:ext cx="40449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Sharecropping remained in place until late in the 20</a:t>
            </a:r>
            <a:r>
              <a:rPr lang="en-US" altLang="en-US" sz="280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 century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8A50458E-D9B4-4256-8D9E-7091EC37B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2D32D-B61B-4D5D-B355-13C07D6F7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Phase 2:</a:t>
            </a:r>
            <a:r>
              <a:rPr lang="en-US" dirty="0"/>
              <a:t> Congressional Reconstruction (1867-1877)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B0A5B-21CA-4FF0-AB9A-FF705BAA8C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74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Civil Rights Act </a:t>
            </a:r>
            <a:r>
              <a:rPr lang="en-US" b="1" dirty="0"/>
              <a:t>of 1866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5029200" cy="5334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Congress fought back against the Black Codes with the Civil Rights Act of 1866 – </a:t>
            </a:r>
            <a:r>
              <a:rPr lang="en-US" dirty="0">
                <a:solidFill>
                  <a:srgbClr val="FFFF00"/>
                </a:solidFill>
              </a:rPr>
              <a:t>guaranteed civil rights even though states might try to limit them</a:t>
            </a:r>
          </a:p>
          <a:p>
            <a:pPr eaLnBrk="1" hangingPunct="1">
              <a:buNone/>
            </a:pPr>
            <a:endParaRPr lang="en-US" dirty="0"/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Johnson</a:t>
            </a:r>
            <a:r>
              <a:rPr lang="en-US" dirty="0"/>
              <a:t> vetoed</a:t>
            </a:r>
          </a:p>
          <a:p>
            <a:pPr eaLnBrk="1" hangingPunct="1">
              <a:buNone/>
            </a:pPr>
            <a:endParaRPr lang="en-US" dirty="0"/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Congress</a:t>
            </a:r>
            <a:r>
              <a:rPr lang="en-US" dirty="0"/>
              <a:t> overturned Johnson’s veto 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127125"/>
            <a:ext cx="36052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181600" y="5622925"/>
            <a:ext cx="39624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/>
              <a:t>This 1867 sketch by Alfred R. Waud depicts blacks voting freely in the first open elections in the South. The Civil Rights Act of 1866 had mandated these rights.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" y="0"/>
            <a:ext cx="9113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15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2822151C-11E2-4B93-BD2C-0CA9309F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5 Military Districts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62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0498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/>
              <a:t>Johnson’s Impeachment</a:t>
            </a:r>
            <a:r>
              <a:rPr lang="en-US"/>
              <a:t>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4800600" cy="5791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To limit the President’s power, Congress passed the </a:t>
            </a:r>
            <a:r>
              <a:rPr lang="en-US" sz="2400" dirty="0">
                <a:solidFill>
                  <a:srgbClr val="FFFF00"/>
                </a:solidFill>
              </a:rPr>
              <a:t>Tenure of Office Act</a:t>
            </a:r>
            <a:r>
              <a:rPr lang="en-US" sz="2400" dirty="0"/>
              <a:t> – President needed </a:t>
            </a:r>
            <a:r>
              <a:rPr lang="en-US" sz="2400" dirty="0">
                <a:solidFill>
                  <a:srgbClr val="FFFF00"/>
                </a:solidFill>
              </a:rPr>
              <a:t>Senate approval </a:t>
            </a:r>
            <a:r>
              <a:rPr lang="en-US" sz="2400" dirty="0"/>
              <a:t>to remove certain officials from office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Johnson tried to </a:t>
            </a:r>
            <a:r>
              <a:rPr lang="en-US" sz="2400" dirty="0">
                <a:solidFill>
                  <a:srgbClr val="FFFF00"/>
                </a:solidFill>
              </a:rPr>
              <a:t>fire </a:t>
            </a:r>
            <a:r>
              <a:rPr lang="en-US" sz="2400" dirty="0"/>
              <a:t>Sec. of War Edwin Stanton (Radical Republican) 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House of Reps voted to </a:t>
            </a:r>
            <a:r>
              <a:rPr lang="en-US" sz="2400" dirty="0">
                <a:solidFill>
                  <a:srgbClr val="FFFF00"/>
                </a:solidFill>
              </a:rPr>
              <a:t>impeach</a:t>
            </a:r>
            <a:r>
              <a:rPr lang="en-US" sz="2400" dirty="0"/>
              <a:t> Johnson </a:t>
            </a:r>
            <a:r>
              <a:rPr lang="en-US" sz="2400" dirty="0">
                <a:solidFill>
                  <a:srgbClr val="FFFF00"/>
                </a:solidFill>
              </a:rPr>
              <a:t>(charge him with wrongdoing in office)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Trial in Senate – failed and Johnson stayed President by </a:t>
            </a:r>
            <a:r>
              <a:rPr lang="en-US" sz="2400" dirty="0">
                <a:solidFill>
                  <a:srgbClr val="FFFF00"/>
                </a:solidFill>
              </a:rPr>
              <a:t>only one vote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47775"/>
            <a:ext cx="38100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10000"/>
            <a:ext cx="42672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imeline_Ch18">
            <a:extLst>
              <a:ext uri="{FF2B5EF4-FFF2-40B4-BE49-F238E27FC236}">
                <a16:creationId xmlns:a16="http://schemas.microsoft.com/office/drawing/2014/main" id="{6F6BEA38-9B59-481F-BC3C-F389633CB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1"/>
          <a:stretch>
            <a:fillRect/>
          </a:stretch>
        </p:blipFill>
        <p:spPr bwMode="auto">
          <a:xfrm>
            <a:off x="0" y="0"/>
            <a:ext cx="914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Timeline_Ch18">
            <a:extLst>
              <a:ext uri="{FF2B5EF4-FFF2-40B4-BE49-F238E27FC236}">
                <a16:creationId xmlns:a16="http://schemas.microsoft.com/office/drawing/2014/main" id="{1CE7F133-2B0B-48A8-8E41-DEE5A21F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3" t="57755" b="22993"/>
          <a:stretch>
            <a:fillRect/>
          </a:stretch>
        </p:blipFill>
        <p:spPr bwMode="auto">
          <a:xfrm>
            <a:off x="8534400" y="2057400"/>
            <a:ext cx="60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Timeline_Ch18">
            <a:extLst>
              <a:ext uri="{FF2B5EF4-FFF2-40B4-BE49-F238E27FC236}">
                <a16:creationId xmlns:a16="http://schemas.microsoft.com/office/drawing/2014/main" id="{186BBE8F-E739-4E13-A5A6-F263376A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t="57755" r="86664" b="22993"/>
          <a:stretch>
            <a:fillRect/>
          </a:stretch>
        </p:blipFill>
        <p:spPr bwMode="auto">
          <a:xfrm>
            <a:off x="685800" y="2057400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AutoShape 7">
            <a:extLst>
              <a:ext uri="{FF2B5EF4-FFF2-40B4-BE49-F238E27FC236}">
                <a16:creationId xmlns:a16="http://schemas.microsoft.com/office/drawing/2014/main" id="{C8A46CD4-413E-4529-A421-14A0AE0FD85B}"/>
              </a:ext>
            </a:extLst>
          </p:cNvPr>
          <p:cNvSpPr>
            <a:spLocks/>
          </p:cNvSpPr>
          <p:nvPr/>
        </p:nvSpPr>
        <p:spPr bwMode="auto">
          <a:xfrm rot="-5400000">
            <a:off x="5257800" y="-457200"/>
            <a:ext cx="457200" cy="6096000"/>
          </a:xfrm>
          <a:prstGeom prst="leftBrace">
            <a:avLst>
              <a:gd name="adj1" fmla="val 111111"/>
              <a:gd name="adj2" fmla="val 50000"/>
            </a:avLst>
          </a:prstGeom>
          <a:noFill/>
          <a:ln w="508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990" name="Rectangle 2">
            <a:extLst>
              <a:ext uri="{FF2B5EF4-FFF2-40B4-BE49-F238E27FC236}">
                <a16:creationId xmlns:a16="http://schemas.microsoft.com/office/drawing/2014/main" id="{6B6D3F5E-CE88-4BAD-B399-D04021849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95600"/>
            <a:ext cx="8763000" cy="865188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During Congressional Reconstruction, </a:t>
            </a:r>
            <a:b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African Americans experienced unprecedented rights </a:t>
            </a:r>
          </a:p>
        </p:txBody>
      </p:sp>
      <p:sp>
        <p:nvSpPr>
          <p:cNvPr id="41991" name="Rectangle 1">
            <a:extLst>
              <a:ext uri="{FF2B5EF4-FFF2-40B4-BE49-F238E27FC236}">
                <a16:creationId xmlns:a16="http://schemas.microsoft.com/office/drawing/2014/main" id="{64F9AED1-47A1-4500-9D59-EC1C7552E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70338"/>
            <a:ext cx="3962400" cy="128428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The 15</a:t>
            </a:r>
            <a:r>
              <a:rPr lang="en-US" altLang="en-US" sz="310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 Amendment gave black men the right to vote in 1870</a:t>
            </a:r>
          </a:p>
        </p:txBody>
      </p:sp>
      <p:pic>
        <p:nvPicPr>
          <p:cNvPr id="9" name="Picture 7" descr="Photo of RICHMOND: VOTING, 1871. &#10;Freedmen voting in Richmond, Virginia, in 1871: wood engraving from a contemporary American newspaper.">
            <a:extLst>
              <a:ext uri="{FF2B5EF4-FFF2-40B4-BE49-F238E27FC236}">
                <a16:creationId xmlns:a16="http://schemas.microsoft.com/office/drawing/2014/main" id="{669A18FC-53D6-4ADC-9F0D-331B4DA0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b="28127"/>
          <a:stretch>
            <a:fillRect/>
          </a:stretch>
        </p:blipFill>
        <p:spPr bwMode="auto">
          <a:xfrm>
            <a:off x="4419600" y="3886200"/>
            <a:ext cx="44831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B5F579-F9B7-4A93-9A1F-A48781FCE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392738"/>
            <a:ext cx="3962400" cy="1236662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The 1</a:t>
            </a:r>
            <a:r>
              <a:rPr lang="en-US" altLang="en-US" sz="3100" baseline="3000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 black politicians were elected to state and national offices </a:t>
            </a:r>
          </a:p>
        </p:txBody>
      </p:sp>
      <p:pic>
        <p:nvPicPr>
          <p:cNvPr id="11" name="Picture 9" descr="1872 lithography=1st black members of Congress">
            <a:extLst>
              <a:ext uri="{FF2B5EF4-FFF2-40B4-BE49-F238E27FC236}">
                <a16:creationId xmlns:a16="http://schemas.microsoft.com/office/drawing/2014/main" id="{7B328DD9-D312-4737-B8C6-34A65EE8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719" r="1805" b="5908"/>
          <a:stretch>
            <a:fillRect/>
          </a:stretch>
        </p:blipFill>
        <p:spPr bwMode="auto">
          <a:xfrm>
            <a:off x="4419600" y="3883025"/>
            <a:ext cx="45720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imeline_Ch18">
            <a:extLst>
              <a:ext uri="{FF2B5EF4-FFF2-40B4-BE49-F238E27FC236}">
                <a16:creationId xmlns:a16="http://schemas.microsoft.com/office/drawing/2014/main" id="{B87C8209-8421-4895-9E29-45B5C7EC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1"/>
          <a:stretch>
            <a:fillRect/>
          </a:stretch>
        </p:blipFill>
        <p:spPr bwMode="auto">
          <a:xfrm>
            <a:off x="0" y="0"/>
            <a:ext cx="914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Timeline_Ch18">
            <a:extLst>
              <a:ext uri="{FF2B5EF4-FFF2-40B4-BE49-F238E27FC236}">
                <a16:creationId xmlns:a16="http://schemas.microsoft.com/office/drawing/2014/main" id="{42A1CB78-BDCD-484B-87A3-D7E2F95D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3" t="57755" b="22993"/>
          <a:stretch>
            <a:fillRect/>
          </a:stretch>
        </p:blipFill>
        <p:spPr bwMode="auto">
          <a:xfrm>
            <a:off x="8534400" y="2057400"/>
            <a:ext cx="60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Timeline_Ch18">
            <a:extLst>
              <a:ext uri="{FF2B5EF4-FFF2-40B4-BE49-F238E27FC236}">
                <a16:creationId xmlns:a16="http://schemas.microsoft.com/office/drawing/2014/main" id="{00F6D210-3033-4027-9F39-68A6CF4CC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t="57755" r="86664" b="22993"/>
          <a:stretch>
            <a:fillRect/>
          </a:stretch>
        </p:blipFill>
        <p:spPr bwMode="auto">
          <a:xfrm>
            <a:off x="685800" y="2057400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AutoShape 7">
            <a:extLst>
              <a:ext uri="{FF2B5EF4-FFF2-40B4-BE49-F238E27FC236}">
                <a16:creationId xmlns:a16="http://schemas.microsoft.com/office/drawing/2014/main" id="{17B0EF87-0DEE-49E5-8F3E-F843A329F41E}"/>
              </a:ext>
            </a:extLst>
          </p:cNvPr>
          <p:cNvSpPr>
            <a:spLocks/>
          </p:cNvSpPr>
          <p:nvPr/>
        </p:nvSpPr>
        <p:spPr bwMode="auto">
          <a:xfrm rot="-5400000">
            <a:off x="5257800" y="-457200"/>
            <a:ext cx="457200" cy="6096000"/>
          </a:xfrm>
          <a:prstGeom prst="leftBrace">
            <a:avLst>
              <a:gd name="adj1" fmla="val 111111"/>
              <a:gd name="adj2" fmla="val 50000"/>
            </a:avLst>
          </a:prstGeom>
          <a:noFill/>
          <a:ln w="508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3014" name="Rectangle 2">
            <a:extLst>
              <a:ext uri="{FF2B5EF4-FFF2-40B4-BE49-F238E27FC236}">
                <a16:creationId xmlns:a16="http://schemas.microsoft.com/office/drawing/2014/main" id="{7754EA2C-001A-4367-B347-DFCB386F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95600"/>
            <a:ext cx="8763000" cy="865188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During Congressional Reconstruction, </a:t>
            </a:r>
            <a:b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African Americans experienced unprecedented rights </a:t>
            </a:r>
          </a:p>
        </p:txBody>
      </p:sp>
      <p:sp>
        <p:nvSpPr>
          <p:cNvPr id="43015" name="Rectangle 11">
            <a:extLst>
              <a:ext uri="{FF2B5EF4-FFF2-40B4-BE49-F238E27FC236}">
                <a16:creationId xmlns:a16="http://schemas.microsoft.com/office/drawing/2014/main" id="{23ADE797-6370-41AD-8D9F-8B0BEA9D6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59213"/>
            <a:ext cx="4114800" cy="865187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Literacy and education increased among blacks </a:t>
            </a:r>
          </a:p>
        </p:txBody>
      </p:sp>
      <p:sp>
        <p:nvSpPr>
          <p:cNvPr id="43016" name="Rectangle 12">
            <a:extLst>
              <a:ext uri="{FF2B5EF4-FFF2-40B4-BE49-F238E27FC236}">
                <a16:creationId xmlns:a16="http://schemas.microsoft.com/office/drawing/2014/main" id="{1D181A0F-9ECC-4D44-B639-D482A2143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781550"/>
            <a:ext cx="4114800" cy="20002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Black families were reunited, marriages were legally recognized, and black workers could make their own money</a:t>
            </a:r>
          </a:p>
        </p:txBody>
      </p:sp>
      <p:pic>
        <p:nvPicPr>
          <p:cNvPr id="43017" name="Picture 2">
            <a:extLst>
              <a:ext uri="{FF2B5EF4-FFF2-40B4-BE49-F238E27FC236}">
                <a16:creationId xmlns:a16="http://schemas.microsoft.com/office/drawing/2014/main" id="{B96D6EE3-0BBA-4390-BA66-4AC99D055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68970" r="52928" b="13541"/>
          <a:stretch>
            <a:fillRect/>
          </a:stretch>
        </p:blipFill>
        <p:spPr bwMode="auto">
          <a:xfrm>
            <a:off x="323850" y="3902075"/>
            <a:ext cx="440055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E7F3A677-CB27-4EE3-AD2E-708EEE1DA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441B8658-D7E8-49BA-9B1D-4ADF7902A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382000" cy="8239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D30A0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30A05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000099"/>
                </a:solidFill>
                <a:latin typeface="Insula" pitchFamily="66" charset="0"/>
              </a:rPr>
              <a:t>Key Questions</a:t>
            </a:r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25773703-52FA-4767-8D18-D4F2FF6AE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24000"/>
            <a:ext cx="2514600" cy="2057400"/>
          </a:xfrm>
          <a:prstGeom prst="rect">
            <a:avLst/>
          </a:prstGeom>
          <a:solidFill>
            <a:srgbClr val="D30A05"/>
          </a:solidFill>
          <a:ln>
            <a:noFill/>
          </a:ln>
          <a:effectLst>
            <a:prstShdw prst="shdw17" dist="17961" dir="2700000">
              <a:srgbClr val="D30A05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1. How do we</a:t>
            </a:r>
            <a:b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bring the South</a:t>
            </a:r>
            <a:b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 into the </a:t>
            </a:r>
            <a:b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Union?</a:t>
            </a:r>
          </a:p>
        </p:txBody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6CBBE558-B369-4670-B63E-0AADD3EB8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038600"/>
            <a:ext cx="2514600" cy="2057400"/>
          </a:xfrm>
          <a:prstGeom prst="rect">
            <a:avLst/>
          </a:prstGeom>
          <a:solidFill>
            <a:srgbClr val="D30A05"/>
          </a:solidFill>
          <a:ln>
            <a:noFill/>
          </a:ln>
          <a:effectLst>
            <a:prstShdw prst="shdw17" dist="17961" dir="2700000">
              <a:srgbClr val="D30A05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2. How do we 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rebuild the 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South after its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destruction 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during the war?</a:t>
            </a:r>
          </a:p>
        </p:txBody>
      </p:sp>
      <p:sp>
        <p:nvSpPr>
          <p:cNvPr id="113670" name="Rectangle 6">
            <a:extLst>
              <a:ext uri="{FF2B5EF4-FFF2-40B4-BE49-F238E27FC236}">
                <a16:creationId xmlns:a16="http://schemas.microsoft.com/office/drawing/2014/main" id="{406CDD47-B896-4B05-80E3-B4B7D566F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038600"/>
            <a:ext cx="2514600" cy="2057400"/>
          </a:xfrm>
          <a:prstGeom prst="rect">
            <a:avLst/>
          </a:prstGeom>
          <a:solidFill>
            <a:srgbClr val="D30A05"/>
          </a:solidFill>
          <a:ln>
            <a:noFill/>
          </a:ln>
          <a:effectLst>
            <a:prstShdw prst="shdw17" dist="17961" dir="2700000">
              <a:srgbClr val="D30A05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3. How do we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integrate and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protect newly-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emancipated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black freedmen?</a:t>
            </a:r>
          </a:p>
        </p:txBody>
      </p:sp>
      <p:sp>
        <p:nvSpPr>
          <p:cNvPr id="113671" name="Rectangle 7">
            <a:extLst>
              <a:ext uri="{FF2B5EF4-FFF2-40B4-BE49-F238E27FC236}">
                <a16:creationId xmlns:a16="http://schemas.microsoft.com/office/drawing/2014/main" id="{035EB0B9-73B2-45DA-A7D8-7CD88A8CC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524000"/>
            <a:ext cx="2514600" cy="2057400"/>
          </a:xfrm>
          <a:prstGeom prst="rect">
            <a:avLst/>
          </a:prstGeom>
          <a:solidFill>
            <a:srgbClr val="D30A05"/>
          </a:solidFill>
          <a:ln>
            <a:noFill/>
          </a:ln>
          <a:effectLst>
            <a:prstShdw prst="shdw17" dist="17961" dir="2700000">
              <a:srgbClr val="D30A05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4. What branch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of government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should control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the process of</a:t>
            </a:r>
            <a:b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sz="2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Reconstruction?</a:t>
            </a:r>
          </a:p>
        </p:txBody>
      </p:sp>
      <p:sp>
        <p:nvSpPr>
          <p:cNvPr id="113672" name="Line 8">
            <a:extLst>
              <a:ext uri="{FF2B5EF4-FFF2-40B4-BE49-F238E27FC236}">
                <a16:creationId xmlns:a16="http://schemas.microsoft.com/office/drawing/2014/main" id="{EEBD4E3C-2E70-4060-8F60-A3CE4A901F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57400" y="1066800"/>
            <a:ext cx="990600" cy="381000"/>
          </a:xfrm>
          <a:prstGeom prst="line">
            <a:avLst/>
          </a:prstGeom>
          <a:noFill/>
          <a:ln w="28575">
            <a:solidFill>
              <a:srgbClr val="D30A05"/>
            </a:solidFill>
            <a:round/>
            <a:headEnd/>
            <a:tailEnd type="triangle" w="med" len="med"/>
          </a:ln>
          <a:effectLst>
            <a:prstShdw prst="shdw17" dist="17961" dir="2700000">
              <a:srgbClr val="7F0603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3" name="Line 9">
            <a:extLst>
              <a:ext uri="{FF2B5EF4-FFF2-40B4-BE49-F238E27FC236}">
                <a16:creationId xmlns:a16="http://schemas.microsoft.com/office/drawing/2014/main" id="{D6E11599-6D0F-486D-8E2A-20B02965E9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1219200"/>
            <a:ext cx="762000" cy="2743200"/>
          </a:xfrm>
          <a:prstGeom prst="line">
            <a:avLst/>
          </a:prstGeom>
          <a:noFill/>
          <a:ln w="28575">
            <a:solidFill>
              <a:srgbClr val="D30A05"/>
            </a:solidFill>
            <a:round/>
            <a:headEnd/>
            <a:tailEnd type="triangle" w="med" len="med"/>
          </a:ln>
          <a:effectLst>
            <a:prstShdw prst="shdw17" dist="17961" dir="2700000">
              <a:srgbClr val="7F0603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4" name="Line 10">
            <a:extLst>
              <a:ext uri="{FF2B5EF4-FFF2-40B4-BE49-F238E27FC236}">
                <a16:creationId xmlns:a16="http://schemas.microsoft.com/office/drawing/2014/main" id="{78FEADED-210A-42F2-B8A3-2E6AF2CE2C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1219200"/>
            <a:ext cx="914400" cy="2743200"/>
          </a:xfrm>
          <a:prstGeom prst="line">
            <a:avLst/>
          </a:prstGeom>
          <a:noFill/>
          <a:ln w="28575">
            <a:solidFill>
              <a:srgbClr val="D30A05"/>
            </a:solidFill>
            <a:round/>
            <a:headEnd/>
            <a:tailEnd type="triangle" w="med" len="med"/>
          </a:ln>
          <a:effectLst>
            <a:prstShdw prst="shdw17" dist="17961" dir="2700000">
              <a:srgbClr val="7F0603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5" name="Line 11">
            <a:extLst>
              <a:ext uri="{FF2B5EF4-FFF2-40B4-BE49-F238E27FC236}">
                <a16:creationId xmlns:a16="http://schemas.microsoft.com/office/drawing/2014/main" id="{A2BEC732-021E-45C8-872D-3143CD4384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990600"/>
            <a:ext cx="914400" cy="457200"/>
          </a:xfrm>
          <a:prstGeom prst="line">
            <a:avLst/>
          </a:prstGeom>
          <a:noFill/>
          <a:ln w="28575">
            <a:solidFill>
              <a:srgbClr val="D30A05"/>
            </a:solidFill>
            <a:round/>
            <a:headEnd/>
            <a:tailEnd type="triangle" w="med" len="med"/>
          </a:ln>
          <a:effectLst>
            <a:prstShdw prst="shdw17" dist="17961" dir="2700000">
              <a:srgbClr val="7F0603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10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10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1" dur="10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 animBg="1"/>
      <p:bldP spid="113669" grpId="0" animBg="1"/>
      <p:bldP spid="113670" grpId="0" animBg="1"/>
      <p:bldP spid="1136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Scalawags &amp; Carpetbaggers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Scalawag</a:t>
            </a:r>
            <a:r>
              <a:rPr lang="en-US" dirty="0"/>
              <a:t> – </a:t>
            </a:r>
            <a:r>
              <a:rPr lang="en-US" dirty="0">
                <a:solidFill>
                  <a:srgbClr val="FFFF00"/>
                </a:solidFill>
              </a:rPr>
              <a:t>Southern whites who supported Republicans</a:t>
            </a:r>
          </a:p>
          <a:p>
            <a:pPr>
              <a:buNone/>
            </a:pPr>
            <a:endParaRPr lang="en-US" dirty="0"/>
          </a:p>
          <a:p>
            <a:r>
              <a:rPr lang="en-US" b="1" dirty="0"/>
              <a:t>Carpetbagger</a:t>
            </a:r>
            <a:r>
              <a:rPr lang="en-US" dirty="0"/>
              <a:t> – </a:t>
            </a:r>
            <a:r>
              <a:rPr lang="en-US" dirty="0">
                <a:solidFill>
                  <a:srgbClr val="FFFF00"/>
                </a:solidFill>
              </a:rPr>
              <a:t>Northerners who moved to the South after the Civil War</a:t>
            </a:r>
          </a:p>
          <a:p>
            <a:r>
              <a:rPr lang="en-US" dirty="0">
                <a:solidFill>
                  <a:srgbClr val="FFFF00"/>
                </a:solidFill>
              </a:rPr>
              <a:t>Both targeted by opposition groups such as the KKK</a:t>
            </a:r>
          </a:p>
        </p:txBody>
      </p:sp>
      <p:pic>
        <p:nvPicPr>
          <p:cNvPr id="1026" name="Picture 2" descr="http://www.globalsecurity.org/military/ops/images/carpet-bag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0350" y="228600"/>
            <a:ext cx="2152650" cy="2057401"/>
          </a:xfrm>
          <a:prstGeom prst="rect">
            <a:avLst/>
          </a:prstGeom>
          <a:noFill/>
        </p:spPr>
      </p:pic>
      <p:pic>
        <p:nvPicPr>
          <p:cNvPr id="1028" name="Picture 4" descr="http://patriotsnotebook.com/images/carpetbag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2575" y="2362200"/>
            <a:ext cx="3400425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Reconstruction Amendments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en-US" sz="5000" dirty="0"/>
              <a:t>(1865) </a:t>
            </a:r>
            <a:r>
              <a:rPr lang="en-US" sz="5000" b="1" dirty="0">
                <a:solidFill>
                  <a:srgbClr val="7030A0"/>
                </a:solidFill>
              </a:rPr>
              <a:t>Thirteenth</a:t>
            </a:r>
            <a:r>
              <a:rPr lang="en-US" sz="5000" dirty="0"/>
              <a:t> -</a:t>
            </a:r>
            <a:r>
              <a:rPr lang="en-US" sz="5000" b="1" dirty="0"/>
              <a:t> FREE</a:t>
            </a:r>
          </a:p>
          <a:p>
            <a:pPr algn="ctr" eaLnBrk="1" hangingPunct="1">
              <a:buNone/>
            </a:pPr>
            <a:r>
              <a:rPr lang="en-US" sz="5000" dirty="0"/>
              <a:t>(1868) </a:t>
            </a:r>
            <a:r>
              <a:rPr lang="en-US" sz="5000" b="1" dirty="0">
                <a:solidFill>
                  <a:schemeClr val="tx2"/>
                </a:solidFill>
              </a:rPr>
              <a:t>Fourteenth</a:t>
            </a:r>
            <a:r>
              <a:rPr lang="en-US" sz="5000" dirty="0"/>
              <a:t> - </a:t>
            </a:r>
            <a:r>
              <a:rPr lang="en-US" sz="5000" b="1" dirty="0"/>
              <a:t>CITIZENS</a:t>
            </a:r>
          </a:p>
          <a:p>
            <a:pPr algn="ctr" eaLnBrk="1" hangingPunct="1">
              <a:buNone/>
            </a:pPr>
            <a:r>
              <a:rPr lang="en-US" sz="5000" dirty="0"/>
              <a:t>(1870) </a:t>
            </a:r>
            <a:r>
              <a:rPr lang="en-US" sz="5000" b="1" dirty="0">
                <a:solidFill>
                  <a:srgbClr val="C00000"/>
                </a:solidFill>
              </a:rPr>
              <a:t>Fifteenth</a:t>
            </a:r>
            <a:r>
              <a:rPr lang="en-US" sz="5000" dirty="0"/>
              <a:t>  -</a:t>
            </a:r>
            <a:r>
              <a:rPr lang="en-US" sz="5000" b="1" dirty="0"/>
              <a:t> VOTE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/>
              <a:t>Election of 1868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3962400" cy="3886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1868 – </a:t>
            </a:r>
            <a:r>
              <a:rPr lang="en-US" dirty="0">
                <a:solidFill>
                  <a:srgbClr val="FFFF00"/>
                </a:solidFill>
              </a:rPr>
              <a:t>Ulysses S. Grant </a:t>
            </a:r>
            <a:r>
              <a:rPr lang="en-US" dirty="0"/>
              <a:t>(Republican) elected president</a:t>
            </a:r>
          </a:p>
          <a:p>
            <a:pPr eaLnBrk="1" hangingPunct="1">
              <a:buNone/>
            </a:pPr>
            <a:endParaRPr lang="en-US" dirty="0"/>
          </a:p>
          <a:p>
            <a:pPr eaLnBrk="1" hangingPunct="1"/>
            <a:r>
              <a:rPr lang="en-US" dirty="0"/>
              <a:t>Presidency characterized by </a:t>
            </a:r>
            <a:r>
              <a:rPr lang="en-US" dirty="0">
                <a:solidFill>
                  <a:srgbClr val="FFFF00"/>
                </a:solidFill>
              </a:rPr>
              <a:t>corruption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9906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/>
              <a:t>Reasons for the end of Reconstruction: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en-US" dirty="0"/>
              <a:t>North turned attention to other things: </a:t>
            </a:r>
            <a:r>
              <a:rPr lang="en-US" dirty="0">
                <a:solidFill>
                  <a:srgbClr val="FFFF00"/>
                </a:solidFill>
              </a:rPr>
              <a:t>reforming politics and the economy</a:t>
            </a:r>
          </a:p>
          <a:p>
            <a:pPr marL="609600" indent="-609600" eaLnBrk="1" hangingPunct="1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dirty="0">
                <a:solidFill>
                  <a:srgbClr val="FFFF00"/>
                </a:solidFill>
              </a:rPr>
              <a:t>Cost of military </a:t>
            </a:r>
            <a:r>
              <a:rPr lang="en-US" dirty="0"/>
              <a:t>operations worried many</a:t>
            </a:r>
          </a:p>
          <a:p>
            <a:pPr marL="609600" indent="-609600" eaLnBrk="1" hangingPunct="1"/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7349B0D6-6A8D-4ADA-B4EF-36D03F45F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8131" name="Picture 4" descr="21827">
            <a:extLst>
              <a:ext uri="{FF2B5EF4-FFF2-40B4-BE49-F238E27FC236}">
                <a16:creationId xmlns:a16="http://schemas.microsoft.com/office/drawing/2014/main" id="{2FC79DB1-6513-4C46-B314-5C341B52B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525"/>
            <a:ext cx="9144000" cy="5832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3" name="Rectangle 5">
            <a:extLst>
              <a:ext uri="{FF2B5EF4-FFF2-40B4-BE49-F238E27FC236}">
                <a16:creationId xmlns:a16="http://schemas.microsoft.com/office/drawing/2014/main" id="{DAE27268-C1A1-4B2F-991A-5ABFFA79A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943600"/>
            <a:ext cx="4191000" cy="6858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04138" name="Picture 10" descr="Democrat+Donkey">
            <a:extLst>
              <a:ext uri="{FF2B5EF4-FFF2-40B4-BE49-F238E27FC236}">
                <a16:creationId xmlns:a16="http://schemas.microsoft.com/office/drawing/2014/main" id="{D41B6146-F70D-4FA1-80D6-BD9B6C12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47800"/>
            <a:ext cx="762000" cy="677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41" name="Picture 13" descr="Democrat+Donkey">
            <a:extLst>
              <a:ext uri="{FF2B5EF4-FFF2-40B4-BE49-F238E27FC236}">
                <a16:creationId xmlns:a16="http://schemas.microsoft.com/office/drawing/2014/main" id="{CB762413-9426-49EB-9E67-E9CA331EE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65338"/>
            <a:ext cx="762000" cy="677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42" name="Picture 14" descr="Democrat+Donkey">
            <a:extLst>
              <a:ext uri="{FF2B5EF4-FFF2-40B4-BE49-F238E27FC236}">
                <a16:creationId xmlns:a16="http://schemas.microsoft.com/office/drawing/2014/main" id="{E5B60010-55D4-45B8-B8D3-BBA76A94B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81200"/>
            <a:ext cx="762000" cy="677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43" name="Picture 15" descr="Democrat+Donkey">
            <a:extLst>
              <a:ext uri="{FF2B5EF4-FFF2-40B4-BE49-F238E27FC236}">
                <a16:creationId xmlns:a16="http://schemas.microsoft.com/office/drawing/2014/main" id="{4606D702-E6D7-4768-89D6-B876E0CE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84538"/>
            <a:ext cx="762000" cy="677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44" name="Picture 16" descr="Democrat+Donkey">
            <a:extLst>
              <a:ext uri="{FF2B5EF4-FFF2-40B4-BE49-F238E27FC236}">
                <a16:creationId xmlns:a16="http://schemas.microsoft.com/office/drawing/2014/main" id="{D04C4FE4-61EC-4B05-A4EA-16BFCFA0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36938"/>
            <a:ext cx="762000" cy="677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45" name="Picture 17" descr="Democrat+Donkey">
            <a:extLst>
              <a:ext uri="{FF2B5EF4-FFF2-40B4-BE49-F238E27FC236}">
                <a16:creationId xmlns:a16="http://schemas.microsoft.com/office/drawing/2014/main" id="{61E17E06-E862-4DFD-A3C4-E17015A4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762000" cy="677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46" name="Picture 18" descr="Democrat+Donkey">
            <a:extLst>
              <a:ext uri="{FF2B5EF4-FFF2-40B4-BE49-F238E27FC236}">
                <a16:creationId xmlns:a16="http://schemas.microsoft.com/office/drawing/2014/main" id="{A7AD5CDA-61A7-4857-9418-2169E2172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95600"/>
            <a:ext cx="762000" cy="677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47" name="Picture 19" descr="Democrat+Donkey">
            <a:extLst>
              <a:ext uri="{FF2B5EF4-FFF2-40B4-BE49-F238E27FC236}">
                <a16:creationId xmlns:a16="http://schemas.microsoft.com/office/drawing/2014/main" id="{0F5C7D0E-5E62-479E-9A5A-A521FD9D0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903538"/>
            <a:ext cx="762000" cy="677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48" name="Picture 20" descr="Democrat+Donkey">
            <a:extLst>
              <a:ext uri="{FF2B5EF4-FFF2-40B4-BE49-F238E27FC236}">
                <a16:creationId xmlns:a16="http://schemas.microsoft.com/office/drawing/2014/main" id="{B915F514-1983-43E9-BE8A-6121B05F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762000" cy="677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49" name="Picture 21" descr="Democrat+Donkey">
            <a:extLst>
              <a:ext uri="{FF2B5EF4-FFF2-40B4-BE49-F238E27FC236}">
                <a16:creationId xmlns:a16="http://schemas.microsoft.com/office/drawing/2014/main" id="{35D5CFAA-C0FB-47B8-8ED7-0BFB8FDD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41738"/>
            <a:ext cx="762000" cy="677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50" name="Picture 22" descr="Democrat+Donkey">
            <a:extLst>
              <a:ext uri="{FF2B5EF4-FFF2-40B4-BE49-F238E27FC236}">
                <a16:creationId xmlns:a16="http://schemas.microsoft.com/office/drawing/2014/main" id="{F4CE4E03-A6C4-4533-BCE2-AC8B1440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98938"/>
            <a:ext cx="762000" cy="677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18">
            <a:extLst>
              <a:ext uri="{FF2B5EF4-FFF2-40B4-BE49-F238E27FC236}">
                <a16:creationId xmlns:a16="http://schemas.microsoft.com/office/drawing/2014/main" id="{5000F7EC-5A65-473B-9284-B0CD234B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3416300"/>
            <a:ext cx="798513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92947EDE-50C1-4887-8F77-58DF80C8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3759200"/>
            <a:ext cx="798512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CBF389-986D-4EC2-BE8A-B3DAC7C14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30563"/>
            <a:ext cx="798513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58509A-54CA-47CA-ACB0-89C36EB9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06663"/>
            <a:ext cx="798513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E11B29-A926-4E9D-85A4-2E3992357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65338"/>
            <a:ext cx="798513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10622B-9BC7-481C-B837-5DE0207C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2900363"/>
            <a:ext cx="798512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D8546E-897E-4AE4-86E4-8EE01C13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3295650"/>
            <a:ext cx="798512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F160CD-F31D-4C03-8CD4-A14943105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191000"/>
            <a:ext cx="798513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540991-0204-442A-B121-51203ABB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2897188"/>
            <a:ext cx="798512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0324EF-6CCF-4979-8F7B-2E8C9E9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81200"/>
            <a:ext cx="798513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964A55-A19B-43F4-B232-C2C4CE69A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447800"/>
            <a:ext cx="798513" cy="68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55" name="Rectangle 2">
            <a:extLst>
              <a:ext uri="{FF2B5EF4-FFF2-40B4-BE49-F238E27FC236}">
                <a16:creationId xmlns:a16="http://schemas.microsoft.com/office/drawing/2014/main" id="{0703A50F-70F9-4109-BA81-D12F43C8C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6675"/>
            <a:ext cx="8763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One-by-one, Southern state governments shifted from Republican control to the Democratic Party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3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5E50E0FD-3CE6-438D-B3C0-7EDAC7131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39713"/>
            <a:ext cx="6019800" cy="979487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10000"/>
              </a:spcBef>
              <a:buClrTx/>
              <a:buSzTx/>
              <a:buFontTx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These “Redeemer Democrats” hoped to restore the “Old South”</a:t>
            </a:r>
          </a:p>
        </p:txBody>
      </p:sp>
      <p:pic>
        <p:nvPicPr>
          <p:cNvPr id="50179" name="Picture 6">
            <a:extLst>
              <a:ext uri="{FF2B5EF4-FFF2-40B4-BE49-F238E27FC236}">
                <a16:creationId xmlns:a16="http://schemas.microsoft.com/office/drawing/2014/main" id="{63D7AC29-A5D4-4E17-AC64-3D7CE26E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6063"/>
            <a:ext cx="84582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3FED-6521-45DA-B30D-A2C9CC4E9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Phase 3:</a:t>
            </a:r>
            <a:r>
              <a:rPr lang="en-US" dirty="0"/>
              <a:t> End of Reconstruction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1D037A-2B2E-4589-BD16-483241C942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9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/>
              <a:t>End of Reconstruction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00137"/>
            <a:ext cx="5257800" cy="55626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1876 election: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Republican </a:t>
            </a:r>
            <a:r>
              <a:rPr lang="en-US" b="1" dirty="0">
                <a:solidFill>
                  <a:srgbClr val="FFFF00"/>
                </a:solidFill>
              </a:rPr>
              <a:t>Rutherford B. Hayes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Democrat </a:t>
            </a:r>
            <a:r>
              <a:rPr lang="en-US" b="1" dirty="0">
                <a:solidFill>
                  <a:srgbClr val="FFFF00"/>
                </a:solidFill>
              </a:rPr>
              <a:t>Samuel Tilden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Tilden won popular vote &amp; Southern states; in recount Hayes won </a:t>
            </a:r>
            <a:r>
              <a:rPr lang="en-US" dirty="0">
                <a:solidFill>
                  <a:srgbClr val="FFFF00"/>
                </a:solidFill>
              </a:rPr>
              <a:t>by 1 electoral vote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Election was so close it had to be decided by Congress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Compromise of 1877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Hayes</a:t>
            </a:r>
            <a:r>
              <a:rPr lang="en-US" dirty="0"/>
              <a:t> elected President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 return, the remaining troops were removed from South = </a:t>
            </a:r>
            <a:r>
              <a:rPr lang="en-US" b="1" dirty="0">
                <a:solidFill>
                  <a:srgbClr val="FFFF00"/>
                </a:solidFill>
              </a:rPr>
              <a:t>End of Reconstruction 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514475"/>
            <a:ext cx="3548063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>
            <a:extLst>
              <a:ext uri="{FF2B5EF4-FFF2-40B4-BE49-F238E27FC236}">
                <a16:creationId xmlns:a16="http://schemas.microsoft.com/office/drawing/2014/main" id="{2765E89F-F6DF-4CCD-BCDB-7B37788E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10416" r="29721" b="6139"/>
          <a:stretch>
            <a:fillRect/>
          </a:stretch>
        </p:blipFill>
        <p:spPr bwMode="auto">
          <a:xfrm>
            <a:off x="76200" y="976313"/>
            <a:ext cx="6096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Rectangle 1">
            <a:extLst>
              <a:ext uri="{FF2B5EF4-FFF2-40B4-BE49-F238E27FC236}">
                <a16:creationId xmlns:a16="http://schemas.microsoft.com/office/drawing/2014/main" id="{F42F853A-458D-45D1-89DA-59E056E00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81600"/>
            <a:ext cx="1143000" cy="16764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4276" name="Rectangle 9">
            <a:extLst>
              <a:ext uri="{FF2B5EF4-FFF2-40B4-BE49-F238E27FC236}">
                <a16:creationId xmlns:a16="http://schemas.microsoft.com/office/drawing/2014/main" id="{6E44C2CE-DCE6-425E-8E9D-5984B5DB4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324600"/>
            <a:ext cx="1524000" cy="5334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4277" name="Rectangle 2">
            <a:extLst>
              <a:ext uri="{FF2B5EF4-FFF2-40B4-BE49-F238E27FC236}">
                <a16:creationId xmlns:a16="http://schemas.microsoft.com/office/drawing/2014/main" id="{ADBEA82F-AD93-4052-B22D-A3AA80F92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6838"/>
            <a:ext cx="5867400" cy="881062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When Reconstruction ended, the Jim Crow era began (1877-1954)</a:t>
            </a:r>
          </a:p>
        </p:txBody>
      </p:sp>
      <p:sp>
        <p:nvSpPr>
          <p:cNvPr id="54278" name="Rectangle 3">
            <a:extLst>
              <a:ext uri="{FF2B5EF4-FFF2-40B4-BE49-F238E27FC236}">
                <a16:creationId xmlns:a16="http://schemas.microsoft.com/office/drawing/2014/main" id="{91D424B9-61A9-4974-BEE0-26D0D1D13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76200"/>
            <a:ext cx="2971800" cy="3243263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Jim Crow laws segregated Southern society and restricted blacks from voting with </a:t>
            </a:r>
            <a:b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poll taxes and literacy tests </a:t>
            </a:r>
          </a:p>
        </p:txBody>
      </p:sp>
      <p:pic>
        <p:nvPicPr>
          <p:cNvPr id="54279" name="Picture 3" descr="segregated">
            <a:extLst>
              <a:ext uri="{FF2B5EF4-FFF2-40B4-BE49-F238E27FC236}">
                <a16:creationId xmlns:a16="http://schemas.microsoft.com/office/drawing/2014/main" id="{F49502C9-446C-4866-8821-76DEB1A2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3814763"/>
            <a:ext cx="386873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>
            <a:hlinkClick r:id="rId4"/>
            <a:extLst>
              <a:ext uri="{FF2B5EF4-FFF2-40B4-BE49-F238E27FC236}">
                <a16:creationId xmlns:a16="http://schemas.microsoft.com/office/drawing/2014/main" id="{F53DE116-F775-46F3-B785-6FED23FF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5307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827456-E54E-4551-968D-39BD4A45E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169"/>
            <a:ext cx="9144000" cy="593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9F7A9D2A-C25B-4FDE-935A-F06B0AC78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9713"/>
            <a:ext cx="7924800" cy="1284287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As the Civil War was ending, President Lincoln promised a Reconstruction Plan for the Union with </a:t>
            </a:r>
            <a:r>
              <a:rPr lang="en-US" altLang="en-US" sz="3200" i="1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1" lang="en-US" altLang="en-US" sz="3200" i="1">
                <a:latin typeface="Calibri" panose="020F0502020204030204" pitchFamily="34" charset="0"/>
                <a:cs typeface="Calibri" panose="020F0502020204030204" pitchFamily="34" charset="0"/>
              </a:rPr>
              <a:t>malice towards none and charity for all”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4FAD459B-58C4-4770-987E-157BBA71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67250"/>
            <a:ext cx="48006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B2639A-899B-4F35-AF25-78B8F22D9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746250"/>
            <a:ext cx="4800600" cy="127317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But, the Constitution gave no guidelines on how to readmit states to the Union </a:t>
            </a:r>
            <a:endParaRPr kumimoji="1" lang="en-US" altLang="en-US" sz="32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0F3A35-1C4A-4BE0-A45C-84241AB69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143250"/>
            <a:ext cx="4800600" cy="127317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The President and Congress disagreed over how to </a:t>
            </a:r>
            <a:b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treat the Southern states</a:t>
            </a:r>
            <a:endParaRPr kumimoji="1" lang="en-US" altLang="en-US" sz="32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70" name="Picture 2">
            <a:extLst>
              <a:ext uri="{FF2B5EF4-FFF2-40B4-BE49-F238E27FC236}">
                <a16:creationId xmlns:a16="http://schemas.microsoft.com/office/drawing/2014/main" id="{72BF3A77-F918-452C-804C-E091A512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5"/>
          <a:stretch>
            <a:fillRect/>
          </a:stretch>
        </p:blipFill>
        <p:spPr bwMode="auto">
          <a:xfrm>
            <a:off x="76200" y="1676400"/>
            <a:ext cx="4038600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10">
            <a:extLst>
              <a:ext uri="{FF2B5EF4-FFF2-40B4-BE49-F238E27FC236}">
                <a16:creationId xmlns:a16="http://schemas.microsoft.com/office/drawing/2014/main" id="{A38B2EDA-637B-415F-9217-9BEC15442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0"/>
            <a:ext cx="41148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Abraham Lincoln’s </a:t>
            </a:r>
            <a:b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Second Inaugural Address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4390"/>
            <a:ext cx="9144000" cy="35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54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34" y="0"/>
            <a:ext cx="4514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9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185"/>
            <a:ext cx="9144000" cy="64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0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>
            <a:extLst>
              <a:ext uri="{FF2B5EF4-FFF2-40B4-BE49-F238E27FC236}">
                <a16:creationId xmlns:a16="http://schemas.microsoft.com/office/drawing/2014/main" id="{95CB185E-C373-42A2-B669-F31C30C95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08388"/>
            <a:ext cx="8415338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5">
            <a:extLst>
              <a:ext uri="{FF2B5EF4-FFF2-40B4-BE49-F238E27FC236}">
                <a16:creationId xmlns:a16="http://schemas.microsoft.com/office/drawing/2014/main" id="{1E4CB7A2-78B4-4425-A8E0-03DC57394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52400"/>
            <a:ext cx="5029200" cy="2743200"/>
          </a:xfrm>
          <a:prstGeom prst="wedgeRectCallout">
            <a:avLst>
              <a:gd name="adj1" fmla="val -30116"/>
              <a:gd name="adj2" fmla="val 127639"/>
            </a:avLst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Lincoln favored a plan that would quickly re-admit the Confederate states once </a:t>
            </a:r>
            <a:b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10% of the people swore an </a:t>
            </a:r>
            <a:b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oath of loyalty and states </a:t>
            </a:r>
            <a:b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ratified the 13</a:t>
            </a:r>
            <a:r>
              <a:rPr lang="en-US" altLang="en-US" sz="310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 Amendment </a:t>
            </a:r>
            <a:b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to abolish slavery in America</a:t>
            </a:r>
            <a:endParaRPr kumimoji="1" lang="en-US" altLang="en-US" sz="31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4200009D-DE23-43AF-9825-768C1B7C2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/>
          <a:stretch>
            <a:fillRect/>
          </a:stretch>
        </p:blipFill>
        <p:spPr bwMode="auto">
          <a:xfrm>
            <a:off x="320675" y="0"/>
            <a:ext cx="3336925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>
            <a:extLst>
              <a:ext uri="{FF2B5EF4-FFF2-40B4-BE49-F238E27FC236}">
                <a16:creationId xmlns:a16="http://schemas.microsoft.com/office/drawing/2014/main" id="{6282ACA4-0DE2-4B97-9429-5F090ADA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08388"/>
            <a:ext cx="8415338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5">
            <a:extLst>
              <a:ext uri="{FF2B5EF4-FFF2-40B4-BE49-F238E27FC236}">
                <a16:creationId xmlns:a16="http://schemas.microsoft.com/office/drawing/2014/main" id="{EDD09020-AF51-4B40-9031-7E5DE2E26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4800600" cy="1524000"/>
          </a:xfrm>
          <a:prstGeom prst="wedgeRectCallout">
            <a:avLst>
              <a:gd name="adj1" fmla="val -12954"/>
              <a:gd name="adj2" fmla="val 268602"/>
            </a:avLst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“Radical Republicans” in Congress rejected Lincoln’s plan because it was too lenient on ex-Confederates</a:t>
            </a:r>
            <a:endParaRPr kumimoji="1" lang="en-US" altLang="en-US" sz="31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C05C86-7B25-45E6-BE8E-CF42168CA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975" y="5240338"/>
            <a:ext cx="7185025" cy="12366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When the Civil War ended and Lincoln was assassinated, the government did not have </a:t>
            </a:r>
            <a:b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a Reconstruction Plan in place</a:t>
            </a:r>
          </a:p>
        </p:txBody>
      </p:sp>
      <p:pic>
        <p:nvPicPr>
          <p:cNvPr id="13317" name="Picture 2" descr="House of Representatives">
            <a:extLst>
              <a:ext uri="{FF2B5EF4-FFF2-40B4-BE49-F238E27FC236}">
                <a16:creationId xmlns:a16="http://schemas.microsoft.com/office/drawing/2014/main" id="{95569098-5848-40FB-A08F-5CC326010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t="23306" r="17102" b="10161"/>
          <a:stretch>
            <a:fillRect/>
          </a:stretch>
        </p:blipFill>
        <p:spPr bwMode="auto">
          <a:xfrm>
            <a:off x="4979988" y="304800"/>
            <a:ext cx="396875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5">
            <a:extLst>
              <a:ext uri="{FF2B5EF4-FFF2-40B4-BE49-F238E27FC236}">
                <a16:creationId xmlns:a16="http://schemas.microsoft.com/office/drawing/2014/main" id="{863B50FA-93F9-4804-B435-A617F5522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752600"/>
            <a:ext cx="4800600" cy="2819400"/>
          </a:xfrm>
          <a:prstGeom prst="wedgeRectCallout">
            <a:avLst>
              <a:gd name="adj1" fmla="val -7565"/>
              <a:gd name="adj2" fmla="val 37375"/>
            </a:avLst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100">
                <a:latin typeface="Calibri" panose="020F0502020204030204" pitchFamily="34" charset="0"/>
                <a:cs typeface="Calibri" panose="020F0502020204030204" pitchFamily="34" charset="0"/>
              </a:rPr>
              <a:t>They favored a plan that protected blacks, required 50% of state citizens to swear a loyalty oath, and banned ex-Confederate leaders from serving in gov’t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3100" i="1">
                <a:latin typeface="Calibri" panose="020F0502020204030204" pitchFamily="34" charset="0"/>
                <a:cs typeface="Calibri" panose="020F0502020204030204" pitchFamily="34" charset="0"/>
              </a:rPr>
              <a:t>(Wade-Davis Bill)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"/>
            <a:ext cx="91440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18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0FCB7-E76A-4476-BBD3-899630A599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Phase 1:</a:t>
            </a:r>
            <a:r>
              <a:rPr lang="en-US" dirty="0"/>
              <a:t> Presidential Reconstruction (1865-1867)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41A77-9935-43A9-8F35-97709716BC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9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President </a:t>
            </a:r>
            <a:r>
              <a:rPr lang="en-US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Andrew</a:t>
            </a:r>
            <a:r>
              <a:rPr lang="en-US" sz="3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Johnson’s</a:t>
            </a:r>
            <a:br>
              <a:rPr lang="en-US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Plan for Reconstruction</a:t>
            </a:r>
            <a:r>
              <a:rPr lang="en-US" sz="3800" dirty="0"/>
              <a:t> </a:t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54102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Lenient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If 10% </a:t>
            </a:r>
            <a:r>
              <a:rPr lang="en-US" sz="2800" dirty="0">
                <a:solidFill>
                  <a:srgbClr val="FFFF00"/>
                </a:solidFill>
              </a:rPr>
              <a:t>pledge allegiance to Union </a:t>
            </a:r>
            <a:r>
              <a:rPr lang="en-US" sz="2800" dirty="0"/>
              <a:t>they could set up a new gov’t.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Required </a:t>
            </a:r>
            <a:r>
              <a:rPr lang="en-US" sz="2800" dirty="0">
                <a:solidFill>
                  <a:srgbClr val="FFFF00"/>
                </a:solidFill>
              </a:rPr>
              <a:t>southern </a:t>
            </a:r>
            <a:r>
              <a:rPr lang="en-US" sz="2800" dirty="0"/>
              <a:t>states to </a:t>
            </a:r>
            <a:r>
              <a:rPr lang="en-US" sz="2800" dirty="0">
                <a:solidFill>
                  <a:srgbClr val="FFFF00"/>
                </a:solidFill>
              </a:rPr>
              <a:t>ratify 13</a:t>
            </a:r>
            <a:r>
              <a:rPr lang="en-US" sz="2800" baseline="30000" dirty="0">
                <a:solidFill>
                  <a:srgbClr val="FFFF00"/>
                </a:solidFill>
              </a:rPr>
              <a:t>th</a:t>
            </a:r>
            <a:r>
              <a:rPr lang="en-US" sz="2800" dirty="0">
                <a:solidFill>
                  <a:srgbClr val="FFFF00"/>
                </a:solidFill>
              </a:rPr>
              <a:t> Amendment</a:t>
            </a:r>
            <a:r>
              <a:rPr lang="en-US" sz="2800" dirty="0"/>
              <a:t> &amp; draft state </a:t>
            </a:r>
            <a:r>
              <a:rPr lang="en-US" sz="2800" dirty="0">
                <a:solidFill>
                  <a:srgbClr val="FFFF00"/>
                </a:solidFill>
              </a:rPr>
              <a:t>constitutions abolishing slavery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Required </a:t>
            </a:r>
            <a:r>
              <a:rPr lang="en-US" sz="2800" dirty="0">
                <a:solidFill>
                  <a:srgbClr val="FFFF00"/>
                </a:solidFill>
              </a:rPr>
              <a:t>former Confederates </a:t>
            </a:r>
            <a:r>
              <a:rPr lang="en-US" sz="2800" dirty="0"/>
              <a:t>write to him personally and </a:t>
            </a:r>
            <a:r>
              <a:rPr lang="en-US" sz="2800" dirty="0">
                <a:solidFill>
                  <a:srgbClr val="FFFF00"/>
                </a:solidFill>
              </a:rPr>
              <a:t>apply for a pardon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/>
              <a:t>* </a:t>
            </a:r>
            <a:r>
              <a:rPr lang="en-US" sz="2800" dirty="0">
                <a:solidFill>
                  <a:srgbClr val="FFFF00"/>
                </a:solidFill>
              </a:rPr>
              <a:t>Did not want African Americans to have the right to vote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6412" y="1981200"/>
            <a:ext cx="34051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RespondGraph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2052</TotalTime>
  <Words>1049</Words>
  <Application>Microsoft Office PowerPoint</Application>
  <PresentationFormat>On-screen Show (4:3)</PresentationFormat>
  <Paragraphs>117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Arial Black</vt:lpstr>
      <vt:lpstr>Calibri</vt:lpstr>
      <vt:lpstr>Insula</vt:lpstr>
      <vt:lpstr>Rockwell Extra Bold</vt:lpstr>
      <vt:lpstr>Times New Roman</vt:lpstr>
      <vt:lpstr>Office Theme</vt:lpstr>
      <vt:lpstr>iRespondGraphMaster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1: Presidential Reconstruction (1865-1867)</vt:lpstr>
      <vt:lpstr>President Andrew Johnson’s Plan for Reconstruction  </vt:lpstr>
      <vt:lpstr>Freedmen’s Bureau</vt:lpstr>
      <vt:lpstr>PowerPoint Presentation</vt:lpstr>
      <vt:lpstr>PowerPoint Presentation</vt:lpstr>
      <vt:lpstr>PowerPoint Presentation</vt:lpstr>
      <vt:lpstr>Black Codes </vt:lpstr>
      <vt:lpstr>Ku Klux Klan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2: Congressional Reconstruction (1867-1877)</vt:lpstr>
      <vt:lpstr>Civil Rights Act of 1866</vt:lpstr>
      <vt:lpstr>PowerPoint Presentation</vt:lpstr>
      <vt:lpstr>PowerPoint Presentation</vt:lpstr>
      <vt:lpstr>5 Military Districts</vt:lpstr>
      <vt:lpstr>Johnson’s Impeachment </vt:lpstr>
      <vt:lpstr>PowerPoint Presentation</vt:lpstr>
      <vt:lpstr>PowerPoint Presentation</vt:lpstr>
      <vt:lpstr>Scalawags &amp; Carpetbaggers</vt:lpstr>
      <vt:lpstr>Reconstruction Amendments </vt:lpstr>
      <vt:lpstr>Election of 1868</vt:lpstr>
      <vt:lpstr>Reasons for the end of Reconstruction:</vt:lpstr>
      <vt:lpstr>PowerPoint Presentation</vt:lpstr>
      <vt:lpstr>PowerPoint Presentation</vt:lpstr>
      <vt:lpstr>Phase 3: End of Reconstruction</vt:lpstr>
      <vt:lpstr>End of Reconstruction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Reconstruction (1865 – 1877)         Chapter 12</dc:title>
  <dc:creator>Josh</dc:creator>
  <cp:lastModifiedBy>Benjamin Willis</cp:lastModifiedBy>
  <cp:revision>64</cp:revision>
  <dcterms:created xsi:type="dcterms:W3CDTF">2010-10-11T01:35:12Z</dcterms:created>
  <dcterms:modified xsi:type="dcterms:W3CDTF">2020-11-02T15:23:49Z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Timer">
    <vt:bool>true</vt:bool>
  </property>
  <property fmtid="{D5CDD505-2E9C-101B-9397-08002B2CF9AE}" pid="3" name="ShowPercent">
    <vt:bool>true</vt:bool>
  </property>
</Properties>
</file>