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0" r:id="rId5"/>
    <p:sldId id="263" r:id="rId6"/>
    <p:sldId id="266" r:id="rId7"/>
    <p:sldId id="261" r:id="rId8"/>
    <p:sldId id="267" r:id="rId9"/>
    <p:sldId id="262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>
        <p:scale>
          <a:sx n="60" d="100"/>
          <a:sy n="60" d="100"/>
        </p:scale>
        <p:origin x="7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1581-4796-4181-AA45-1BB9459EF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13B66-E5C9-4102-AB4C-047C19796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AB51-E706-4EA9-996F-B5A91302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C8FC-7EA0-456A-80CD-9B4E8EE4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B25F-A5F8-4EAD-8A38-17989337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E1A7-2C9E-4652-BC06-C20BC012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886B4-FDD6-4FC1-A27C-60ED95179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288F-2674-4EA7-B678-38782D86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47AAF-5CCD-4CE0-94D2-DB86E08F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0D29-F93C-4F49-8E1C-4E68B5D3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9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77172-7749-413A-95B0-83346C4ED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61D5A-CC22-429C-9DE4-2FA602D8E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89CB1-D8EB-4F82-B05A-8F2AC6C6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2657-78DC-48FB-BE51-1A9C282E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57589-3480-4ECD-BCAC-302EBB40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24F8-2030-4902-9033-1EBE420A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06F9-E271-4968-8475-DAD28C90E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1C652-4FCE-4F28-B907-FAD6E7B8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19CB-F730-458E-88AD-1442FAA2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EF89-23EC-47F0-87E4-CA51E405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29ED-9542-4A20-A73F-4199E288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DB02-EC43-480B-9D2A-690069F6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289A-D8D1-41D6-970A-8B107282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3100-A123-444D-BBE0-5C5414C5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34B7-B9F7-438D-8AE5-4BA5A562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4ECC-7C96-4C9C-B437-9F1B5A28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46BA-338C-4B09-B484-0A11A1131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8713B-5F6E-40BF-8BA8-EB4A03BB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0AA35-E732-4714-984F-53502336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532AF-D399-4316-954D-D16B23CF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19581-5DB3-414B-A9EE-4EB44C0E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DA9E-5C8D-4505-8C0D-F035239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1C46-F3B6-464C-A941-19D26BAE6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BF75-817B-47B4-AA6F-EF847C089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18FEF-F433-4BCE-82A8-7A6068D84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86283-EBE3-4D16-80B2-033F723A7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E5ABA-06CE-41C9-ADB3-A118CB50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8E5CB-6DFF-499C-ABF2-090DB076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8C817-E2BD-4930-AC27-07C8D8F8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F0A8-C0B3-4B10-9822-91BC863A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3CE4D-364C-4C63-ABD1-FB35BC6A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A519B-CDC9-4842-819A-435136BB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DB37-CA41-4DD7-9BC3-108B5109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1BC28-3D00-4721-ADCB-4264DB59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2E80-E7C7-4FA6-9CAF-56EC3DAB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88B24-4D03-48BE-AA10-D894A843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BCD5-7337-4AAF-B755-2D87E6AB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03F1-CC14-4A71-B40E-22989BE6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C8512-073B-498E-B58F-121C46CA8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C9E8B-C690-42D8-B288-2D43A3C4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5C74A-564D-44A4-84D3-C4A9BA3B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0726F-4FD3-43B3-AE3F-0E0B1181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E48C-B0F0-476F-8438-94E1D181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64009-359B-4CBF-A19E-D3A3DA7AE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2465-995A-4208-AF82-37EBED70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1BE0-EBC7-4ADF-BE52-1D0F5461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ADCA-2721-48AD-9ADF-D34E7B85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CC486-3B05-4858-850A-7C2972A5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3A498-5593-4B87-B5BE-EBD59EB9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17D50-69F4-4290-B29F-2762E664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9216A-A15F-4BFE-87D9-9A2431439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2225-C54A-40B0-9E17-1C9019AF2D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C62D-1D5C-48F9-B982-72D6E298A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FCC2-29C4-4FAF-ABCC-4EB117F71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FB59-C0AE-4092-89B8-C177AFF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7C8E-619B-4125-848F-9E98BC27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Gilded Age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B05A-01B5-4592-BD17-0AF824BC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improve the abysmal labor conditions that arose from Gilded Age industrialization, workers began to organize </a:t>
            </a:r>
          </a:p>
          <a:p>
            <a:r>
              <a:rPr lang="en-US" b="1" dirty="0"/>
              <a:t>Union</a:t>
            </a:r>
            <a:r>
              <a:rPr lang="en-US" dirty="0"/>
              <a:t>: an organization of workers dedicated to protecting members’ interests and improving wages, hours, and working conditions for all</a:t>
            </a:r>
          </a:p>
          <a:p>
            <a:r>
              <a:rPr lang="en-US" dirty="0"/>
              <a:t>Early labor unions were small, temporary organizations formed at the local level (often the workers from a single factory)</a:t>
            </a:r>
          </a:p>
          <a:p>
            <a:r>
              <a:rPr lang="en-US" dirty="0"/>
              <a:t>With the rapid industrial growth of the Gilded Age, labor unions soon became large, national organizations that represented entire industries or even workers across industries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E5332-59C2-4DDE-8362-00523D467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" r="7432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7732D-38F4-4A45-A273-08F84D06D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6232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3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0AF9-597B-4D6F-A4FF-80E507B4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Haymarket Riot (1886)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7FDE-BD88-46F4-9782-3BA3FA07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1400 workers went on strike in Chicago against McCormick Harvester Company, demanding an 8 hour-workday</a:t>
            </a:r>
          </a:p>
          <a:p>
            <a:r>
              <a:rPr lang="en-US" dirty="0"/>
              <a:t>During the strike, the police shot and killed a striker</a:t>
            </a:r>
          </a:p>
          <a:p>
            <a:r>
              <a:rPr lang="en-US" dirty="0"/>
              <a:t>The next day, the Knights of Labor sponsored a large rally in Haymarket Square in support of the striking workers</a:t>
            </a:r>
          </a:p>
          <a:p>
            <a:r>
              <a:rPr lang="en-US" dirty="0"/>
              <a:t>Police tried to stop the rally, and someone set of a bomb killing seven policemen</a:t>
            </a:r>
          </a:p>
          <a:p>
            <a:r>
              <a:rPr lang="en-US" dirty="0"/>
              <a:t>Newspapers blamed the killings on the Knights of Labor, turning many people against the union</a:t>
            </a:r>
          </a:p>
          <a:p>
            <a:r>
              <a:rPr lang="en-US" dirty="0"/>
              <a:t>By 1890, membership had fallen from 700,000 to 100,00</a:t>
            </a:r>
          </a:p>
        </p:txBody>
      </p:sp>
    </p:spTree>
    <p:extLst>
      <p:ext uri="{BB962C8B-B14F-4D97-AF65-F5344CB8AC3E}">
        <p14:creationId xmlns:p14="http://schemas.microsoft.com/office/powerpoint/2010/main" val="113176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32AC-CAA0-4011-9D27-46DA4172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Pullman Strike (1894)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D28C-87CB-42D2-BA73-3286530C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Pullman Car Company (made railroad sleeping and dining cars) workers went on strike when their wages were cut, but the Pullman Company refused to lower their rent</a:t>
            </a:r>
          </a:p>
          <a:p>
            <a:pPr lvl="1"/>
            <a:r>
              <a:rPr lang="en-US" dirty="0"/>
              <a:t>Pullman Company refused to negotiate with its workers</a:t>
            </a:r>
          </a:p>
          <a:p>
            <a:r>
              <a:rPr lang="en-US" dirty="0"/>
              <a:t>The American Railway Union supported the striking workers by refusing to operate any trains will Pullman Cars</a:t>
            </a:r>
          </a:p>
          <a:p>
            <a:pPr lvl="1"/>
            <a:r>
              <a:rPr lang="en-US" dirty="0"/>
              <a:t>This crippled the nations railroads</a:t>
            </a:r>
          </a:p>
          <a:p>
            <a:r>
              <a:rPr lang="en-US" dirty="0"/>
              <a:t>Railroad companies appealed to the government for help</a:t>
            </a:r>
          </a:p>
          <a:p>
            <a:r>
              <a:rPr lang="en-US" dirty="0"/>
              <a:t>The courts ruled that the union had to stop the strike and federal troops were sent to Chicago</a:t>
            </a:r>
          </a:p>
          <a:p>
            <a:r>
              <a:rPr lang="en-US" dirty="0"/>
              <a:t>Several strikers were killed in a battle with the troops and within a month the strike was stopped with the workers gaining nothing </a:t>
            </a:r>
          </a:p>
        </p:txBody>
      </p:sp>
    </p:spTree>
    <p:extLst>
      <p:ext uri="{BB962C8B-B14F-4D97-AF65-F5344CB8AC3E}">
        <p14:creationId xmlns:p14="http://schemas.microsoft.com/office/powerpoint/2010/main" val="87075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4CCA3-76AD-4045-960B-99874AF7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D57F-C1CE-46BE-ABA8-D16653C7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ADD1-038C-473D-A2FD-D5670CD2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Collective bargaining</a:t>
            </a:r>
            <a:r>
              <a:rPr lang="en-US" dirty="0"/>
              <a:t>: negotiation between employers and representatives of a labor union that establish wage scales, working hours, health and safety standards, etc. </a:t>
            </a:r>
          </a:p>
          <a:p>
            <a:r>
              <a:rPr lang="en-US" b="1" dirty="0"/>
              <a:t>Arbitration: </a:t>
            </a:r>
            <a:r>
              <a:rPr lang="en-US" dirty="0"/>
              <a:t>process of bringing a business dispute before a disinterested third party for resolution </a:t>
            </a:r>
          </a:p>
          <a:p>
            <a:r>
              <a:rPr lang="en-US" b="1" dirty="0"/>
              <a:t>Slowdown: </a:t>
            </a:r>
            <a:r>
              <a:rPr lang="en-US" dirty="0"/>
              <a:t>employees continue to come to work but they do them more slowly, reducing productivity (often used as prelude or alternative to more risky strike)</a:t>
            </a:r>
          </a:p>
          <a:p>
            <a:r>
              <a:rPr lang="en-US" b="1" dirty="0"/>
              <a:t>Strike: </a:t>
            </a:r>
            <a:r>
              <a:rPr lang="en-US" dirty="0"/>
              <a:t>a refusal to work, organized by a body of employees as a form of protest, in an attempt to gain concessions from their employer </a:t>
            </a:r>
          </a:p>
        </p:txBody>
      </p:sp>
    </p:spTree>
    <p:extLst>
      <p:ext uri="{BB962C8B-B14F-4D97-AF65-F5344CB8AC3E}">
        <p14:creationId xmlns:p14="http://schemas.microsoft.com/office/powerpoint/2010/main" val="191979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7F3E-49F1-4BC9-94A1-DE71F6F4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to Unions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934D-A247-4398-82D1-4523D1D9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Yellow Dog Contract: </a:t>
            </a:r>
            <a:r>
              <a:rPr lang="en-US" dirty="0"/>
              <a:t>workers were required to sign contracts promising not to join a union before being hired</a:t>
            </a:r>
          </a:p>
          <a:p>
            <a:r>
              <a:rPr lang="en-US" b="1" dirty="0"/>
              <a:t>Blacklists:</a:t>
            </a:r>
            <a:r>
              <a:rPr lang="en-US" dirty="0"/>
              <a:t> denying an individual employment based on past union involvement </a:t>
            </a:r>
          </a:p>
          <a:p>
            <a:r>
              <a:rPr lang="en-US" b="1" dirty="0"/>
              <a:t>Lockouts: </a:t>
            </a:r>
            <a:r>
              <a:rPr lang="en-US" dirty="0"/>
              <a:t>opposite of a strike, employers deny employees entry to workplace </a:t>
            </a:r>
          </a:p>
          <a:p>
            <a:r>
              <a:rPr lang="en-US" b="1" dirty="0"/>
              <a:t>Strikebreakers/Scabs: </a:t>
            </a:r>
            <a:r>
              <a:rPr lang="en-US" dirty="0"/>
              <a:t>replacement workers hired by employers to replace strikers during a labor dispute (often immigrants and minorities that were not allowed in unions)</a:t>
            </a:r>
          </a:p>
          <a:p>
            <a:r>
              <a:rPr lang="en-US" b="1" dirty="0"/>
              <a:t>Injunctions: </a:t>
            </a:r>
            <a:r>
              <a:rPr lang="en-US" dirty="0"/>
              <a:t>Court order obtained by employer ordering the breakup of strikes.  Police or national guard would be brought in to end strike if workers did not comply </a:t>
            </a:r>
          </a:p>
        </p:txBody>
      </p:sp>
    </p:spTree>
    <p:extLst>
      <p:ext uri="{BB962C8B-B14F-4D97-AF65-F5344CB8AC3E}">
        <p14:creationId xmlns:p14="http://schemas.microsoft.com/office/powerpoint/2010/main" val="53705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39CF-DA76-44F8-A1C3-79EF3D18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Knights of Labor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6767-62B3-4BF1-A9E7-F607A2F0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Founded in 1869 and led by </a:t>
            </a:r>
            <a:r>
              <a:rPr lang="en-US" b="1" dirty="0"/>
              <a:t>Terence Powderly</a:t>
            </a:r>
          </a:p>
          <a:p>
            <a:r>
              <a:rPr lang="en-US" b="1" dirty="0"/>
              <a:t>Open to skilled and unskilled workers </a:t>
            </a:r>
          </a:p>
          <a:p>
            <a:r>
              <a:rPr lang="en-US" dirty="0"/>
              <a:t>Open to women, African-Americans, Mexican-Americans, immigrants, white-males</a:t>
            </a:r>
          </a:p>
          <a:p>
            <a:r>
              <a:rPr lang="en-US" dirty="0"/>
              <a:t>Goals were to set up cooperatives and get pro-labor legislation passed : </a:t>
            </a:r>
            <a:r>
              <a:rPr lang="en-US" u="sng" dirty="0"/>
              <a:t>8 hour work day</a:t>
            </a:r>
          </a:p>
          <a:p>
            <a:r>
              <a:rPr lang="en-US" dirty="0"/>
              <a:t>Powderly did not approve of the use of strikes, thought it would turn public opinion against </a:t>
            </a:r>
            <a:r>
              <a:rPr lang="en-US" dirty="0" err="1"/>
              <a:t>KoL</a:t>
            </a:r>
            <a:r>
              <a:rPr lang="en-US" dirty="0"/>
              <a:t> </a:t>
            </a:r>
          </a:p>
          <a:p>
            <a:r>
              <a:rPr lang="en-US" dirty="0"/>
              <a:t>After violent Haymarket Riot of 1886, the public blamed the </a:t>
            </a:r>
            <a:r>
              <a:rPr lang="en-US" dirty="0" err="1"/>
              <a:t>KoL</a:t>
            </a:r>
            <a:r>
              <a:rPr lang="en-US" dirty="0"/>
              <a:t> for the death of 7 police officers, ruining the union </a:t>
            </a:r>
          </a:p>
        </p:txBody>
      </p:sp>
    </p:spTree>
    <p:extLst>
      <p:ext uri="{BB962C8B-B14F-4D97-AF65-F5344CB8AC3E}">
        <p14:creationId xmlns:p14="http://schemas.microsoft.com/office/powerpoint/2010/main" val="341992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D76A5-EC23-493D-95D0-B3203DF5D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1" r="5727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A1A2D-C28D-43D1-9023-4F6442BED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" r="-1" b="30827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1519-2B57-4E1D-80FB-FD45667F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Federation of Labor (AFL)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C902-E2B7-45B4-B5AB-4B89F3DF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1886 and led by </a:t>
            </a:r>
            <a:r>
              <a:rPr lang="en-US" b="1" dirty="0"/>
              <a:t>Samuel Gompers</a:t>
            </a:r>
          </a:p>
          <a:p>
            <a:r>
              <a:rPr lang="en-US" b="1" dirty="0"/>
              <a:t>Open only to skilled workers </a:t>
            </a:r>
            <a:r>
              <a:rPr lang="en-US" dirty="0"/>
              <a:t>(worker with special training, education)</a:t>
            </a:r>
          </a:p>
          <a:p>
            <a:r>
              <a:rPr lang="en-US" dirty="0"/>
              <a:t>Mainly composed of native born, white male workers </a:t>
            </a:r>
          </a:p>
          <a:p>
            <a:r>
              <a:rPr lang="en-US" dirty="0"/>
              <a:t>Primary goal was to concentrate on “bread and butter” issues such as length of work day, higher wages, and safety conditions</a:t>
            </a:r>
          </a:p>
          <a:p>
            <a:r>
              <a:rPr lang="en-US" dirty="0"/>
              <a:t>AFL used collective bargaining and strikes to gain its demands</a:t>
            </a:r>
          </a:p>
          <a:p>
            <a:r>
              <a:rPr lang="en-US" dirty="0"/>
              <a:t>Grew to 2 million members by 1901, achieved moderate success in improving wages and working conditions of its members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8A2811-BCB6-47BC-83D3-FC1B67ABC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8" r="7687" b="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E0C68C-8FD6-434F-829C-3D4F77542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" r="1" b="25398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D1DB-B1B6-4B3B-99F4-11FB335C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Workers of the World (IWW/Wobblies)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1ACC-772C-4CE7-B765-FD18922E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1905 and led by William Haywood </a:t>
            </a:r>
          </a:p>
          <a:p>
            <a:r>
              <a:rPr lang="en-US" dirty="0"/>
              <a:t> Open to all laborers (women, immigrants, African-Americans, etc.)</a:t>
            </a:r>
          </a:p>
          <a:p>
            <a:r>
              <a:rPr lang="en-US" dirty="0"/>
              <a:t>Goal was to unite all workers and to overthrow the employing class and abolish capitalist wage labor = socialism </a:t>
            </a:r>
          </a:p>
          <a:p>
            <a:r>
              <a:rPr lang="en-US" dirty="0"/>
              <a:t>Used strikes and work slowdowns to improve wages and conditions</a:t>
            </a:r>
          </a:p>
          <a:p>
            <a:r>
              <a:rPr lang="en-US" dirty="0"/>
              <a:t>Membership declined dramatically in the 1920’s due to conflict with AFL and condemnation of the groups extremism by politicians and press… But still in existence </a:t>
            </a:r>
          </a:p>
        </p:txBody>
      </p:sp>
    </p:spTree>
    <p:extLst>
      <p:ext uri="{BB962C8B-B14F-4D97-AF65-F5344CB8AC3E}">
        <p14:creationId xmlns:p14="http://schemas.microsoft.com/office/powerpoint/2010/main" val="330248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775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Rise of Gilded Age Unions</vt:lpstr>
      <vt:lpstr>PowerPoint Presentation</vt:lpstr>
      <vt:lpstr>Labor Union Methods </vt:lpstr>
      <vt:lpstr>Resistance to Unions </vt:lpstr>
      <vt:lpstr>Knights of Labor </vt:lpstr>
      <vt:lpstr>PowerPoint Presentation</vt:lpstr>
      <vt:lpstr>American Federation of Labor (AFL)</vt:lpstr>
      <vt:lpstr>PowerPoint Presentation</vt:lpstr>
      <vt:lpstr>Industrial Workers of the World (IWW/Wobblies)</vt:lpstr>
      <vt:lpstr>PowerPoint Presentation</vt:lpstr>
      <vt:lpstr>Haymarket Riot (1886)</vt:lpstr>
      <vt:lpstr>Pullman Strike (1894)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Gilded Age Unions</dc:title>
  <dc:creator>Benjamin Willis</dc:creator>
  <cp:lastModifiedBy>Benjamin Willis</cp:lastModifiedBy>
  <cp:revision>8</cp:revision>
  <dcterms:created xsi:type="dcterms:W3CDTF">2019-10-11T13:59:02Z</dcterms:created>
  <dcterms:modified xsi:type="dcterms:W3CDTF">2021-10-11T16:42:56Z</dcterms:modified>
</cp:coreProperties>
</file>