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4"/>
  </p:sldMasterIdLst>
  <p:notesMasterIdLst>
    <p:notesMasterId r:id="rId48"/>
  </p:notesMasterIdLst>
  <p:sldIdLst>
    <p:sldId id="256" r:id="rId5"/>
    <p:sldId id="257" r:id="rId6"/>
    <p:sldId id="258" r:id="rId7"/>
    <p:sldId id="282" r:id="rId8"/>
    <p:sldId id="279" r:id="rId9"/>
    <p:sldId id="280" r:id="rId10"/>
    <p:sldId id="274" r:id="rId11"/>
    <p:sldId id="281" r:id="rId12"/>
    <p:sldId id="273" r:id="rId13"/>
    <p:sldId id="283" r:id="rId14"/>
    <p:sldId id="262" r:id="rId15"/>
    <p:sldId id="284" r:id="rId16"/>
    <p:sldId id="285" r:id="rId17"/>
    <p:sldId id="263" r:id="rId18"/>
    <p:sldId id="264" r:id="rId19"/>
    <p:sldId id="300" r:id="rId20"/>
    <p:sldId id="286" r:id="rId21"/>
    <p:sldId id="288" r:id="rId22"/>
    <p:sldId id="265" r:id="rId23"/>
    <p:sldId id="275" r:id="rId24"/>
    <p:sldId id="289" r:id="rId25"/>
    <p:sldId id="291" r:id="rId26"/>
    <p:sldId id="266" r:id="rId27"/>
    <p:sldId id="276" r:id="rId28"/>
    <p:sldId id="292" r:id="rId29"/>
    <p:sldId id="267" r:id="rId30"/>
    <p:sldId id="301" r:id="rId31"/>
    <p:sldId id="303" r:id="rId32"/>
    <p:sldId id="293" r:id="rId33"/>
    <p:sldId id="294" r:id="rId34"/>
    <p:sldId id="268" r:id="rId35"/>
    <p:sldId id="295" r:id="rId36"/>
    <p:sldId id="269" r:id="rId37"/>
    <p:sldId id="270" r:id="rId38"/>
    <p:sldId id="277" r:id="rId39"/>
    <p:sldId id="296" r:id="rId40"/>
    <p:sldId id="271" r:id="rId41"/>
    <p:sldId id="272" r:id="rId42"/>
    <p:sldId id="299" r:id="rId43"/>
    <p:sldId id="297" r:id="rId44"/>
    <p:sldId id="302" r:id="rId45"/>
    <p:sldId id="278" r:id="rId46"/>
    <p:sldId id="259"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84FB666-87D0-40B6-A5C9-705FD4B8EDEE}">
          <p14:sldIdLst>
            <p14:sldId id="256"/>
            <p14:sldId id="257"/>
            <p14:sldId id="258"/>
            <p14:sldId id="282"/>
            <p14:sldId id="279"/>
            <p14:sldId id="280"/>
            <p14:sldId id="274"/>
            <p14:sldId id="281"/>
            <p14:sldId id="273"/>
            <p14:sldId id="283"/>
            <p14:sldId id="262"/>
            <p14:sldId id="284"/>
            <p14:sldId id="285"/>
            <p14:sldId id="263"/>
            <p14:sldId id="264"/>
            <p14:sldId id="300"/>
            <p14:sldId id="286"/>
            <p14:sldId id="288"/>
            <p14:sldId id="265"/>
            <p14:sldId id="275"/>
            <p14:sldId id="289"/>
            <p14:sldId id="291"/>
            <p14:sldId id="266"/>
            <p14:sldId id="276"/>
            <p14:sldId id="292"/>
            <p14:sldId id="267"/>
            <p14:sldId id="301"/>
            <p14:sldId id="303"/>
            <p14:sldId id="293"/>
            <p14:sldId id="294"/>
            <p14:sldId id="268"/>
            <p14:sldId id="295"/>
            <p14:sldId id="269"/>
            <p14:sldId id="270"/>
            <p14:sldId id="277"/>
            <p14:sldId id="296"/>
            <p14:sldId id="271"/>
            <p14:sldId id="272"/>
            <p14:sldId id="299"/>
            <p14:sldId id="297"/>
            <p14:sldId id="302"/>
            <p14:sldId id="278"/>
            <p14:sldId id="259"/>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1" d="100"/>
          <a:sy n="51" d="100"/>
        </p:scale>
        <p:origin x="542" y="3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28287AA-0D99-42CE-A71B-10FA9908BBF8}" type="datetimeFigureOut">
              <a:rPr lang="en-US" smtClean="0"/>
              <a:pPr/>
              <a:t>4/27/2018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7C167DB-EFF0-400D-96A1-6799F871DE5B}" type="slidenum">
              <a:rPr lang="en-US" smtClean="0"/>
              <a:pPr/>
              <a:t>‹#›</a:t>
            </a:fld>
            <a:endParaRPr lang="en-US"/>
          </a:p>
        </p:txBody>
      </p:sp>
    </p:spTree>
    <p:extLst>
      <p:ext uri="{BB962C8B-B14F-4D97-AF65-F5344CB8AC3E}">
        <p14:creationId xmlns:p14="http://schemas.microsoft.com/office/powerpoint/2010/main" val="18772037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7C167DB-EFF0-400D-96A1-6799F871DE5B}" type="slidenum">
              <a:rPr lang="en-US" smtClean="0"/>
              <a:pPr/>
              <a:t>1</a:t>
            </a:fld>
            <a:endParaRPr lang="en-US"/>
          </a:p>
        </p:txBody>
      </p:sp>
    </p:spTree>
    <p:extLst>
      <p:ext uri="{BB962C8B-B14F-4D97-AF65-F5344CB8AC3E}">
        <p14:creationId xmlns:p14="http://schemas.microsoft.com/office/powerpoint/2010/main" val="12566500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7C167DB-EFF0-400D-96A1-6799F871DE5B}" type="slidenum">
              <a:rPr lang="en-US" smtClean="0"/>
              <a:pPr/>
              <a:t>2</a:t>
            </a:fld>
            <a:endParaRPr lang="en-US"/>
          </a:p>
        </p:txBody>
      </p:sp>
    </p:spTree>
    <p:extLst>
      <p:ext uri="{BB962C8B-B14F-4D97-AF65-F5344CB8AC3E}">
        <p14:creationId xmlns:p14="http://schemas.microsoft.com/office/powerpoint/2010/main" val="40835540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7C167DB-EFF0-400D-96A1-6799F871DE5B}" type="slidenum">
              <a:rPr lang="en-US" smtClean="0"/>
              <a:pPr/>
              <a:t>3</a:t>
            </a:fld>
            <a:endParaRPr lang="en-US"/>
          </a:p>
        </p:txBody>
      </p:sp>
    </p:spTree>
    <p:extLst>
      <p:ext uri="{BB962C8B-B14F-4D97-AF65-F5344CB8AC3E}">
        <p14:creationId xmlns:p14="http://schemas.microsoft.com/office/powerpoint/2010/main" val="21569753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C167DB-EFF0-400D-96A1-6799F871DE5B}" type="slidenum">
              <a:rPr lang="en-US" smtClean="0"/>
              <a:pPr/>
              <a:t>13</a:t>
            </a:fld>
            <a:endParaRPr lang="en-US"/>
          </a:p>
        </p:txBody>
      </p:sp>
    </p:spTree>
    <p:extLst>
      <p:ext uri="{BB962C8B-B14F-4D97-AF65-F5344CB8AC3E}">
        <p14:creationId xmlns:p14="http://schemas.microsoft.com/office/powerpoint/2010/main" val="19155198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7C167DB-EFF0-400D-96A1-6799F871DE5B}" type="slidenum">
              <a:rPr lang="en-US" smtClean="0"/>
              <a:pPr/>
              <a:t>43</a:t>
            </a:fld>
            <a:endParaRPr lang="en-US"/>
          </a:p>
        </p:txBody>
      </p:sp>
    </p:spTree>
    <p:extLst>
      <p:ext uri="{BB962C8B-B14F-4D97-AF65-F5344CB8AC3E}">
        <p14:creationId xmlns:p14="http://schemas.microsoft.com/office/powerpoint/2010/main" val="21454097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dirty="0"/>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lang="en-US" smtClean="0"/>
              <a:t>Click to edit Master title style</a:t>
            </a:r>
            <a:endParaRPr lang="en-US" dirty="0"/>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a:endParaRPr lang="en-US"/>
          </a:p>
        </p:txBody>
      </p:sp>
      <p:sp>
        <p:nvSpPr>
          <p:cNvPr id="15" name="Date Placeholder 14"/>
          <p:cNvSpPr>
            <a:spLocks noGrp="1"/>
          </p:cNvSpPr>
          <p:nvPr>
            <p:ph type="dt" sz="half" idx="10"/>
          </p:nvPr>
        </p:nvSpPr>
        <p:spPr/>
        <p:txBody>
          <a:bodyPr/>
          <a:lstStyle/>
          <a:p>
            <a:fld id="{DCFA480D-CB17-4C49-BB2A-C7514E1C7CEA}" type="datetimeFigureOut">
              <a:rPr lang="en-US" smtClean="0"/>
              <a:pPr/>
              <a:t>4/27/2018</a:t>
            </a:fld>
            <a:endParaRPr lang="en-US"/>
          </a:p>
        </p:txBody>
      </p:sp>
      <p:sp>
        <p:nvSpPr>
          <p:cNvPr id="16" name="Slide Number Placeholder 15"/>
          <p:cNvSpPr>
            <a:spLocks noGrp="1"/>
          </p:cNvSpPr>
          <p:nvPr>
            <p:ph type="sldNum" sz="quarter" idx="11"/>
          </p:nvPr>
        </p:nvSpPr>
        <p:spPr/>
        <p:txBody>
          <a:bodyPr/>
          <a:lstStyle/>
          <a:p>
            <a:pPr algn="ctr"/>
            <a:fld id="{CEAB1635-7AB6-4A02-8F63-2344453D2D84}" type="slidenum">
              <a:rPr lang="en-US" smtClean="0"/>
              <a:pPr algn="ctr"/>
              <a:t>‹#›</a:t>
            </a:fld>
            <a:endParaRPr lang="en-US" dirty="0"/>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FA480D-CB17-4C49-BB2A-C7514E1C7CEA}" type="datetimeFigureOut">
              <a:rPr lang="en-US" smtClean="0"/>
              <a:pPr/>
              <a:t>4/27/2018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AB1635-7AB6-4A02-8F63-2344453D2D8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FA480D-CB17-4C49-BB2A-C7514E1C7CEA}" type="datetimeFigureOut">
              <a:rPr lang="en-US" smtClean="0"/>
              <a:pPr/>
              <a:t>4/27/2018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AB1635-7AB6-4A02-8F63-2344453D2D8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Date Placeholder 13"/>
          <p:cNvSpPr>
            <a:spLocks noGrp="1"/>
          </p:cNvSpPr>
          <p:nvPr>
            <p:ph type="dt" sz="half" idx="14"/>
          </p:nvPr>
        </p:nvSpPr>
        <p:spPr/>
        <p:txBody>
          <a:bodyPr/>
          <a:lstStyle/>
          <a:p>
            <a:fld id="{DCFA480D-CB17-4C49-BB2A-C7514E1C7CEA}" type="datetimeFigureOut">
              <a:rPr lang="en-US" smtClean="0"/>
              <a:pPr/>
              <a:t>4/27/2018</a:t>
            </a:fld>
            <a:endParaRPr lang="en-US"/>
          </a:p>
        </p:txBody>
      </p:sp>
      <p:sp>
        <p:nvSpPr>
          <p:cNvPr id="15" name="Slide Number Placeholder 14"/>
          <p:cNvSpPr>
            <a:spLocks noGrp="1"/>
          </p:cNvSpPr>
          <p:nvPr>
            <p:ph type="sldNum" sz="quarter" idx="15"/>
          </p:nvPr>
        </p:nvSpPr>
        <p:spPr/>
        <p:txBody>
          <a:bodyPr/>
          <a:lstStyle>
            <a:lvl1pPr algn="ctr">
              <a:defRPr/>
            </a:lvl1pPr>
          </a:lstStyle>
          <a:p>
            <a:pPr algn="ctr"/>
            <a:fld id="{CEAB1635-7AB6-4A02-8F63-2344453D2D84}" type="slidenum">
              <a:rPr lang="en-US" smtClean="0"/>
              <a:pPr algn="ctr"/>
              <a:t>‹#›</a:t>
            </a:fld>
            <a:endParaRPr lang="en-US" dirty="0"/>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CFA480D-CB17-4C49-BB2A-C7514E1C7CEA}" type="datetimeFigureOut">
              <a:rPr lang="en-US" smtClean="0"/>
              <a:pPr/>
              <a:t>4/27/2018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EAB1635-7AB6-4A02-8F63-2344453D2D84}" type="slidenum">
              <a:rPr lang="en-US" smtClean="0"/>
              <a:pPr/>
              <a:t>‹#›</a:t>
            </a:fld>
            <a:endParaRPr lang="en-US" dirty="0"/>
          </a:p>
        </p:txBody>
      </p:sp>
      <p:sp>
        <p:nvSpPr>
          <p:cNvPr id="2" name="Title 1"/>
          <p:cNvSpPr>
            <a:spLocks noGrp="1"/>
          </p:cNvSpPr>
          <p:nvPr>
            <p:ph type="title"/>
          </p:nvPr>
        </p:nvSpPr>
        <p:spPr>
          <a:xfrm>
            <a:off x="685800" y="3505200"/>
            <a:ext cx="7924800" cy="1371600"/>
          </a:xfrm>
        </p:spPr>
        <p:txBody>
          <a:bodyPr>
            <a:noAutofit/>
          </a:bodyPr>
          <a:lstStyle>
            <a:lvl1pPr algn="l" rtl="0" latinLnBrk="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lang="en-US" smtClean="0"/>
              <a:t>Click to edit Master title style</a:t>
            </a:r>
            <a:endParaRPr lang="en-US" dirty="0"/>
          </a:p>
        </p:txBody>
      </p:sp>
      <p:sp>
        <p:nvSpPr>
          <p:cNvPr id="3" name="Text Placeholder 2"/>
          <p:cNvSpPr>
            <a:spLocks noGrp="1"/>
          </p:cNvSpPr>
          <p:nvPr>
            <p:ph type="body" idx="1"/>
          </p:nvPr>
        </p:nvSpPr>
        <p:spPr>
          <a:xfrm>
            <a:off x="685800" y="4958864"/>
            <a:ext cx="7924800" cy="984736"/>
          </a:xfrm>
        </p:spPr>
        <p:txBody>
          <a:bodyPr anchor="t"/>
          <a:lstStyle>
            <a:lvl1pPr>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DCFA480D-CB17-4C49-BB2A-C7514E1C7CEA}" type="datetimeFigureOut">
              <a:rPr lang="en-US" smtClean="0"/>
              <a:pPr/>
              <a:t>4/27/2018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EAB1635-7AB6-4A02-8F63-2344453D2D84}" type="slidenum">
              <a:rPr lang="en-US" smtClean="0"/>
              <a:pPr/>
              <a:t>‹#›</a:t>
            </a:fld>
            <a:endParaRPr lang="en-US" dirty="0"/>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11" name="Content Placeholder 10"/>
          <p:cNvSpPr>
            <a:spLocks noGrp="1"/>
          </p:cNvSpPr>
          <p:nvPr>
            <p:ph sz="half" idx="1"/>
          </p:nvPr>
        </p:nvSpPr>
        <p:spPr>
          <a:xfrm>
            <a:off x="457200" y="1524000"/>
            <a:ext cx="4059936"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half" idx="2"/>
          </p:nvPr>
        </p:nvSpPr>
        <p:spPr>
          <a:xfrm>
            <a:off x="4648200" y="1524000"/>
            <a:ext cx="4059936"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CEAB1635-7AB6-4A02-8F63-2344453D2D84}" type="slidenum">
              <a:rPr lang="en-US" smtClean="0"/>
              <a:pPr/>
              <a:t>‹#›</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7" name="Date Placeholder 6"/>
          <p:cNvSpPr>
            <a:spLocks noGrp="1"/>
          </p:cNvSpPr>
          <p:nvPr>
            <p:ph type="dt" sz="half" idx="10"/>
          </p:nvPr>
        </p:nvSpPr>
        <p:spPr/>
        <p:txBody>
          <a:bodyPr/>
          <a:lstStyle/>
          <a:p>
            <a:fld id="{DCFA480D-CB17-4C49-BB2A-C7514E1C7CEA}" type="datetimeFigureOut">
              <a:rPr lang="en-US" smtClean="0"/>
              <a:pPr/>
              <a:t>4/27/2018</a:t>
            </a:fld>
            <a:endParaRPr lang="en-US" dirty="0"/>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4" name="Content Placeholder 33"/>
          <p:cNvSpPr>
            <a:spLocks noGrp="1"/>
          </p:cNvSpPr>
          <p:nvPr>
            <p:ph sz="quarter" idx="4"/>
          </p:nvPr>
        </p:nvSpPr>
        <p:spPr>
          <a:xfrm>
            <a:off x="4649788" y="2201896"/>
            <a:ext cx="4038600"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lang="en-US" smtClean="0"/>
              <a:t>Click to edit Master title style</a:t>
            </a:r>
            <a:endParaRPr lang="en-US" dirty="0"/>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CFA480D-CB17-4C49-BB2A-C7514E1C7CEA}" type="datetimeFigureOut">
              <a:rPr lang="en-US" smtClean="0"/>
              <a:pPr/>
              <a:t>4/27/2018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EAB1635-7AB6-4A02-8F63-2344453D2D84}" type="slidenum">
              <a:rPr lang="en-US" smtClean="0"/>
              <a:pPr/>
              <a:t>‹#›</a:t>
            </a:fld>
            <a:endParaRPr lang="en-US" dirty="0"/>
          </a:p>
        </p:txBody>
      </p:sp>
      <p:sp>
        <p:nvSpPr>
          <p:cNvPr id="2" name="Title 1"/>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FA480D-CB17-4C49-BB2A-C7514E1C7CEA}" type="datetimeFigureOut">
              <a:rPr lang="en-US" smtClean="0"/>
              <a:pPr/>
              <a:t>4/27/2018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EAB1635-7AB6-4A02-8F63-2344453D2D84}"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ts val="24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lt"/>
                <a:cs typeface="+mn-lt"/>
              </a:defRPr>
            </a:lvl1pPr>
          </a:lstStyle>
          <a:p>
            <a:r>
              <a:rPr lang="en-US" smtClean="0"/>
              <a:t>Click to edit Master title style</a:t>
            </a:r>
            <a:endParaRPr lang="en-US" dirty="0"/>
          </a:p>
        </p:txBody>
      </p:sp>
      <p:sp>
        <p:nvSpPr>
          <p:cNvPr id="8" name="Date Placeholder 7"/>
          <p:cNvSpPr>
            <a:spLocks noGrp="1"/>
          </p:cNvSpPr>
          <p:nvPr>
            <p:ph type="dt" sz="half" idx="14"/>
          </p:nvPr>
        </p:nvSpPr>
        <p:spPr/>
        <p:txBody>
          <a:bodyPr/>
          <a:lstStyle/>
          <a:p>
            <a:fld id="{DCFA480D-CB17-4C49-BB2A-C7514E1C7CEA}" type="datetimeFigureOut">
              <a:rPr lang="en-US" smtClean="0"/>
              <a:pPr/>
              <a:t>4/27/2018</a:t>
            </a:fld>
            <a:endParaRPr lang="en-US"/>
          </a:p>
        </p:txBody>
      </p:sp>
      <p:sp>
        <p:nvSpPr>
          <p:cNvPr id="9" name="Slide Number Placeholder 8"/>
          <p:cNvSpPr>
            <a:spLocks noGrp="1"/>
          </p:cNvSpPr>
          <p:nvPr>
            <p:ph type="sldNum" sz="quarter" idx="15"/>
          </p:nvPr>
        </p:nvSpPr>
        <p:spPr/>
        <p:txBody>
          <a:bodyPr/>
          <a:lstStyle/>
          <a:p>
            <a:pPr algn="ctr"/>
            <a:fld id="{CEAB1635-7AB6-4A02-8F63-2344453D2D84}" type="slidenum">
              <a:rPr lang="en-US" smtClean="0"/>
              <a:pPr algn="ctr"/>
              <a:t>‹#›</a:t>
            </a:fld>
            <a:endParaRPr lang="en-US" dirty="0"/>
          </a:p>
        </p:txBody>
      </p:sp>
      <p:sp>
        <p:nvSpPr>
          <p:cNvPr id="10" name="Footer Placeholder 9"/>
          <p:cNvSpPr>
            <a:spLocks noGrp="1"/>
          </p:cNvSpPr>
          <p:nvPr>
            <p:ph type="ftr" sz="quarter" idx="16"/>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lt"/>
                <a:cs typeface="+mn-lt"/>
              </a:defRPr>
            </a:lvl1pPr>
          </a:lstStyle>
          <a:p>
            <a:r>
              <a:rPr lang="en-US" smtClean="0"/>
              <a:t>Click to edit Master title style</a:t>
            </a:r>
            <a:endParaRPr lang="en-US" dirty="0"/>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lang="en-US" smtClean="0"/>
              <a:t>Click icon to add picture</a:t>
            </a:r>
            <a:endParaRPr lang="en-US" dirty="0"/>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ts val="24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8" name="Date Placeholder 7"/>
          <p:cNvSpPr>
            <a:spLocks noGrp="1"/>
          </p:cNvSpPr>
          <p:nvPr>
            <p:ph type="dt" sz="half" idx="10"/>
          </p:nvPr>
        </p:nvSpPr>
        <p:spPr/>
        <p:txBody>
          <a:bodyPr/>
          <a:lstStyle/>
          <a:p>
            <a:fld id="{DCFA480D-CB17-4C49-BB2A-C7514E1C7CEA}" type="datetimeFigureOut">
              <a:rPr lang="en-US" smtClean="0"/>
              <a:pPr/>
              <a:t>4/27/2018</a:t>
            </a:fld>
            <a:endParaRPr lang="en-US"/>
          </a:p>
        </p:txBody>
      </p:sp>
      <p:sp>
        <p:nvSpPr>
          <p:cNvPr id="9" name="Slide Number Placeholder 8"/>
          <p:cNvSpPr>
            <a:spLocks noGrp="1"/>
          </p:cNvSpPr>
          <p:nvPr>
            <p:ph type="sldNum" sz="quarter" idx="11"/>
          </p:nvPr>
        </p:nvSpPr>
        <p:spPr/>
        <p:txBody>
          <a:bodyPr/>
          <a:lstStyle/>
          <a:p>
            <a:pPr algn="ctr"/>
            <a:fld id="{CEAB1635-7AB6-4A02-8F63-2344453D2D84}" type="slidenum">
              <a:rPr lang="en-US" smtClean="0"/>
              <a:pPr algn="ctr"/>
              <a:t>‹#›</a:t>
            </a:fld>
            <a:endParaRPr lang="en-US" dirty="0"/>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a:defRPr sz="1200">
                <a:solidFill>
                  <a:schemeClr val="tx2"/>
                </a:solidFill>
              </a:defRPr>
            </a:lvl1pPr>
          </a:lstStyle>
          <a:p>
            <a:fld id="{DCFA480D-CB17-4C49-BB2A-C7514E1C7CEA}" type="datetimeFigureOut">
              <a:rPr lang="en-US" smtClean="0"/>
              <a:pPr/>
              <a:t>4/27/2018</a:t>
            </a:fld>
            <a:endParaRPr lang="en-US" sz="1200" dirty="0">
              <a:solidFill>
                <a:schemeClr val="tx2"/>
              </a:solidFill>
            </a:endParaRPr>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a:defRPr sz="1200">
                <a:solidFill>
                  <a:schemeClr val="tx2"/>
                </a:solidFill>
              </a:defRPr>
            </a:lvl1pPr>
          </a:lstStyle>
          <a:p>
            <a:pPr algn="r"/>
            <a:endParaRPr lang="en-US" sz="1200" dirty="0">
              <a:solidFill>
                <a:schemeClr val="tx2"/>
              </a:solidFill>
            </a:endParaRPr>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a:defRPr sz="1600" baseline="0">
                <a:solidFill>
                  <a:schemeClr val="tx2"/>
                </a:solidFill>
              </a:defRPr>
            </a:lvl1pPr>
          </a:lstStyle>
          <a:p>
            <a:pPr algn="ctr"/>
            <a:fld id="{CEAB1635-7AB6-4A02-8F63-2344453D2D84}" type="slidenum">
              <a:rPr lang="en-US" smtClean="0"/>
              <a:pPr algn="ctr"/>
              <a:t>‹#›</a:t>
            </a:fld>
            <a:endParaRPr lang="en-US" sz="1600" baseline="0" dirty="0">
              <a:solidFill>
                <a:schemeClr val="tx2"/>
              </a:solidFill>
            </a:endParaRPr>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lang="en-US" smtClean="0"/>
              <a:t>Click to edit Master title style</a:t>
            </a:r>
            <a:endParaRPr lang="en-US"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lang="en-US" sz="4200" b="0" kern="1200" spc="-100" baseline="0" dirty="0">
          <a:ln w="3200">
            <a:solidFill>
              <a:schemeClr val="bg2">
                <a:shade val="75000"/>
                <a:alpha val="25000"/>
              </a:schemeClr>
            </a:solidFill>
            <a:prstDash val="solid"/>
            <a:round/>
          </a:ln>
          <a:solidFill>
            <a:srgbClr val="F9F9F9"/>
          </a:solidFill>
          <a:effectLst>
            <a:outerShdw blurRad="50800" dist="38100" dir="2700000" algn="tl" rotWithShape="0">
              <a:prstClr val="black">
                <a:alpha val="40000"/>
              </a:prstClr>
            </a:out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sz="1500" kern="1200">
          <a:solidFill>
            <a:schemeClr val="tx1"/>
          </a:solidFill>
          <a:latin typeface="+mn-lt"/>
          <a:ea typeface="+mn-ea"/>
          <a:cs typeface="+mn-cs"/>
        </a:defRPr>
      </a:lvl9pPr>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Colonial Era</a:t>
            </a:r>
            <a:endParaRPr lang="en-US" dirty="0"/>
          </a:p>
        </p:txBody>
      </p:sp>
      <p:sp>
        <p:nvSpPr>
          <p:cNvPr id="3" name="Subtitle 2"/>
          <p:cNvSpPr>
            <a:spLocks noGrp="1"/>
          </p:cNvSpPr>
          <p:nvPr>
            <p:ph type="subTitle" idx="1"/>
          </p:nvPr>
        </p:nvSpPr>
        <p:spPr/>
        <p:txBody>
          <a:bodyPr/>
          <a:lstStyle/>
          <a:p>
            <a:r>
              <a:rPr lang="en-US" dirty="0" smtClean="0"/>
              <a:t>Paulding County: U.S. History</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152400" y="152400"/>
            <a:ext cx="8839200" cy="6477000"/>
          </a:xfrm>
        </p:spPr>
      </p:pic>
    </p:spTree>
    <p:extLst>
      <p:ext uri="{BB962C8B-B14F-4D97-AF65-F5344CB8AC3E}">
        <p14:creationId xmlns:p14="http://schemas.microsoft.com/office/powerpoint/2010/main" val="22115868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pPr lvl="0"/>
            <a:r>
              <a:rPr lang="en-US" dirty="0"/>
              <a:t>Mercantilism also inspired Britain to control </a:t>
            </a:r>
            <a:r>
              <a:rPr lang="en-US" b="1" dirty="0"/>
              <a:t>trans-Atlantic trade</a:t>
            </a:r>
            <a:r>
              <a:rPr lang="en-US" dirty="0"/>
              <a:t> with its American colonies. </a:t>
            </a:r>
          </a:p>
          <a:p>
            <a:pPr lvl="0"/>
            <a:r>
              <a:rPr lang="en-US" dirty="0"/>
              <a:t>Trans-Atlantic trade or the </a:t>
            </a:r>
            <a:r>
              <a:rPr lang="en-US" b="1" dirty="0"/>
              <a:t>Triangular Trade</a:t>
            </a:r>
            <a:r>
              <a:rPr lang="en-US" dirty="0"/>
              <a:t> connected Europe, the Americas, and Africa through trade.</a:t>
            </a:r>
          </a:p>
          <a:p>
            <a:pPr lvl="0"/>
            <a:r>
              <a:rPr lang="en-US" dirty="0"/>
              <a:t>All goods shipped to or from British North America had to travel in British ships, and any goods exported to Europe had to land first in Britain to pay British taxes. </a:t>
            </a:r>
          </a:p>
          <a:p>
            <a:pPr lvl="0"/>
            <a:r>
              <a:rPr lang="en-US" dirty="0"/>
              <a:t>Some goods could be exported to Britain only. </a:t>
            </a:r>
          </a:p>
          <a:p>
            <a:pPr lvl="0"/>
            <a:r>
              <a:rPr lang="en-US" dirty="0"/>
              <a:t>These restrictions were designed to keep the colonies from competing against Britain. </a:t>
            </a:r>
          </a:p>
          <a:p>
            <a:endParaRPr lang="en-US" dirty="0"/>
          </a:p>
        </p:txBody>
      </p:sp>
      <p:sp>
        <p:nvSpPr>
          <p:cNvPr id="3" name="Title 2"/>
          <p:cNvSpPr>
            <a:spLocks noGrp="1"/>
          </p:cNvSpPr>
          <p:nvPr>
            <p:ph type="title"/>
          </p:nvPr>
        </p:nvSpPr>
        <p:spPr/>
        <p:txBody>
          <a:bodyPr>
            <a:normAutofit/>
          </a:bodyPr>
          <a:lstStyle/>
          <a:p>
            <a:r>
              <a:rPr lang="en-US" b="1" dirty="0">
                <a:effectLst/>
              </a:rPr>
              <a:t>Trans-Atlantic Trade (SSUSH1a</a:t>
            </a:r>
            <a:r>
              <a:rPr lang="en-US" b="1" dirty="0" smtClean="0">
                <a:effectLst/>
              </a:rPr>
              <a:t>)</a:t>
            </a:r>
            <a:endParaRPr lang="en-US" dirty="0"/>
          </a:p>
        </p:txBody>
      </p:sp>
    </p:spTree>
    <p:extLst>
      <p:ext uri="{BB962C8B-B14F-4D97-AF65-F5344CB8AC3E}">
        <p14:creationId xmlns:p14="http://schemas.microsoft.com/office/powerpoint/2010/main" val="29592860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4656667" y="0"/>
            <a:ext cx="4487333" cy="6855178"/>
          </a:xfr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4656667" cy="6855178"/>
          </a:xfrm>
          <a:prstGeom prst="rect">
            <a:avLst/>
          </a:prstGeom>
        </p:spPr>
      </p:pic>
    </p:spTree>
    <p:extLst>
      <p:ext uri="{BB962C8B-B14F-4D97-AF65-F5344CB8AC3E}">
        <p14:creationId xmlns:p14="http://schemas.microsoft.com/office/powerpoint/2010/main" val="33822747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0" y="11288"/>
            <a:ext cx="5010150" cy="3473123"/>
          </a:xfrm>
        </p:spPr>
      </p:pic>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010150" y="11288"/>
            <a:ext cx="4133850" cy="6846711"/>
          </a:xfrm>
          <a:prstGeom prst="rect">
            <a:avLst/>
          </a:prstGeom>
        </p:spPr>
      </p:pic>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3421" y="3484412"/>
            <a:ext cx="5103571" cy="3373588"/>
          </a:xfrm>
          <a:prstGeom prst="rect">
            <a:avLst/>
          </a:prstGeom>
        </p:spPr>
      </p:pic>
    </p:spTree>
    <p:extLst>
      <p:ext uri="{BB962C8B-B14F-4D97-AF65-F5344CB8AC3E}">
        <p14:creationId xmlns:p14="http://schemas.microsoft.com/office/powerpoint/2010/main" val="11920065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r>
              <a:rPr lang="en-US" b="1" dirty="0"/>
              <a:t>Included: </a:t>
            </a:r>
            <a:r>
              <a:rPr lang="en-US" dirty="0"/>
              <a:t>Virginia, Maryland, South Carolina, North Carolina and Georgia</a:t>
            </a:r>
          </a:p>
          <a:p>
            <a:pPr lvl="0"/>
            <a:r>
              <a:rPr lang="en-US" b="1" dirty="0"/>
              <a:t>Reason established: </a:t>
            </a:r>
            <a:r>
              <a:rPr lang="en-US" dirty="0"/>
              <a:t>Colonist searching for gold and other financial resource</a:t>
            </a:r>
          </a:p>
          <a:p>
            <a:pPr lvl="0"/>
            <a:r>
              <a:rPr lang="en-US" b="1" dirty="0"/>
              <a:t>Impact of location and place: </a:t>
            </a:r>
            <a:r>
              <a:rPr lang="en-US" dirty="0"/>
              <a:t>The location of the Southern Colonies, with the region’s rich soil and long growing season, fostered the development of strong agricultural producing colonies.</a:t>
            </a:r>
          </a:p>
          <a:p>
            <a:endParaRPr lang="en-US" dirty="0"/>
          </a:p>
        </p:txBody>
      </p:sp>
      <p:sp>
        <p:nvSpPr>
          <p:cNvPr id="3" name="Title 2"/>
          <p:cNvSpPr>
            <a:spLocks noGrp="1"/>
          </p:cNvSpPr>
          <p:nvPr>
            <p:ph type="title"/>
          </p:nvPr>
        </p:nvSpPr>
        <p:spPr/>
        <p:txBody>
          <a:bodyPr>
            <a:normAutofit/>
          </a:bodyPr>
          <a:lstStyle/>
          <a:p>
            <a:r>
              <a:rPr lang="en-US" b="1" dirty="0">
                <a:effectLst/>
              </a:rPr>
              <a:t>Southern Colonies (SSUSH1b</a:t>
            </a:r>
            <a:r>
              <a:rPr lang="en-US" b="1" dirty="0" smtClean="0">
                <a:effectLst/>
              </a:rPr>
              <a:t>)</a:t>
            </a:r>
            <a:endParaRPr lang="en-US" dirty="0"/>
          </a:p>
        </p:txBody>
      </p:sp>
    </p:spTree>
    <p:extLst>
      <p:ext uri="{BB962C8B-B14F-4D97-AF65-F5344CB8AC3E}">
        <p14:creationId xmlns:p14="http://schemas.microsoft.com/office/powerpoint/2010/main" val="25251908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r>
              <a:rPr lang="en-US" b="1" dirty="0"/>
              <a:t>Relations with American Indians: </a:t>
            </a:r>
            <a:r>
              <a:rPr lang="en-US" dirty="0"/>
              <a:t>Relations with American Indians in the Southern Colonies began somewhat as a peaceful coexistence. As more English colonists began to arrive and encroach further into native lands, the relationship became more violent.</a:t>
            </a:r>
          </a:p>
          <a:p>
            <a:pPr lvl="0"/>
            <a:r>
              <a:rPr lang="en-US" b="1" dirty="0"/>
              <a:t>Economic development: </a:t>
            </a:r>
            <a:r>
              <a:rPr lang="en-US" dirty="0"/>
              <a:t>Economy based on Agricultures, development of cash-crops (tobacco, rice, indigo and cotton)</a:t>
            </a:r>
          </a:p>
          <a:p>
            <a:endParaRPr lang="en-US" dirty="0"/>
          </a:p>
        </p:txBody>
      </p:sp>
      <p:sp>
        <p:nvSpPr>
          <p:cNvPr id="3" name="Title 2"/>
          <p:cNvSpPr>
            <a:spLocks noGrp="1"/>
          </p:cNvSpPr>
          <p:nvPr>
            <p:ph type="title"/>
          </p:nvPr>
        </p:nvSpPr>
        <p:spPr/>
        <p:txBody>
          <a:bodyPr>
            <a:normAutofit/>
          </a:bodyPr>
          <a:lstStyle/>
          <a:p>
            <a:r>
              <a:rPr lang="en-US" b="1" dirty="0">
                <a:effectLst/>
              </a:rPr>
              <a:t>Southern Colonies (SSUSH1b</a:t>
            </a:r>
            <a:r>
              <a:rPr lang="en-US" b="1" dirty="0" smtClean="0">
                <a:effectLst/>
              </a:rPr>
              <a:t>)</a:t>
            </a:r>
            <a:endParaRPr lang="en-US" dirty="0"/>
          </a:p>
        </p:txBody>
      </p:sp>
    </p:spTree>
    <p:extLst>
      <p:ext uri="{BB962C8B-B14F-4D97-AF65-F5344CB8AC3E}">
        <p14:creationId xmlns:p14="http://schemas.microsoft.com/office/powerpoint/2010/main" val="16474513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lvl="0"/>
            <a:r>
              <a:rPr lang="en-US" sz="2800" dirty="0"/>
              <a:t>How did mercantilism impact the Colonist?</a:t>
            </a:r>
            <a:endParaRPr lang="en-US" sz="3600" dirty="0"/>
          </a:p>
          <a:p>
            <a:pPr lvl="0"/>
            <a:r>
              <a:rPr lang="en-US" sz="2800" dirty="0"/>
              <a:t>How did mercantilism impact the British?</a:t>
            </a:r>
            <a:endParaRPr lang="en-US" sz="3600" dirty="0"/>
          </a:p>
          <a:p>
            <a:pPr lvl="0"/>
            <a:r>
              <a:rPr lang="en-US" sz="2800" dirty="0"/>
              <a:t>What was the significance of the trans-Atlantic trade on the Colonies?</a:t>
            </a:r>
            <a:endParaRPr lang="en-US" sz="3600" dirty="0"/>
          </a:p>
          <a:p>
            <a:pPr lvl="0"/>
            <a:r>
              <a:rPr lang="en-US" sz="2800" dirty="0"/>
              <a:t>What three continents were included in trans-Atlantic trade?</a:t>
            </a:r>
            <a:endParaRPr lang="en-US" sz="3600" dirty="0"/>
          </a:p>
          <a:p>
            <a:pPr lvl="0"/>
            <a:r>
              <a:rPr lang="en-US" sz="2800" dirty="0"/>
              <a:t>Explain the development of the Southern Colonies</a:t>
            </a:r>
            <a:endParaRPr lang="en-US" sz="3600" dirty="0"/>
          </a:p>
          <a:p>
            <a:pPr lvl="1"/>
            <a:r>
              <a:rPr lang="en-US" dirty="0"/>
              <a:t>Reason established: </a:t>
            </a:r>
            <a:r>
              <a:rPr lang="en-US" dirty="0" smtClean="0"/>
              <a:t>_________________________________</a:t>
            </a:r>
          </a:p>
          <a:p>
            <a:pPr lvl="1"/>
            <a:r>
              <a:rPr lang="en-US" dirty="0" smtClean="0"/>
              <a:t>Impact </a:t>
            </a:r>
            <a:r>
              <a:rPr lang="en-US" dirty="0"/>
              <a:t>of location and place: </a:t>
            </a:r>
            <a:r>
              <a:rPr lang="en-US" dirty="0" smtClean="0"/>
              <a:t>_______________________</a:t>
            </a:r>
          </a:p>
          <a:p>
            <a:pPr lvl="1"/>
            <a:r>
              <a:rPr lang="en-US" dirty="0" smtClean="0"/>
              <a:t>Relations </a:t>
            </a:r>
            <a:r>
              <a:rPr lang="en-US" dirty="0"/>
              <a:t>with American Indians: </a:t>
            </a:r>
            <a:r>
              <a:rPr lang="en-US" dirty="0" smtClean="0"/>
              <a:t>_______________________</a:t>
            </a:r>
            <a:endParaRPr lang="en-US" sz="3200" dirty="0"/>
          </a:p>
          <a:p>
            <a:pPr lvl="1"/>
            <a:r>
              <a:rPr lang="en-US" dirty="0"/>
              <a:t>Economic development: </a:t>
            </a:r>
            <a:r>
              <a:rPr lang="en-US" dirty="0" smtClean="0"/>
              <a:t>_______________________________</a:t>
            </a:r>
            <a:endParaRPr lang="en-US" dirty="0"/>
          </a:p>
        </p:txBody>
      </p:sp>
      <p:sp>
        <p:nvSpPr>
          <p:cNvPr id="3" name="Title 2"/>
          <p:cNvSpPr>
            <a:spLocks noGrp="1"/>
          </p:cNvSpPr>
          <p:nvPr>
            <p:ph type="title"/>
          </p:nvPr>
        </p:nvSpPr>
        <p:spPr/>
        <p:txBody>
          <a:bodyPr/>
          <a:lstStyle/>
          <a:p>
            <a:r>
              <a:rPr lang="en-US" dirty="0" smtClean="0"/>
              <a:t>Review Questions</a:t>
            </a:r>
            <a:endParaRPr lang="en-US" dirty="0"/>
          </a:p>
        </p:txBody>
      </p:sp>
    </p:spTree>
    <p:extLst>
      <p:ext uri="{BB962C8B-B14F-4D97-AF65-F5344CB8AC3E}">
        <p14:creationId xmlns:p14="http://schemas.microsoft.com/office/powerpoint/2010/main" val="42762959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0" y="36688"/>
            <a:ext cx="4038600" cy="6821311"/>
          </a:xfrm>
        </p:spPr>
      </p:pic>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38600" y="1"/>
            <a:ext cx="5105400" cy="6857998"/>
          </a:xfrm>
          <a:prstGeom prst="rect">
            <a:avLst/>
          </a:prstGeom>
        </p:spPr>
      </p:pic>
    </p:spTree>
    <p:extLst>
      <p:ext uri="{BB962C8B-B14F-4D97-AF65-F5344CB8AC3E}">
        <p14:creationId xmlns:p14="http://schemas.microsoft.com/office/powerpoint/2010/main" val="32041154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3962400" cy="5257800"/>
          </a:xfrm>
        </p:spPr>
        <p:txBody>
          <a:bodyPr/>
          <a:lstStyle/>
          <a:p>
            <a:pPr algn="ctr"/>
            <a:r>
              <a:rPr lang="en-US" dirty="0" smtClean="0"/>
              <a:t>What does this map tell you about the Southern and New England Colonies?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43400" y="0"/>
            <a:ext cx="4800601" cy="6858000"/>
          </a:xfrm>
        </p:spPr>
      </p:pic>
    </p:spTree>
    <p:extLst>
      <p:ext uri="{BB962C8B-B14F-4D97-AF65-F5344CB8AC3E}">
        <p14:creationId xmlns:p14="http://schemas.microsoft.com/office/powerpoint/2010/main" val="34965958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r>
              <a:rPr lang="en-US" b="1" dirty="0"/>
              <a:t>Included: </a:t>
            </a:r>
            <a:r>
              <a:rPr lang="en-US" dirty="0"/>
              <a:t>Massachusetts, Rhode Island, Connecticut and New Hampshire</a:t>
            </a:r>
          </a:p>
          <a:p>
            <a:pPr lvl="0"/>
            <a:r>
              <a:rPr lang="en-US" b="1" dirty="0"/>
              <a:t>Reason established: </a:t>
            </a:r>
            <a:r>
              <a:rPr lang="en-US" dirty="0"/>
              <a:t>Puritans settle the colonies for religious reasons</a:t>
            </a:r>
          </a:p>
          <a:p>
            <a:pPr lvl="0"/>
            <a:r>
              <a:rPr lang="en-US" b="1" dirty="0"/>
              <a:t>Impact of location and place: </a:t>
            </a:r>
            <a:r>
              <a:rPr lang="en-US" dirty="0"/>
              <a:t>The poor, thin, rocky soils and a relatively short growing season that made farming difficult. However, plentiful forests and proximity to the sea led New Englanders to eventually develop a thriving ship building industry.</a:t>
            </a:r>
          </a:p>
          <a:p>
            <a:endParaRPr lang="en-US" dirty="0"/>
          </a:p>
        </p:txBody>
      </p:sp>
      <p:sp>
        <p:nvSpPr>
          <p:cNvPr id="3" name="Title 2"/>
          <p:cNvSpPr>
            <a:spLocks noGrp="1"/>
          </p:cNvSpPr>
          <p:nvPr>
            <p:ph type="title"/>
          </p:nvPr>
        </p:nvSpPr>
        <p:spPr/>
        <p:txBody>
          <a:bodyPr>
            <a:normAutofit/>
          </a:bodyPr>
          <a:lstStyle/>
          <a:p>
            <a:r>
              <a:rPr lang="en-US" b="1" dirty="0">
                <a:effectLst/>
              </a:rPr>
              <a:t>New England Colonies (SSUSH1c</a:t>
            </a:r>
            <a:r>
              <a:rPr lang="en-US" b="1" dirty="0" smtClean="0">
                <a:effectLst/>
              </a:rPr>
              <a:t>)</a:t>
            </a:r>
            <a:endParaRPr lang="en-US" dirty="0"/>
          </a:p>
        </p:txBody>
      </p:sp>
    </p:spTree>
    <p:extLst>
      <p:ext uri="{BB962C8B-B14F-4D97-AF65-F5344CB8AC3E}">
        <p14:creationId xmlns:p14="http://schemas.microsoft.com/office/powerpoint/2010/main" val="10335187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Standards</a:t>
            </a:r>
            <a:endParaRPr lang="en-US" dirty="0"/>
          </a:p>
        </p:txBody>
      </p:sp>
      <p:sp>
        <p:nvSpPr>
          <p:cNvPr id="3" name="Content Placeholder 2"/>
          <p:cNvSpPr>
            <a:spLocks noGrp="1"/>
          </p:cNvSpPr>
          <p:nvPr>
            <p:ph idx="1"/>
          </p:nvPr>
        </p:nvSpPr>
        <p:spPr/>
        <p:txBody>
          <a:bodyPr/>
          <a:lstStyle/>
          <a:p>
            <a:r>
              <a:rPr lang="en-US" b="1" dirty="0"/>
              <a:t>SSUSH1 Compare and contrast the development of English settlement and colonization during the 17th Century.</a:t>
            </a:r>
            <a:endParaRPr lang="en-US" dirty="0"/>
          </a:p>
          <a:p>
            <a:r>
              <a:rPr lang="en-US" b="1" dirty="0"/>
              <a:t>SSUSH2 Describe the early English colonial society and investigate the development of its governance.</a:t>
            </a:r>
            <a:endParaRPr lang="en-US" dirty="0"/>
          </a:p>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r>
              <a:rPr lang="en-US" b="1" dirty="0"/>
              <a:t>Relations with American Indians: </a:t>
            </a:r>
            <a:r>
              <a:rPr lang="en-US" dirty="0"/>
              <a:t>The New Englanders did not openly embrace the American Indians but relied on them for help in the difficult early years for survival. </a:t>
            </a:r>
            <a:r>
              <a:rPr lang="en-US" dirty="0" smtClean="0"/>
              <a:t>As </a:t>
            </a:r>
            <a:r>
              <a:rPr lang="en-US" dirty="0"/>
              <a:t>the English population increased, the colonist had conflict with American Indians due to settlement and ownership of land.</a:t>
            </a:r>
          </a:p>
          <a:p>
            <a:pPr lvl="0"/>
            <a:r>
              <a:rPr lang="en-US" b="1" dirty="0"/>
              <a:t>Economic development: </a:t>
            </a:r>
            <a:r>
              <a:rPr lang="en-US" dirty="0"/>
              <a:t>Economy base on trading, small business and fishing industry shipping of goods</a:t>
            </a:r>
          </a:p>
          <a:p>
            <a:endParaRPr lang="en-US" dirty="0"/>
          </a:p>
        </p:txBody>
      </p:sp>
      <p:sp>
        <p:nvSpPr>
          <p:cNvPr id="3" name="Title 2"/>
          <p:cNvSpPr>
            <a:spLocks noGrp="1"/>
          </p:cNvSpPr>
          <p:nvPr>
            <p:ph type="title"/>
          </p:nvPr>
        </p:nvSpPr>
        <p:spPr/>
        <p:txBody>
          <a:bodyPr>
            <a:normAutofit/>
          </a:bodyPr>
          <a:lstStyle/>
          <a:p>
            <a:r>
              <a:rPr lang="en-US" b="1" dirty="0">
                <a:effectLst/>
              </a:rPr>
              <a:t>New England Colonies (SSUSH1c</a:t>
            </a:r>
            <a:r>
              <a:rPr lang="en-US" b="1" dirty="0" smtClean="0">
                <a:effectLst/>
              </a:rPr>
              <a:t>)</a:t>
            </a:r>
            <a:endParaRPr lang="en-US" dirty="0"/>
          </a:p>
        </p:txBody>
      </p:sp>
    </p:spTree>
    <p:extLst>
      <p:ext uri="{BB962C8B-B14F-4D97-AF65-F5344CB8AC3E}">
        <p14:creationId xmlns:p14="http://schemas.microsoft.com/office/powerpoint/2010/main" val="23000915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0" y="0"/>
            <a:ext cx="4724400" cy="6858000"/>
          </a:xfrm>
        </p:spPr>
      </p:pic>
      <p:pic>
        <p:nvPicPr>
          <p:cNvPr id="5"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4400" y="0"/>
            <a:ext cx="4419601" cy="6858000"/>
          </a:xfrm>
          <a:prstGeom prst="rect">
            <a:avLst/>
          </a:prstGeom>
        </p:spPr>
      </p:pic>
    </p:spTree>
    <p:extLst>
      <p:ext uri="{BB962C8B-B14F-4D97-AF65-F5344CB8AC3E}">
        <p14:creationId xmlns:p14="http://schemas.microsoft.com/office/powerpoint/2010/main" val="31796287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48200" y="685800"/>
            <a:ext cx="4176889" cy="4953000"/>
          </a:xfrm>
        </p:spPr>
        <p:txBody>
          <a:bodyPr>
            <a:normAutofit/>
          </a:bodyPr>
          <a:lstStyle/>
          <a:p>
            <a:pPr algn="ctr"/>
            <a:r>
              <a:rPr lang="en-US" dirty="0" smtClean="0"/>
              <a:t>Compare and contrast the Mid-Atlantic, New England, and Southern Colonies base of the following map</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4495800" cy="6858000"/>
          </a:xfrm>
        </p:spPr>
      </p:pic>
    </p:spTree>
    <p:extLst>
      <p:ext uri="{BB962C8B-B14F-4D97-AF65-F5344CB8AC3E}">
        <p14:creationId xmlns:p14="http://schemas.microsoft.com/office/powerpoint/2010/main" val="34182955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lvl="0"/>
            <a:r>
              <a:rPr lang="en-US" b="1" dirty="0"/>
              <a:t>Included: </a:t>
            </a:r>
            <a:r>
              <a:rPr lang="en-US" dirty="0"/>
              <a:t>New York, New Jersey, Pennsylvania, Delaware and Maryland</a:t>
            </a:r>
          </a:p>
          <a:p>
            <a:pPr lvl="0"/>
            <a:r>
              <a:rPr lang="en-US" b="1" dirty="0"/>
              <a:t>Reason established: </a:t>
            </a:r>
            <a:r>
              <a:rPr lang="en-US" dirty="0"/>
              <a:t>For religious (religious tolerance) and economic reasons</a:t>
            </a:r>
          </a:p>
          <a:p>
            <a:pPr lvl="0"/>
            <a:r>
              <a:rPr lang="en-US" b="1" dirty="0"/>
              <a:t>Impact of location and place: </a:t>
            </a:r>
            <a:r>
              <a:rPr lang="en-US" dirty="0"/>
              <a:t>The colonies were geographically fortunate to have good harbors and river systems that significantly shaped their trade based economy. However, the Mid-Atlantic Colonies also farmed significant quantities of wheat and corn, similar to the cash crop production of their southern neighbors.</a:t>
            </a:r>
          </a:p>
          <a:p>
            <a:endParaRPr lang="en-US" dirty="0"/>
          </a:p>
        </p:txBody>
      </p:sp>
      <p:sp>
        <p:nvSpPr>
          <p:cNvPr id="3" name="Title 2"/>
          <p:cNvSpPr>
            <a:spLocks noGrp="1"/>
          </p:cNvSpPr>
          <p:nvPr>
            <p:ph type="title"/>
          </p:nvPr>
        </p:nvSpPr>
        <p:spPr/>
        <p:txBody>
          <a:bodyPr>
            <a:normAutofit/>
          </a:bodyPr>
          <a:lstStyle/>
          <a:p>
            <a:r>
              <a:rPr lang="en-US" b="1" dirty="0">
                <a:effectLst/>
              </a:rPr>
              <a:t>Mid-Atlantic Colonies (SSUSH1d</a:t>
            </a:r>
            <a:r>
              <a:rPr lang="en-US" b="1" dirty="0" smtClean="0">
                <a:effectLst/>
              </a:rPr>
              <a:t>)</a:t>
            </a:r>
            <a:endParaRPr lang="en-US" dirty="0"/>
          </a:p>
        </p:txBody>
      </p:sp>
    </p:spTree>
    <p:extLst>
      <p:ext uri="{BB962C8B-B14F-4D97-AF65-F5344CB8AC3E}">
        <p14:creationId xmlns:p14="http://schemas.microsoft.com/office/powerpoint/2010/main" val="3677065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r>
              <a:rPr lang="en-US" b="1" dirty="0"/>
              <a:t>Relations with American Indians: </a:t>
            </a:r>
            <a:r>
              <a:rPr lang="en-US" dirty="0"/>
              <a:t>The natives who resided there were typically relied upon for trade with the English and not the target of war, as was often the case in the other English colonial regions</a:t>
            </a:r>
          </a:p>
          <a:p>
            <a:pPr lvl="0"/>
            <a:r>
              <a:rPr lang="en-US" b="1" dirty="0"/>
              <a:t>Economic development: </a:t>
            </a:r>
            <a:r>
              <a:rPr lang="en-US" dirty="0"/>
              <a:t>Trading and agriculture based economies</a:t>
            </a:r>
          </a:p>
          <a:p>
            <a:endParaRPr lang="en-US" dirty="0"/>
          </a:p>
        </p:txBody>
      </p:sp>
      <p:sp>
        <p:nvSpPr>
          <p:cNvPr id="3" name="Title 2"/>
          <p:cNvSpPr>
            <a:spLocks noGrp="1"/>
          </p:cNvSpPr>
          <p:nvPr>
            <p:ph type="title"/>
          </p:nvPr>
        </p:nvSpPr>
        <p:spPr/>
        <p:txBody>
          <a:bodyPr>
            <a:normAutofit/>
          </a:bodyPr>
          <a:lstStyle/>
          <a:p>
            <a:r>
              <a:rPr lang="en-US" b="1" dirty="0">
                <a:effectLst/>
              </a:rPr>
              <a:t>Mid-Atlantic Colonies (SSUSH1d</a:t>
            </a:r>
            <a:r>
              <a:rPr lang="en-US" b="1" dirty="0" smtClean="0">
                <a:effectLst/>
              </a:rPr>
              <a:t>)</a:t>
            </a:r>
            <a:endParaRPr lang="en-US" dirty="0"/>
          </a:p>
        </p:txBody>
      </p:sp>
    </p:spTree>
    <p:extLst>
      <p:ext uri="{BB962C8B-B14F-4D97-AF65-F5344CB8AC3E}">
        <p14:creationId xmlns:p14="http://schemas.microsoft.com/office/powerpoint/2010/main" val="7047174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95800" y="1676400"/>
            <a:ext cx="4617156" cy="5161844"/>
          </a:xfrm>
        </p:spPr>
      </p:pic>
      <p:sp>
        <p:nvSpPr>
          <p:cNvPr id="3" name="Title 2"/>
          <p:cNvSpPr>
            <a:spLocks noGrp="1"/>
          </p:cNvSpPr>
          <p:nvPr>
            <p:ph type="title"/>
          </p:nvPr>
        </p:nvSpPr>
        <p:spPr>
          <a:xfrm>
            <a:off x="457200" y="152400"/>
            <a:ext cx="8229600" cy="1524000"/>
          </a:xfrm>
        </p:spPr>
        <p:txBody>
          <a:bodyPr>
            <a:normAutofit/>
          </a:bodyPr>
          <a:lstStyle/>
          <a:p>
            <a:pPr algn="ctr"/>
            <a:r>
              <a:rPr lang="en-US" dirty="0" smtClean="0"/>
              <a:t>Describe how these charts impacted the Colonies?</a:t>
            </a:r>
            <a:endParaRPr lang="en-US" dirty="0"/>
          </a:p>
        </p:txBody>
      </p:sp>
      <p:pic>
        <p:nvPicPr>
          <p:cNvPr id="5"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66" y="1676400"/>
            <a:ext cx="4487333" cy="5161844"/>
          </a:xfrm>
          <a:prstGeom prst="rect">
            <a:avLst/>
          </a:prstGeom>
        </p:spPr>
      </p:pic>
    </p:spTree>
    <p:extLst>
      <p:ext uri="{BB962C8B-B14F-4D97-AF65-F5344CB8AC3E}">
        <p14:creationId xmlns:p14="http://schemas.microsoft.com/office/powerpoint/2010/main" val="2032813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r>
              <a:rPr lang="en-US" dirty="0"/>
              <a:t>Various European cultures came to be represented in England’s American Colonies</a:t>
            </a:r>
          </a:p>
          <a:p>
            <a:pPr lvl="0"/>
            <a:r>
              <a:rPr lang="en-US" dirty="0"/>
              <a:t>Immigrants traveled from Scotland, Ireland, Netherlands, and Germany.</a:t>
            </a:r>
          </a:p>
          <a:p>
            <a:pPr lvl="0"/>
            <a:r>
              <a:rPr lang="en-US" dirty="0"/>
              <a:t>Religious immigrants included Protestant sects, Catholicism, Judaism, and Quakerism.</a:t>
            </a:r>
          </a:p>
          <a:p>
            <a:pPr lvl="0"/>
            <a:r>
              <a:rPr lang="en-US" dirty="0"/>
              <a:t>The Mid-Atlantic Colonies were the most diverse because there was no dominant culture</a:t>
            </a:r>
            <a:r>
              <a:rPr lang="en-US" dirty="0" smtClean="0"/>
              <a:t>.</a:t>
            </a:r>
            <a:endParaRPr lang="en-US" dirty="0"/>
          </a:p>
        </p:txBody>
      </p:sp>
      <p:sp>
        <p:nvSpPr>
          <p:cNvPr id="3" name="Title 2"/>
          <p:cNvSpPr>
            <a:spLocks noGrp="1"/>
          </p:cNvSpPr>
          <p:nvPr>
            <p:ph type="title"/>
          </p:nvPr>
        </p:nvSpPr>
        <p:spPr/>
        <p:txBody>
          <a:bodyPr>
            <a:normAutofit fontScale="90000"/>
          </a:bodyPr>
          <a:lstStyle/>
          <a:p>
            <a:r>
              <a:rPr lang="en-US" b="1" dirty="0">
                <a:effectLst/>
              </a:rPr>
              <a:t>European Cultural Diversity (SSUSH2a</a:t>
            </a:r>
            <a:r>
              <a:rPr lang="en-US" b="1" dirty="0" smtClean="0">
                <a:effectLst/>
              </a:rPr>
              <a:t>)</a:t>
            </a:r>
            <a:endParaRPr lang="en-US" dirty="0"/>
          </a:p>
        </p:txBody>
      </p:sp>
    </p:spTree>
    <p:extLst>
      <p:ext uri="{BB962C8B-B14F-4D97-AF65-F5344CB8AC3E}">
        <p14:creationId xmlns:p14="http://schemas.microsoft.com/office/powerpoint/2010/main" val="28364607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pPr marL="514350" lvl="0" indent="-514350">
              <a:buFont typeface="+mj-lt"/>
              <a:buAutoNum type="arabicPeriod"/>
            </a:pPr>
            <a:r>
              <a:rPr lang="en-US" sz="3100" dirty="0"/>
              <a:t>Explain the development of the New England Colonies</a:t>
            </a:r>
          </a:p>
          <a:p>
            <a:pPr marL="822960" lvl="1" indent="-457200">
              <a:buFont typeface="+mj-lt"/>
              <a:buAutoNum type="arabicPeriod"/>
            </a:pPr>
            <a:r>
              <a:rPr lang="en-US" sz="3100" dirty="0"/>
              <a:t>Reason established</a:t>
            </a:r>
            <a:r>
              <a:rPr lang="en-US" sz="3100" dirty="0" smtClean="0"/>
              <a:t>:________________________</a:t>
            </a:r>
          </a:p>
          <a:p>
            <a:pPr marL="822960" lvl="1" indent="-457200">
              <a:buFont typeface="+mj-lt"/>
              <a:buAutoNum type="arabicPeriod"/>
            </a:pPr>
            <a:r>
              <a:rPr lang="en-US" sz="3100" dirty="0" smtClean="0"/>
              <a:t>Impact </a:t>
            </a:r>
            <a:r>
              <a:rPr lang="en-US" sz="3100" dirty="0"/>
              <a:t>of location and place: </a:t>
            </a:r>
            <a:r>
              <a:rPr lang="en-US" sz="3100" dirty="0" smtClean="0"/>
              <a:t>__________________</a:t>
            </a:r>
          </a:p>
          <a:p>
            <a:pPr marL="822960" lvl="1" indent="-457200">
              <a:buFont typeface="+mj-lt"/>
              <a:buAutoNum type="arabicPeriod"/>
            </a:pPr>
            <a:r>
              <a:rPr lang="en-US" sz="3100" dirty="0" smtClean="0"/>
              <a:t>Relations </a:t>
            </a:r>
            <a:r>
              <a:rPr lang="en-US" sz="3100" dirty="0"/>
              <a:t>with American Indians: </a:t>
            </a:r>
            <a:r>
              <a:rPr lang="en-US" sz="3100" dirty="0" smtClean="0"/>
              <a:t>________________</a:t>
            </a:r>
          </a:p>
          <a:p>
            <a:pPr marL="822960" lvl="1" indent="-457200">
              <a:buFont typeface="+mj-lt"/>
              <a:buAutoNum type="arabicPeriod"/>
            </a:pPr>
            <a:r>
              <a:rPr lang="en-US" sz="3100" dirty="0" smtClean="0"/>
              <a:t>Economic </a:t>
            </a:r>
            <a:r>
              <a:rPr lang="en-US" sz="3100" dirty="0"/>
              <a:t>development: </a:t>
            </a:r>
            <a:r>
              <a:rPr lang="en-US" sz="3100" dirty="0" smtClean="0"/>
              <a:t>_____________________</a:t>
            </a:r>
          </a:p>
          <a:p>
            <a:pPr marL="457200" indent="-457200">
              <a:buFont typeface="+mj-lt"/>
              <a:buAutoNum type="arabicPeriod"/>
            </a:pPr>
            <a:r>
              <a:rPr lang="en-US" sz="3300" dirty="0" smtClean="0"/>
              <a:t>Explain </a:t>
            </a:r>
            <a:r>
              <a:rPr lang="en-US" sz="3300" dirty="0"/>
              <a:t>the development of the Mid-Atlantic Colonies</a:t>
            </a:r>
          </a:p>
          <a:p>
            <a:pPr marL="822960" lvl="1" indent="-457200">
              <a:buFont typeface="+mj-lt"/>
              <a:buAutoNum type="alphaLcParenR"/>
            </a:pPr>
            <a:r>
              <a:rPr lang="en-US" sz="3100" dirty="0"/>
              <a:t>Reason established: </a:t>
            </a:r>
            <a:r>
              <a:rPr lang="en-US" sz="3100" dirty="0" smtClean="0"/>
              <a:t>____________________</a:t>
            </a:r>
          </a:p>
          <a:p>
            <a:pPr marL="822960" lvl="1" indent="-457200">
              <a:buFont typeface="+mj-lt"/>
              <a:buAutoNum type="alphaLcParenR"/>
            </a:pPr>
            <a:r>
              <a:rPr lang="en-US" sz="3100" dirty="0" smtClean="0"/>
              <a:t>Impact </a:t>
            </a:r>
            <a:r>
              <a:rPr lang="en-US" sz="3100" dirty="0"/>
              <a:t>of location and place: </a:t>
            </a:r>
            <a:r>
              <a:rPr lang="en-US" sz="3100" dirty="0" smtClean="0"/>
              <a:t>_______________</a:t>
            </a:r>
          </a:p>
          <a:p>
            <a:pPr marL="822960" lvl="1" indent="-457200">
              <a:buFont typeface="+mj-lt"/>
              <a:buAutoNum type="alphaLcParenR"/>
            </a:pPr>
            <a:r>
              <a:rPr lang="en-US" sz="3100" dirty="0" smtClean="0"/>
              <a:t>Relations </a:t>
            </a:r>
            <a:r>
              <a:rPr lang="en-US" sz="3100" dirty="0"/>
              <a:t>with American Indians: </a:t>
            </a:r>
            <a:r>
              <a:rPr lang="en-US" sz="3100" dirty="0" smtClean="0"/>
              <a:t>_____________</a:t>
            </a:r>
          </a:p>
          <a:p>
            <a:pPr marL="822960" lvl="1" indent="-457200">
              <a:buFont typeface="+mj-lt"/>
              <a:buAutoNum type="alphaLcParenR"/>
            </a:pPr>
            <a:r>
              <a:rPr lang="en-US" sz="3100" dirty="0" smtClean="0"/>
              <a:t>Economic </a:t>
            </a:r>
            <a:r>
              <a:rPr lang="en-US" sz="3100" dirty="0"/>
              <a:t>development: </a:t>
            </a:r>
            <a:r>
              <a:rPr lang="en-US" sz="3100" dirty="0" smtClean="0"/>
              <a:t>_______________________</a:t>
            </a:r>
          </a:p>
          <a:p>
            <a:pPr marL="457200" indent="-457200">
              <a:buFont typeface="+mj-lt"/>
              <a:buAutoNum type="arabicPeriod"/>
            </a:pPr>
            <a:r>
              <a:rPr lang="en-US" sz="3300" dirty="0" smtClean="0"/>
              <a:t>How </a:t>
            </a:r>
            <a:r>
              <a:rPr lang="en-US" sz="3300" dirty="0"/>
              <a:t>did the European immigrants impact colonial society?</a:t>
            </a:r>
          </a:p>
          <a:p>
            <a:pPr lvl="1"/>
            <a:endParaRPr lang="en-US" sz="3200" dirty="0"/>
          </a:p>
          <a:p>
            <a:endParaRPr lang="en-US" dirty="0"/>
          </a:p>
        </p:txBody>
      </p:sp>
      <p:sp>
        <p:nvSpPr>
          <p:cNvPr id="3" name="Title 2"/>
          <p:cNvSpPr>
            <a:spLocks noGrp="1"/>
          </p:cNvSpPr>
          <p:nvPr>
            <p:ph type="title"/>
          </p:nvPr>
        </p:nvSpPr>
        <p:spPr/>
        <p:txBody>
          <a:bodyPr/>
          <a:lstStyle/>
          <a:p>
            <a:r>
              <a:rPr lang="en-US" dirty="0" smtClean="0"/>
              <a:t>Review Questions</a:t>
            </a:r>
            <a:endParaRPr lang="en-US" dirty="0"/>
          </a:p>
        </p:txBody>
      </p:sp>
    </p:spTree>
    <p:extLst>
      <p:ext uri="{BB962C8B-B14F-4D97-AF65-F5344CB8AC3E}">
        <p14:creationId xmlns:p14="http://schemas.microsoft.com/office/powerpoint/2010/main" val="37103911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“When we have had some of these slaves on board my master's vessels to carry them to other islands, or to America, I have known our mates to commit these acts most shamefully, to the disgrace, not of Christians only, but of men. I have even known them gratify their brutal passion with females not ten years old; and these abominations some of them </a:t>
            </a:r>
            <a:r>
              <a:rPr lang="en-US" dirty="0" err="1"/>
              <a:t>practised</a:t>
            </a:r>
            <a:r>
              <a:rPr lang="en-US" dirty="0"/>
              <a:t> to such scandalous excess, that one of our captains discharged the mate and others on that account.” </a:t>
            </a:r>
            <a:endParaRPr lang="en-US" dirty="0" smtClean="0"/>
          </a:p>
          <a:p>
            <a:pPr lvl="1"/>
            <a:r>
              <a:rPr lang="en-US" dirty="0" smtClean="0"/>
              <a:t>― By Olaudah Equiano</a:t>
            </a:r>
            <a:endParaRPr lang="en-US" dirty="0">
              <a:solidFill>
                <a:schemeClr val="accent2">
                  <a:lumMod val="60000"/>
                  <a:lumOff val="40000"/>
                </a:schemeClr>
              </a:solidFill>
            </a:endParaRPr>
          </a:p>
        </p:txBody>
      </p:sp>
      <p:sp>
        <p:nvSpPr>
          <p:cNvPr id="3" name="Title 2"/>
          <p:cNvSpPr>
            <a:spLocks noGrp="1"/>
          </p:cNvSpPr>
          <p:nvPr>
            <p:ph type="title"/>
          </p:nvPr>
        </p:nvSpPr>
        <p:spPr/>
        <p:txBody>
          <a:bodyPr/>
          <a:lstStyle/>
          <a:p>
            <a:pPr algn="ctr"/>
            <a:r>
              <a:rPr lang="en-US" dirty="0" smtClean="0"/>
              <a:t>Primary Source Analysis </a:t>
            </a:r>
            <a:endParaRPr lang="en-US" dirty="0"/>
          </a:p>
        </p:txBody>
      </p:sp>
    </p:spTree>
    <p:extLst>
      <p:ext uri="{BB962C8B-B14F-4D97-AF65-F5344CB8AC3E}">
        <p14:creationId xmlns:p14="http://schemas.microsoft.com/office/powerpoint/2010/main" val="30473388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4495800" cy="6858000"/>
          </a:xfrm>
        </p:spPr>
      </p:pic>
      <p:pic>
        <p:nvPicPr>
          <p:cNvPr id="6" name="Picture 5"/>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495800" y="33866"/>
            <a:ext cx="4648200" cy="6824133"/>
          </a:xfrm>
          <a:prstGeom prst="rect">
            <a:avLst/>
          </a:prstGeom>
        </p:spPr>
      </p:pic>
    </p:spTree>
    <p:extLst>
      <p:ext uri="{BB962C8B-B14F-4D97-AF65-F5344CB8AC3E}">
        <p14:creationId xmlns:p14="http://schemas.microsoft.com/office/powerpoint/2010/main" val="30848491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Concepts</a:t>
            </a:r>
            <a:endParaRPr lang="en-US" dirty="0"/>
          </a:p>
        </p:txBody>
      </p:sp>
      <p:sp>
        <p:nvSpPr>
          <p:cNvPr id="3" name="Content Placeholder 2"/>
          <p:cNvSpPr>
            <a:spLocks noGrp="1"/>
          </p:cNvSpPr>
          <p:nvPr>
            <p:ph idx="1"/>
          </p:nvPr>
        </p:nvSpPr>
        <p:spPr/>
        <p:txBody>
          <a:bodyPr numCol="2">
            <a:normAutofit/>
          </a:bodyPr>
          <a:lstStyle/>
          <a:p>
            <a:pPr lvl="0"/>
            <a:r>
              <a:rPr lang="en-US" dirty="0"/>
              <a:t>Mercantilism:</a:t>
            </a:r>
          </a:p>
          <a:p>
            <a:pPr lvl="0"/>
            <a:r>
              <a:rPr lang="en-US" dirty="0"/>
              <a:t>Trans-Atlantic Trade: </a:t>
            </a:r>
          </a:p>
          <a:p>
            <a:pPr lvl="0"/>
            <a:r>
              <a:rPr lang="en-US" dirty="0"/>
              <a:t>Southern </a:t>
            </a:r>
            <a:r>
              <a:rPr lang="en-US" dirty="0" smtClean="0"/>
              <a:t>Colonies:</a:t>
            </a:r>
          </a:p>
          <a:p>
            <a:pPr lvl="0"/>
            <a:r>
              <a:rPr lang="en-US" dirty="0" smtClean="0"/>
              <a:t>New </a:t>
            </a:r>
            <a:r>
              <a:rPr lang="en-US" dirty="0"/>
              <a:t>England </a:t>
            </a:r>
            <a:r>
              <a:rPr lang="en-US" dirty="0" smtClean="0"/>
              <a:t>Colonies:</a:t>
            </a:r>
          </a:p>
          <a:p>
            <a:pPr lvl="0"/>
            <a:r>
              <a:rPr lang="en-US" smtClean="0"/>
              <a:t>Mid-Atlantic Colonies:</a:t>
            </a:r>
            <a:endParaRPr lang="en-US" dirty="0" smtClean="0"/>
          </a:p>
          <a:p>
            <a:pPr lvl="0"/>
            <a:r>
              <a:rPr lang="en-US" dirty="0" smtClean="0"/>
              <a:t>European </a:t>
            </a:r>
            <a:r>
              <a:rPr lang="en-US" dirty="0"/>
              <a:t>Cultural Diversity:</a:t>
            </a:r>
          </a:p>
          <a:p>
            <a:pPr lvl="0"/>
            <a:r>
              <a:rPr lang="en-US" dirty="0" err="1"/>
              <a:t>Foodways</a:t>
            </a:r>
            <a:r>
              <a:rPr lang="en-US" dirty="0"/>
              <a:t>:</a:t>
            </a:r>
          </a:p>
          <a:p>
            <a:pPr lvl="0"/>
            <a:r>
              <a:rPr lang="en-US" dirty="0"/>
              <a:t>Middle Passage:</a:t>
            </a:r>
          </a:p>
          <a:p>
            <a:pPr lvl="0"/>
            <a:r>
              <a:rPr lang="en-US" dirty="0"/>
              <a:t>Self-governance:</a:t>
            </a:r>
          </a:p>
          <a:p>
            <a:pPr lvl="0"/>
            <a:r>
              <a:rPr lang="en-US" dirty="0"/>
              <a:t>Salutary Neglect:</a:t>
            </a:r>
          </a:p>
          <a:p>
            <a:pPr lvl="0"/>
            <a:r>
              <a:rPr lang="en-US" dirty="0"/>
              <a:t>The Great Awakening:</a:t>
            </a:r>
          </a:p>
          <a:p>
            <a:pPr lvl="0"/>
            <a:r>
              <a:rPr lang="en-US" dirty="0"/>
              <a:t>Traditional Authority:</a:t>
            </a:r>
          </a:p>
          <a:p>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8467" y="0"/>
            <a:ext cx="6103736" cy="6858000"/>
          </a:xfrm>
        </p:spPr>
      </p:pic>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5269" y="0"/>
            <a:ext cx="3025422" cy="6858000"/>
          </a:xfrm>
          <a:prstGeom prst="rect">
            <a:avLst/>
          </a:prstGeom>
        </p:spPr>
      </p:pic>
    </p:spTree>
    <p:extLst>
      <p:ext uri="{BB962C8B-B14F-4D97-AF65-F5344CB8AC3E}">
        <p14:creationId xmlns:p14="http://schemas.microsoft.com/office/powerpoint/2010/main" val="21416371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r>
              <a:rPr lang="en-US" dirty="0"/>
              <a:t>The Middle Passage: the portion of the Trans-Atlantic trade route were slaves were transported from Africa to the Americas.</a:t>
            </a:r>
          </a:p>
          <a:p>
            <a:pPr lvl="0"/>
            <a:r>
              <a:rPr lang="en-US" dirty="0"/>
              <a:t>Slaves were brought to the Americas on dangerous slaves ships.</a:t>
            </a:r>
          </a:p>
          <a:p>
            <a:pPr lvl="0"/>
            <a:r>
              <a:rPr lang="en-US" dirty="0"/>
              <a:t>Once in the Americas slaves were force to fill the labor roles in the colonies</a:t>
            </a:r>
          </a:p>
          <a:p>
            <a:pPr lvl="0"/>
            <a:r>
              <a:rPr lang="en-US" dirty="0"/>
              <a:t>West Africans sold Slaves to the Americas for rum, cloth, weapons, and other manufactured goods.</a:t>
            </a:r>
          </a:p>
          <a:p>
            <a:endParaRPr lang="en-US" dirty="0"/>
          </a:p>
        </p:txBody>
      </p:sp>
      <p:sp>
        <p:nvSpPr>
          <p:cNvPr id="3" name="Title 2"/>
          <p:cNvSpPr>
            <a:spLocks noGrp="1"/>
          </p:cNvSpPr>
          <p:nvPr>
            <p:ph type="title"/>
          </p:nvPr>
        </p:nvSpPr>
        <p:spPr/>
        <p:txBody>
          <a:bodyPr>
            <a:normAutofit/>
          </a:bodyPr>
          <a:lstStyle/>
          <a:p>
            <a:r>
              <a:rPr lang="en-US" b="1" dirty="0">
                <a:effectLst/>
              </a:rPr>
              <a:t>The Middle Passage (SSUSH2b</a:t>
            </a:r>
            <a:r>
              <a:rPr lang="en-US" b="1" dirty="0" smtClean="0">
                <a:effectLst/>
              </a:rPr>
              <a:t>)</a:t>
            </a:r>
            <a:endParaRPr lang="en-US" dirty="0"/>
          </a:p>
        </p:txBody>
      </p:sp>
    </p:spTree>
    <p:extLst>
      <p:ext uri="{BB962C8B-B14F-4D97-AF65-F5344CB8AC3E}">
        <p14:creationId xmlns:p14="http://schemas.microsoft.com/office/powerpoint/2010/main" val="4765092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4572000" cy="6858000"/>
          </a:xfr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72000" y="0"/>
            <a:ext cx="4580467" cy="6858000"/>
          </a:xfrm>
          <a:prstGeom prst="rect">
            <a:avLst/>
          </a:prstGeom>
        </p:spPr>
      </p:pic>
    </p:spTree>
    <p:extLst>
      <p:ext uri="{BB962C8B-B14F-4D97-AF65-F5344CB8AC3E}">
        <p14:creationId xmlns:p14="http://schemas.microsoft.com/office/powerpoint/2010/main" val="25722179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r>
              <a:rPr lang="en-US" dirty="0"/>
              <a:t>African American culture grew as a result of increase in need for unskilled labor.</a:t>
            </a:r>
          </a:p>
          <a:p>
            <a:pPr lvl="0"/>
            <a:r>
              <a:rPr lang="en-US" dirty="0"/>
              <a:t>The population had its greatest increase in the Southern Colonies due to the need for unskilled labor in the cash-crop fields such as tobacco.</a:t>
            </a:r>
          </a:p>
          <a:p>
            <a:endParaRPr lang="en-US" dirty="0"/>
          </a:p>
        </p:txBody>
      </p:sp>
      <p:sp>
        <p:nvSpPr>
          <p:cNvPr id="3" name="Title 2"/>
          <p:cNvSpPr>
            <a:spLocks noGrp="1"/>
          </p:cNvSpPr>
          <p:nvPr>
            <p:ph type="title"/>
          </p:nvPr>
        </p:nvSpPr>
        <p:spPr/>
        <p:txBody>
          <a:bodyPr>
            <a:normAutofit fontScale="90000"/>
          </a:bodyPr>
          <a:lstStyle/>
          <a:p>
            <a:r>
              <a:rPr lang="en-US" b="1" dirty="0">
                <a:effectLst/>
              </a:rPr>
              <a:t>African American Population (SSUSH2b</a:t>
            </a:r>
            <a:r>
              <a:rPr lang="en-US" b="1" dirty="0" smtClean="0">
                <a:effectLst/>
              </a:rPr>
              <a:t>)</a:t>
            </a:r>
            <a:endParaRPr lang="en-US" dirty="0"/>
          </a:p>
        </p:txBody>
      </p:sp>
    </p:spTree>
    <p:extLst>
      <p:ext uri="{BB962C8B-B14F-4D97-AF65-F5344CB8AC3E}">
        <p14:creationId xmlns:p14="http://schemas.microsoft.com/office/powerpoint/2010/main" val="23073176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r>
              <a:rPr lang="en-US" dirty="0"/>
              <a:t>There was not one African American culture, slaves represented a large number of different cultures.</a:t>
            </a:r>
          </a:p>
          <a:p>
            <a:pPr lvl="0"/>
            <a:r>
              <a:rPr lang="en-US" dirty="0"/>
              <a:t>Slave owners attempted to strip away the cultural identity of slaves by placing them with African Americans brought from different cultures.</a:t>
            </a:r>
          </a:p>
          <a:p>
            <a:pPr lvl="0"/>
            <a:r>
              <a:rPr lang="en-US" dirty="0"/>
              <a:t>However, slave on plantations started to develop their own culture</a:t>
            </a:r>
          </a:p>
          <a:p>
            <a:endParaRPr lang="en-US" dirty="0"/>
          </a:p>
        </p:txBody>
      </p:sp>
      <p:sp>
        <p:nvSpPr>
          <p:cNvPr id="3" name="Title 2"/>
          <p:cNvSpPr>
            <a:spLocks noGrp="1"/>
          </p:cNvSpPr>
          <p:nvPr>
            <p:ph type="title"/>
          </p:nvPr>
        </p:nvSpPr>
        <p:spPr/>
        <p:txBody>
          <a:bodyPr>
            <a:normAutofit fontScale="90000"/>
          </a:bodyPr>
          <a:lstStyle/>
          <a:p>
            <a:r>
              <a:rPr lang="en-US" b="1" dirty="0">
                <a:effectLst/>
              </a:rPr>
              <a:t>Cultural Contribution of African Americans (SSUSH2b</a:t>
            </a:r>
            <a:r>
              <a:rPr lang="en-US" b="1" dirty="0" smtClean="0">
                <a:effectLst/>
              </a:rPr>
              <a:t>)</a:t>
            </a:r>
            <a:endParaRPr lang="en-US" dirty="0"/>
          </a:p>
        </p:txBody>
      </p:sp>
    </p:spTree>
    <p:extLst>
      <p:ext uri="{BB962C8B-B14F-4D97-AF65-F5344CB8AC3E}">
        <p14:creationId xmlns:p14="http://schemas.microsoft.com/office/powerpoint/2010/main" val="8100025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r>
              <a:rPr lang="en-US" sz="2800" dirty="0"/>
              <a:t>Examples of African American culture</a:t>
            </a:r>
            <a:endParaRPr lang="en-US" sz="2400" dirty="0"/>
          </a:p>
          <a:p>
            <a:pPr lvl="1"/>
            <a:r>
              <a:rPr lang="en-US" b="1" dirty="0">
                <a:solidFill>
                  <a:schemeClr val="tx1"/>
                </a:solidFill>
              </a:rPr>
              <a:t>Architecture:</a:t>
            </a:r>
            <a:r>
              <a:rPr lang="en-US" dirty="0">
                <a:solidFill>
                  <a:schemeClr val="tx1"/>
                </a:solidFill>
              </a:rPr>
              <a:t> Shotgun House Plan</a:t>
            </a:r>
            <a:endParaRPr lang="en-US" sz="2000" dirty="0">
              <a:solidFill>
                <a:schemeClr val="tx1"/>
              </a:solidFill>
            </a:endParaRPr>
          </a:p>
          <a:p>
            <a:pPr lvl="1"/>
            <a:r>
              <a:rPr lang="en-US" b="1" dirty="0">
                <a:solidFill>
                  <a:schemeClr val="tx1"/>
                </a:solidFill>
              </a:rPr>
              <a:t>Agriculture:</a:t>
            </a:r>
            <a:r>
              <a:rPr lang="en-US" dirty="0">
                <a:solidFill>
                  <a:schemeClr val="tx1"/>
                </a:solidFill>
              </a:rPr>
              <a:t> Okra, watermelon, sweet potatoes,</a:t>
            </a:r>
            <a:endParaRPr lang="en-US" sz="2000" dirty="0">
              <a:solidFill>
                <a:schemeClr val="tx1"/>
              </a:solidFill>
            </a:endParaRPr>
          </a:p>
          <a:p>
            <a:pPr lvl="1"/>
            <a:r>
              <a:rPr lang="en-US" b="1" dirty="0" err="1">
                <a:solidFill>
                  <a:schemeClr val="tx1"/>
                </a:solidFill>
              </a:rPr>
              <a:t>Foodways</a:t>
            </a:r>
            <a:r>
              <a:rPr lang="en-US" b="1" dirty="0">
                <a:solidFill>
                  <a:schemeClr val="tx1"/>
                </a:solidFill>
              </a:rPr>
              <a:t>:</a:t>
            </a:r>
            <a:r>
              <a:rPr lang="en-US" dirty="0">
                <a:solidFill>
                  <a:schemeClr val="tx1"/>
                </a:solidFill>
              </a:rPr>
              <a:t> Methods of cooking such as BBQ</a:t>
            </a:r>
            <a:endParaRPr lang="en-US" sz="2000" dirty="0">
              <a:solidFill>
                <a:schemeClr val="tx1"/>
              </a:solidFill>
            </a:endParaRPr>
          </a:p>
          <a:p>
            <a:endParaRPr lang="en-US" dirty="0"/>
          </a:p>
        </p:txBody>
      </p:sp>
      <p:sp>
        <p:nvSpPr>
          <p:cNvPr id="3" name="Title 2"/>
          <p:cNvSpPr>
            <a:spLocks noGrp="1"/>
          </p:cNvSpPr>
          <p:nvPr>
            <p:ph type="title"/>
          </p:nvPr>
        </p:nvSpPr>
        <p:spPr/>
        <p:txBody>
          <a:bodyPr>
            <a:normAutofit fontScale="90000"/>
          </a:bodyPr>
          <a:lstStyle/>
          <a:p>
            <a:r>
              <a:rPr lang="en-US" b="1" dirty="0">
                <a:effectLst/>
              </a:rPr>
              <a:t>Cultural Contribution of African Americans (SSUSH2b</a:t>
            </a:r>
            <a:r>
              <a:rPr lang="en-US" b="1" dirty="0" smtClean="0">
                <a:effectLst/>
              </a:rPr>
              <a:t>)</a:t>
            </a:r>
            <a:endParaRPr lang="en-US" dirty="0"/>
          </a:p>
        </p:txBody>
      </p:sp>
    </p:spTree>
    <p:extLst>
      <p:ext uri="{BB962C8B-B14F-4D97-AF65-F5344CB8AC3E}">
        <p14:creationId xmlns:p14="http://schemas.microsoft.com/office/powerpoint/2010/main" val="33606564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40956" y="0"/>
            <a:ext cx="4603044" cy="685800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244" y="0"/>
            <a:ext cx="4648200" cy="6858000"/>
          </a:xfrm>
          <a:prstGeom prst="rect">
            <a:avLst/>
          </a:prstGeom>
        </p:spPr>
      </p:pic>
    </p:spTree>
    <p:extLst>
      <p:ext uri="{BB962C8B-B14F-4D97-AF65-F5344CB8AC3E}">
        <p14:creationId xmlns:p14="http://schemas.microsoft.com/office/powerpoint/2010/main" val="10507037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981200"/>
            <a:ext cx="3810000" cy="4114800"/>
          </a:xfrm>
        </p:spPr>
        <p:txBody>
          <a:bodyPr/>
          <a:lstStyle/>
          <a:p>
            <a:r>
              <a:rPr lang="en-US" b="1" dirty="0"/>
              <a:t>Salutary Neglect:</a:t>
            </a:r>
            <a:r>
              <a:rPr lang="en-US" dirty="0"/>
              <a:t> British policy that believed the colonies would become more economically productive if they were not restricted by British policies that limited their ability to trade and govern.</a:t>
            </a:r>
          </a:p>
          <a:p>
            <a:endParaRPr lang="en-US" dirty="0"/>
          </a:p>
        </p:txBody>
      </p:sp>
      <p:sp>
        <p:nvSpPr>
          <p:cNvPr id="3" name="Title 2"/>
          <p:cNvSpPr>
            <a:spLocks noGrp="1"/>
          </p:cNvSpPr>
          <p:nvPr>
            <p:ph type="title"/>
          </p:nvPr>
        </p:nvSpPr>
        <p:spPr>
          <a:xfrm>
            <a:off x="457200" y="152400"/>
            <a:ext cx="3886200" cy="1676400"/>
          </a:xfrm>
        </p:spPr>
        <p:txBody>
          <a:bodyPr>
            <a:normAutofit fontScale="90000"/>
          </a:bodyPr>
          <a:lstStyle/>
          <a:p>
            <a:r>
              <a:rPr lang="en-US" b="1" dirty="0">
                <a:effectLst/>
              </a:rPr>
              <a:t>Salutary Neglect (SSUSH2c</a:t>
            </a:r>
            <a:r>
              <a:rPr lang="en-US" b="1" dirty="0" smtClean="0">
                <a:effectLst/>
              </a:rPr>
              <a:t>)</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0546" y="0"/>
            <a:ext cx="4433454" cy="6858000"/>
          </a:xfrm>
          <a:prstGeom prst="rect">
            <a:avLst/>
          </a:prstGeom>
        </p:spPr>
      </p:pic>
    </p:spTree>
    <p:extLst>
      <p:ext uri="{BB962C8B-B14F-4D97-AF65-F5344CB8AC3E}">
        <p14:creationId xmlns:p14="http://schemas.microsoft.com/office/powerpoint/2010/main" val="14761132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r>
              <a:rPr lang="en-US" sz="2800" dirty="0"/>
              <a:t>Early Examples of American Self-Governance</a:t>
            </a:r>
            <a:endParaRPr lang="en-US" sz="2400" dirty="0"/>
          </a:p>
          <a:p>
            <a:pPr lvl="1"/>
            <a:r>
              <a:rPr lang="en-US" b="1" dirty="0">
                <a:solidFill>
                  <a:schemeClr val="tx1"/>
                </a:solidFill>
              </a:rPr>
              <a:t>House of Burgess:</a:t>
            </a:r>
            <a:r>
              <a:rPr lang="en-US" dirty="0">
                <a:solidFill>
                  <a:schemeClr val="tx1"/>
                </a:solidFill>
              </a:rPr>
              <a:t> In Virginia, he first representative form of government in the colonies</a:t>
            </a:r>
            <a:endParaRPr lang="en-US" sz="2000" dirty="0">
              <a:solidFill>
                <a:schemeClr val="tx1"/>
              </a:solidFill>
            </a:endParaRPr>
          </a:p>
          <a:p>
            <a:pPr lvl="1"/>
            <a:r>
              <a:rPr lang="en-US" b="1" dirty="0">
                <a:solidFill>
                  <a:schemeClr val="tx1"/>
                </a:solidFill>
              </a:rPr>
              <a:t>Mayflower Compact:</a:t>
            </a:r>
            <a:r>
              <a:rPr lang="en-US" dirty="0">
                <a:solidFill>
                  <a:schemeClr val="tx1"/>
                </a:solidFill>
              </a:rPr>
              <a:t> First governing document of the New England colonies</a:t>
            </a:r>
            <a:endParaRPr lang="en-US" sz="2000" dirty="0">
              <a:solidFill>
                <a:schemeClr val="tx1"/>
              </a:solidFill>
            </a:endParaRPr>
          </a:p>
          <a:p>
            <a:pPr lvl="1"/>
            <a:r>
              <a:rPr lang="en-US" b="1" dirty="0">
                <a:solidFill>
                  <a:schemeClr val="tx1"/>
                </a:solidFill>
              </a:rPr>
              <a:t>Town Meetings:</a:t>
            </a:r>
            <a:r>
              <a:rPr lang="en-US" dirty="0">
                <a:solidFill>
                  <a:schemeClr val="tx1"/>
                </a:solidFill>
              </a:rPr>
              <a:t> In New England colonies, citizens voted on a variety of political issues.</a:t>
            </a:r>
            <a:endParaRPr lang="en-US" sz="2000" dirty="0">
              <a:solidFill>
                <a:schemeClr val="tx1"/>
              </a:solidFill>
            </a:endParaRPr>
          </a:p>
          <a:p>
            <a:endParaRPr lang="en-US" dirty="0"/>
          </a:p>
        </p:txBody>
      </p:sp>
      <p:sp>
        <p:nvSpPr>
          <p:cNvPr id="3" name="Title 2"/>
          <p:cNvSpPr>
            <a:spLocks noGrp="1"/>
          </p:cNvSpPr>
          <p:nvPr>
            <p:ph type="title"/>
          </p:nvPr>
        </p:nvSpPr>
        <p:spPr/>
        <p:txBody>
          <a:bodyPr>
            <a:normAutofit/>
          </a:bodyPr>
          <a:lstStyle/>
          <a:p>
            <a:r>
              <a:rPr lang="en-US" b="1" dirty="0">
                <a:effectLst/>
              </a:rPr>
              <a:t>Salutary Neglect (SSUSH2c</a:t>
            </a:r>
            <a:r>
              <a:rPr lang="en-US" b="1" dirty="0" smtClean="0">
                <a:effectLst/>
              </a:rPr>
              <a:t>)</a:t>
            </a:r>
            <a:endParaRPr lang="en-US" dirty="0"/>
          </a:p>
        </p:txBody>
      </p:sp>
    </p:spTree>
    <p:extLst>
      <p:ext uri="{BB962C8B-B14F-4D97-AF65-F5344CB8AC3E}">
        <p14:creationId xmlns:p14="http://schemas.microsoft.com/office/powerpoint/2010/main" val="20631562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ctr"/>
            <a:r>
              <a:rPr lang="en-US" dirty="0" smtClean="0"/>
              <a:t>Why would an artist draw the following picture?</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0" y="1447800"/>
            <a:ext cx="9160933" cy="5384800"/>
          </a:xfrm>
          <a:prstGeom prst="rect">
            <a:avLst/>
          </a:prstGeom>
        </p:spPr>
      </p:pic>
    </p:spTree>
    <p:extLst>
      <p:ext uri="{BB962C8B-B14F-4D97-AF65-F5344CB8AC3E}">
        <p14:creationId xmlns:p14="http://schemas.microsoft.com/office/powerpoint/2010/main" val="3975105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152400" y="304800"/>
            <a:ext cx="8686800" cy="6400800"/>
          </a:xfrm>
        </p:spPr>
      </p:pic>
    </p:spTree>
    <p:extLst>
      <p:ext uri="{BB962C8B-B14F-4D97-AF65-F5344CB8AC3E}">
        <p14:creationId xmlns:p14="http://schemas.microsoft.com/office/powerpoint/2010/main" val="28098318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19756" y="0"/>
            <a:ext cx="4730945" cy="6858000"/>
          </a:xfrm>
        </p:spPr>
      </p:pic>
      <p:sp>
        <p:nvSpPr>
          <p:cNvPr id="3" name="Title 2"/>
          <p:cNvSpPr>
            <a:spLocks noGrp="1"/>
          </p:cNvSpPr>
          <p:nvPr>
            <p:ph type="title"/>
          </p:nvPr>
        </p:nvSpPr>
        <p:spPr>
          <a:xfrm>
            <a:off x="5029200" y="533400"/>
            <a:ext cx="3657600" cy="5334000"/>
          </a:xfrm>
        </p:spPr>
        <p:txBody>
          <a:bodyPr/>
          <a:lstStyle/>
          <a:p>
            <a:pPr algn="ctr"/>
            <a:r>
              <a:rPr lang="en-US" dirty="0" smtClean="0"/>
              <a:t>What is happening to the number of Churches in the Colonies? Is this a positive or negative situation? </a:t>
            </a:r>
            <a:endParaRPr lang="en-US" dirty="0"/>
          </a:p>
        </p:txBody>
      </p:sp>
    </p:spTree>
    <p:extLst>
      <p:ext uri="{BB962C8B-B14F-4D97-AF65-F5344CB8AC3E}">
        <p14:creationId xmlns:p14="http://schemas.microsoft.com/office/powerpoint/2010/main" val="5286999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a:t>“The Enlightenment slowly helped undermine the power of traditional authority---- something the Great Awakening did as well, But unlike the Great Awakening, the Enlightenment encouraged men and women to look to themselves—not to God---- for guidance as to how to live their lives and to shape society. Enlightenment thought, with its emphasis on human rationality, encouraged a new emphasis on education and a heightened interest in politics and government. Most Enlightenment figures did not challenge religion and insisted that rational inquiry would support not undermine, Christianity.”</a:t>
            </a:r>
          </a:p>
          <a:p>
            <a:pPr lvl="1"/>
            <a:r>
              <a:rPr lang="en-US" dirty="0"/>
              <a:t>Source: American History, 14</a:t>
            </a:r>
            <a:r>
              <a:rPr lang="en-US" baseline="30000" dirty="0"/>
              <a:t>th</a:t>
            </a:r>
            <a:r>
              <a:rPr lang="en-US" dirty="0"/>
              <a:t> Edition, By Alan Brinkley, McGraw-Hill</a:t>
            </a:r>
          </a:p>
          <a:p>
            <a:endParaRPr lang="en-US" dirty="0"/>
          </a:p>
        </p:txBody>
      </p:sp>
      <p:sp>
        <p:nvSpPr>
          <p:cNvPr id="3" name="Title 2"/>
          <p:cNvSpPr>
            <a:spLocks noGrp="1"/>
          </p:cNvSpPr>
          <p:nvPr>
            <p:ph type="title"/>
          </p:nvPr>
        </p:nvSpPr>
        <p:spPr/>
        <p:txBody>
          <a:bodyPr/>
          <a:lstStyle/>
          <a:p>
            <a:pPr algn="ctr"/>
            <a:r>
              <a:rPr lang="en-US" dirty="0" smtClean="0"/>
              <a:t>Primary Source Analysis</a:t>
            </a:r>
            <a:endParaRPr lang="en-US" dirty="0"/>
          </a:p>
        </p:txBody>
      </p:sp>
    </p:spTree>
    <p:extLst>
      <p:ext uri="{BB962C8B-B14F-4D97-AF65-F5344CB8AC3E}">
        <p14:creationId xmlns:p14="http://schemas.microsoft.com/office/powerpoint/2010/main" val="106751848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r>
              <a:rPr lang="en-US" dirty="0"/>
              <a:t>The Great Awakening was a religious revival that encourage colonist to develop their own personal relationship with God.</a:t>
            </a:r>
          </a:p>
          <a:p>
            <a:pPr lvl="0"/>
            <a:r>
              <a:rPr lang="en-US" dirty="0"/>
              <a:t>Preachers stressed the power of the individual and to resist the power of the Church of England</a:t>
            </a:r>
          </a:p>
          <a:p>
            <a:pPr lvl="0"/>
            <a:r>
              <a:rPr lang="en-US" dirty="0"/>
              <a:t>As a result of the Great Awakening, colonist began questioning traditional authority.</a:t>
            </a:r>
          </a:p>
          <a:p>
            <a:pPr lvl="0"/>
            <a:r>
              <a:rPr lang="en-US" dirty="0"/>
              <a:t>Which leads colonist to rebel against the British government and inspires the American Revolution.</a:t>
            </a:r>
          </a:p>
          <a:p>
            <a:endParaRPr lang="en-US" dirty="0"/>
          </a:p>
        </p:txBody>
      </p:sp>
      <p:sp>
        <p:nvSpPr>
          <p:cNvPr id="3" name="Title 2"/>
          <p:cNvSpPr>
            <a:spLocks noGrp="1"/>
          </p:cNvSpPr>
          <p:nvPr>
            <p:ph type="title"/>
          </p:nvPr>
        </p:nvSpPr>
        <p:spPr/>
        <p:txBody>
          <a:bodyPr>
            <a:normAutofit/>
          </a:bodyPr>
          <a:lstStyle/>
          <a:p>
            <a:r>
              <a:rPr lang="en-US" b="1" dirty="0">
                <a:effectLst/>
              </a:rPr>
              <a:t>The Great Awakening (SSUSH2d</a:t>
            </a:r>
            <a:r>
              <a:rPr lang="en-US" b="1" dirty="0" smtClean="0">
                <a:effectLst/>
              </a:rPr>
              <a:t>)</a:t>
            </a:r>
            <a:endParaRPr lang="en-US" dirty="0"/>
          </a:p>
        </p:txBody>
      </p:sp>
    </p:spTree>
    <p:extLst>
      <p:ext uri="{BB962C8B-B14F-4D97-AF65-F5344CB8AC3E}">
        <p14:creationId xmlns:p14="http://schemas.microsoft.com/office/powerpoint/2010/main" val="257495413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Questions</a:t>
            </a:r>
            <a:endParaRPr lang="en-US" dirty="0"/>
          </a:p>
        </p:txBody>
      </p:sp>
      <p:sp>
        <p:nvSpPr>
          <p:cNvPr id="3" name="Content Placeholder 2"/>
          <p:cNvSpPr>
            <a:spLocks noGrp="1"/>
          </p:cNvSpPr>
          <p:nvPr>
            <p:ph idx="1"/>
          </p:nvPr>
        </p:nvSpPr>
        <p:spPr>
          <a:xfrm>
            <a:off x="457200" y="1524000"/>
            <a:ext cx="8229600" cy="5029200"/>
          </a:xfrm>
        </p:spPr>
        <p:txBody>
          <a:bodyPr>
            <a:normAutofit fontScale="92500" lnSpcReduction="10000"/>
          </a:bodyPr>
          <a:lstStyle/>
          <a:p>
            <a:pPr marL="514350" lvl="0" indent="-514350">
              <a:buFont typeface="+mj-lt"/>
              <a:buAutoNum type="arabicPeriod"/>
            </a:pPr>
            <a:r>
              <a:rPr lang="en-US" sz="2800" dirty="0"/>
              <a:t>Define Middle Passage</a:t>
            </a:r>
            <a:endParaRPr lang="en-US" sz="3600" dirty="0"/>
          </a:p>
          <a:p>
            <a:pPr marL="514350" lvl="0" indent="-514350">
              <a:buFont typeface="+mj-lt"/>
              <a:buAutoNum type="arabicPeriod"/>
            </a:pPr>
            <a:r>
              <a:rPr lang="en-US" sz="2800" dirty="0"/>
              <a:t>What was the significance of the Middle Passage?</a:t>
            </a:r>
            <a:endParaRPr lang="en-US" sz="3600" dirty="0"/>
          </a:p>
          <a:p>
            <a:pPr marL="514350" lvl="0" indent="-514350">
              <a:buFont typeface="+mj-lt"/>
              <a:buAutoNum type="arabicPeriod"/>
            </a:pPr>
            <a:r>
              <a:rPr lang="en-US" sz="2800" dirty="0"/>
              <a:t>What are 3 contributions of African Americans during the Colonial Era?</a:t>
            </a:r>
            <a:endParaRPr lang="en-US" sz="3600" dirty="0"/>
          </a:p>
          <a:p>
            <a:pPr marL="514350" lvl="0" indent="-514350">
              <a:buFont typeface="+mj-lt"/>
              <a:buAutoNum type="arabicPeriod"/>
            </a:pPr>
            <a:r>
              <a:rPr lang="en-US" sz="2800" dirty="0"/>
              <a:t>Define Salutary Neglect</a:t>
            </a:r>
            <a:endParaRPr lang="en-US" sz="3600" dirty="0"/>
          </a:p>
          <a:p>
            <a:pPr marL="514350" lvl="0" indent="-514350">
              <a:buFont typeface="+mj-lt"/>
              <a:buAutoNum type="arabicPeriod"/>
            </a:pPr>
            <a:r>
              <a:rPr lang="en-US" sz="2800" dirty="0"/>
              <a:t>How did Salutary Neglect impact colonist?</a:t>
            </a:r>
            <a:endParaRPr lang="en-US" sz="3600" dirty="0"/>
          </a:p>
          <a:p>
            <a:pPr marL="514350" lvl="0" indent="-514350">
              <a:buFont typeface="+mj-lt"/>
              <a:buAutoNum type="arabicPeriod"/>
            </a:pPr>
            <a:r>
              <a:rPr lang="en-US" sz="2800" dirty="0"/>
              <a:t>List 3 example of Salutary Neglect</a:t>
            </a:r>
            <a:endParaRPr lang="en-US" sz="3600" dirty="0"/>
          </a:p>
          <a:p>
            <a:pPr marL="822960" lvl="1" indent="-457200">
              <a:buFont typeface="+mj-lt"/>
              <a:buAutoNum type="alphaLcParenR"/>
            </a:pPr>
            <a:r>
              <a:rPr lang="en-US" dirty="0" smtClean="0"/>
              <a:t>________________________________________________</a:t>
            </a:r>
          </a:p>
          <a:p>
            <a:pPr marL="822960" lvl="1" indent="-457200">
              <a:buFont typeface="+mj-lt"/>
              <a:buAutoNum type="alphaLcParenR"/>
            </a:pPr>
            <a:r>
              <a:rPr lang="en-US" dirty="0" smtClean="0"/>
              <a:t>________________________________________________</a:t>
            </a:r>
          </a:p>
          <a:p>
            <a:pPr marL="822960" lvl="1" indent="-457200">
              <a:buFont typeface="+mj-lt"/>
              <a:buAutoNum type="alphaLcParenR"/>
            </a:pPr>
            <a:r>
              <a:rPr lang="en-US" dirty="0" smtClean="0"/>
              <a:t>_____________________________________________</a:t>
            </a:r>
          </a:p>
          <a:p>
            <a:pPr marL="514350" indent="-514350">
              <a:buFont typeface="+mj-lt"/>
              <a:buAutoNum type="arabicPeriod"/>
            </a:pPr>
            <a:r>
              <a:rPr lang="en-US" sz="3000" dirty="0" smtClean="0"/>
              <a:t>Define </a:t>
            </a:r>
            <a:r>
              <a:rPr lang="en-US" sz="3000" dirty="0"/>
              <a:t>the Great Awakening</a:t>
            </a:r>
            <a:endParaRPr lang="en-US" sz="3800" dirty="0"/>
          </a:p>
          <a:p>
            <a:pPr marL="514350" lvl="0" indent="-514350">
              <a:buFont typeface="+mj-lt"/>
              <a:buAutoNum type="arabicPeriod"/>
            </a:pPr>
            <a:r>
              <a:rPr lang="en-US" sz="2800" dirty="0"/>
              <a:t>What was the significance of the Great Awakening?</a:t>
            </a:r>
            <a:endParaRPr lang="en-US" sz="3600" dirty="0"/>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0" y="1757944"/>
            <a:ext cx="9144000" cy="5100056"/>
          </a:xfrm>
        </p:spPr>
      </p:pic>
      <p:sp>
        <p:nvSpPr>
          <p:cNvPr id="3" name="Title 2"/>
          <p:cNvSpPr>
            <a:spLocks noGrp="1"/>
          </p:cNvSpPr>
          <p:nvPr>
            <p:ph type="title"/>
          </p:nvPr>
        </p:nvSpPr>
        <p:spPr>
          <a:xfrm>
            <a:off x="457200" y="381000"/>
            <a:ext cx="8229600" cy="1219200"/>
          </a:xfrm>
        </p:spPr>
        <p:txBody>
          <a:bodyPr>
            <a:normAutofit fontScale="90000"/>
          </a:bodyPr>
          <a:lstStyle/>
          <a:p>
            <a:pPr algn="ctr"/>
            <a:r>
              <a:rPr lang="en-US" dirty="0" smtClean="0"/>
              <a:t>What’s the purpose of the following political cartoon?</a:t>
            </a:r>
            <a:endParaRPr lang="en-US" dirty="0"/>
          </a:p>
        </p:txBody>
      </p:sp>
    </p:spTree>
    <p:extLst>
      <p:ext uri="{BB962C8B-B14F-4D97-AF65-F5344CB8AC3E}">
        <p14:creationId xmlns:p14="http://schemas.microsoft.com/office/powerpoint/2010/main" val="17276332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533400" y="381000"/>
            <a:ext cx="8229600" cy="6096000"/>
          </a:xfrm>
        </p:spPr>
      </p:pic>
    </p:spTree>
    <p:extLst>
      <p:ext uri="{BB962C8B-B14F-4D97-AF65-F5344CB8AC3E}">
        <p14:creationId xmlns:p14="http://schemas.microsoft.com/office/powerpoint/2010/main" val="32950120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r>
              <a:rPr lang="en-US" dirty="0"/>
              <a:t>The founders of the British colonies were greatly influenced by an economic theory known as mercantilism. </a:t>
            </a:r>
          </a:p>
          <a:p>
            <a:pPr lvl="0"/>
            <a:r>
              <a:rPr lang="en-US" b="1" dirty="0"/>
              <a:t>Mercantilism</a:t>
            </a:r>
            <a:r>
              <a:rPr lang="en-US" dirty="0"/>
              <a:t> is an economic concept where the colonies served only to provide raw materials to the English businesses.</a:t>
            </a:r>
          </a:p>
          <a:p>
            <a:pPr lvl="0"/>
            <a:r>
              <a:rPr lang="en-US" dirty="0"/>
              <a:t>Then, the English businesses used the raw materials to make finished goods and then sell the finished goods back to the colonist.</a:t>
            </a:r>
          </a:p>
          <a:p>
            <a:endParaRPr lang="en-US" dirty="0"/>
          </a:p>
        </p:txBody>
      </p:sp>
      <p:sp>
        <p:nvSpPr>
          <p:cNvPr id="3" name="Title 2"/>
          <p:cNvSpPr>
            <a:spLocks noGrp="1"/>
          </p:cNvSpPr>
          <p:nvPr>
            <p:ph type="title"/>
          </p:nvPr>
        </p:nvSpPr>
        <p:spPr/>
        <p:txBody>
          <a:bodyPr>
            <a:normAutofit/>
          </a:bodyPr>
          <a:lstStyle/>
          <a:p>
            <a:r>
              <a:rPr lang="en-US" b="1" dirty="0">
                <a:effectLst/>
              </a:rPr>
              <a:t>Mercantilism (SSUSH1a</a:t>
            </a:r>
            <a:r>
              <a:rPr lang="en-US" b="1" dirty="0" smtClean="0">
                <a:effectLst/>
              </a:rPr>
              <a:t>)</a:t>
            </a:r>
            <a:endParaRPr lang="en-US" dirty="0"/>
          </a:p>
        </p:txBody>
      </p:sp>
    </p:spTree>
    <p:extLst>
      <p:ext uri="{BB962C8B-B14F-4D97-AF65-F5344CB8AC3E}">
        <p14:creationId xmlns:p14="http://schemas.microsoft.com/office/powerpoint/2010/main" val="28885141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 y="381000"/>
            <a:ext cx="8610600" cy="5943600"/>
          </a:xfrm>
        </p:spPr>
      </p:pic>
    </p:spTree>
    <p:extLst>
      <p:ext uri="{BB962C8B-B14F-4D97-AF65-F5344CB8AC3E}">
        <p14:creationId xmlns:p14="http://schemas.microsoft.com/office/powerpoint/2010/main" val="13961689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lvl="0"/>
            <a:r>
              <a:rPr lang="en-US" dirty="0"/>
              <a:t>Consequently, the English and its businesses became stronger and wealthier, and the colonies became poorer and weaker</a:t>
            </a:r>
            <a:r>
              <a:rPr lang="en-US" dirty="0" smtClean="0"/>
              <a:t>.</a:t>
            </a:r>
            <a:endParaRPr lang="en-US" dirty="0"/>
          </a:p>
        </p:txBody>
      </p:sp>
      <p:sp>
        <p:nvSpPr>
          <p:cNvPr id="3" name="Title 2"/>
          <p:cNvSpPr>
            <a:spLocks noGrp="1"/>
          </p:cNvSpPr>
          <p:nvPr>
            <p:ph type="title"/>
          </p:nvPr>
        </p:nvSpPr>
        <p:spPr/>
        <p:txBody>
          <a:bodyPr>
            <a:normAutofit/>
          </a:bodyPr>
          <a:lstStyle/>
          <a:p>
            <a:r>
              <a:rPr lang="en-US" b="1" dirty="0">
                <a:effectLst/>
              </a:rPr>
              <a:t>Mercantilism (SSUSH1a</a:t>
            </a:r>
            <a:r>
              <a:rPr lang="en-US" b="1" dirty="0" smtClean="0">
                <a:effectLst/>
              </a:rPr>
              <a:t>)</a:t>
            </a:r>
            <a:endParaRPr lang="en-US" dirty="0"/>
          </a:p>
        </p:txBody>
      </p:sp>
    </p:spTree>
    <p:extLst>
      <p:ext uri="{BB962C8B-B14F-4D97-AF65-F5344CB8AC3E}">
        <p14:creationId xmlns:p14="http://schemas.microsoft.com/office/powerpoint/2010/main" val="351936731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tint val="100000"/>
                <a:shade val="42000"/>
                <a:hueMod val="100000"/>
                <a:satMod val="100000"/>
              </a:schemeClr>
              <a:schemeClr val="phClr">
                <a:tint val="40000"/>
                <a:shade val="100000"/>
                <a:hueMod val="100000"/>
                <a:satMod val="10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arketSpecific xmlns="4873beb7-5857-4685-be1f-d57550cc96cc" xsi:nil="true"/>
    <ApprovalStatus xmlns="4873beb7-5857-4685-be1f-d57550cc96cc">InProgress</ApprovalStatus>
    <DirectSourceMarket xmlns="4873beb7-5857-4685-be1f-d57550cc96cc" xsi:nil="true"/>
    <PrimaryImageGen xmlns="4873beb7-5857-4685-be1f-d57550cc96cc">true</PrimaryImageGen>
    <ThumbnailAssetId xmlns="4873beb7-5857-4685-be1f-d57550cc96cc" xsi:nil="true"/>
    <TPFriendlyName xmlns="4873beb7-5857-4685-be1f-d57550cc96cc">Earth Day presentation</TPFriendlyName>
    <NumericId xmlns="4873beb7-5857-4685-be1f-d57550cc96cc">-1</NumericId>
    <BusinessGroup xmlns="4873beb7-5857-4685-be1f-d57550cc96cc" xsi:nil="true"/>
    <SourceTitle xmlns="4873beb7-5857-4685-be1f-d57550cc96cc">Earth Day presentation</SourceTitle>
    <APEditor xmlns="4873beb7-5857-4685-be1f-d57550cc96cc">
      <UserInfo>
        <DisplayName>REDMOND\v-luannv</DisplayName>
        <AccountId>92</AccountId>
        <AccountType/>
      </UserInfo>
    </APEditor>
    <OpenTemplate xmlns="4873beb7-5857-4685-be1f-d57550cc96cc">true</OpenTemplate>
    <UALocComments xmlns="4873beb7-5857-4685-be1f-d57550cc96cc" xsi:nil="true"/>
    <ParentAssetId xmlns="4873beb7-5857-4685-be1f-d57550cc96cc" xsi:nil="true"/>
    <IntlLangReviewDate xmlns="4873beb7-5857-4685-be1f-d57550cc96cc" xsi:nil="true"/>
    <PublishStatusLookup xmlns="4873beb7-5857-4685-be1f-d57550cc96cc">
      <Value>265002</Value>
      <Value>1317051</Value>
    </PublishStatusLookup>
    <MachineTranslated xmlns="4873beb7-5857-4685-be1f-d57550cc96cc">false</MachineTranslated>
    <OriginalSourceMarket xmlns="4873beb7-5857-4685-be1f-d57550cc96cc" xsi:nil="true"/>
    <TPInstallLocation xmlns="4873beb7-5857-4685-be1f-d57550cc96cc">{My Templates}</TPInstallLocation>
    <APDescription xmlns="4873beb7-5857-4685-be1f-d57550cc96cc" xsi:nil="true"/>
    <ContentItem xmlns="4873beb7-5857-4685-be1f-d57550cc96cc" xsi:nil="true"/>
    <ClipArtFilename xmlns="4873beb7-5857-4685-be1f-d57550cc96cc" xsi:nil="true"/>
    <PublishTargets xmlns="4873beb7-5857-4685-be1f-d57550cc96cc">OfficeOnline</PublishTargets>
    <TimesCloned xmlns="4873beb7-5857-4685-be1f-d57550cc96cc" xsi:nil="true"/>
    <AcquiredFrom xmlns="4873beb7-5857-4685-be1f-d57550cc96cc" xsi:nil="true"/>
    <AssetStart xmlns="4873beb7-5857-4685-be1f-d57550cc96cc">2009-05-30T20:45:29+00:00</AssetStart>
    <Provider xmlns="4873beb7-5857-4685-be1f-d57550cc96cc">EY006220130</Provider>
    <LastHandOff xmlns="4873beb7-5857-4685-be1f-d57550cc96cc" xsi:nil="true"/>
    <TPClientViewer xmlns="4873beb7-5857-4685-be1f-d57550cc96cc">Microsoft Office PowerPoint</TPClientViewer>
    <IsDeleted xmlns="4873beb7-5857-4685-be1f-d57550cc96cc">false</IsDeleted>
    <TemplateStatus xmlns="4873beb7-5857-4685-be1f-d57550cc96cc">Complete</TemplateStatus>
    <SubmitterId xmlns="4873beb7-5857-4685-be1f-d57550cc96cc" xsi:nil="true"/>
    <TPExecutable xmlns="4873beb7-5857-4685-be1f-d57550cc96cc" xsi:nil="true"/>
    <AssetType xmlns="4873beb7-5857-4685-be1f-d57550cc96cc">TP</AssetType>
    <CSXSubmissionDate xmlns="4873beb7-5857-4685-be1f-d57550cc96cc" xsi:nil="true"/>
    <CSXUpdate xmlns="4873beb7-5857-4685-be1f-d57550cc96cc">false</CSXUpdate>
    <ApprovalLog xmlns="4873beb7-5857-4685-be1f-d57550cc96cc" xsi:nil="true"/>
    <BugNumber xmlns="4873beb7-5857-4685-be1f-d57550cc96cc">814595</BugNumber>
    <Milestone xmlns="4873beb7-5857-4685-be1f-d57550cc96cc" xsi:nil="true"/>
    <OriginAsset xmlns="4873beb7-5857-4685-be1f-d57550cc96cc" xsi:nil="true"/>
    <TPComponent xmlns="4873beb7-5857-4685-be1f-d57550cc96cc">PPTFiles</TPComponent>
    <AssetId xmlns="4873beb7-5857-4685-be1f-d57550cc96cc">TP010251335</AssetId>
    <TPLaunchHelpLink xmlns="4873beb7-5857-4685-be1f-d57550cc96cc" xsi:nil="true"/>
    <TPApplication xmlns="4873beb7-5857-4685-be1f-d57550cc96cc">PowerPoint</TPApplication>
    <IntlLocPriority xmlns="4873beb7-5857-4685-be1f-d57550cc96cc" xsi:nil="true"/>
    <IntlLangReviewer xmlns="4873beb7-5857-4685-be1f-d57550cc96cc" xsi:nil="true"/>
    <HandoffToMSDN xmlns="4873beb7-5857-4685-be1f-d57550cc96cc" xsi:nil="true"/>
    <PlannedPubDate xmlns="4873beb7-5857-4685-be1f-d57550cc96cc">2008-03-15T07:00:00+00:00</PlannedPubDate>
    <CrawlForDependencies xmlns="4873beb7-5857-4685-be1f-d57550cc96cc">false</CrawlForDependencies>
    <TrustLevel xmlns="4873beb7-5857-4685-be1f-d57550cc96cc">1 Microsoft Managed Content</TrustLevel>
    <IsSearchable xmlns="4873beb7-5857-4685-be1f-d57550cc96cc">false</IsSearchable>
    <TPNamespace xmlns="4873beb7-5857-4685-be1f-d57550cc96cc">POWERPNT</TPNamespace>
    <Markets xmlns="4873beb7-5857-4685-be1f-d57550cc96cc"/>
    <IntlLangReview xmlns="4873beb7-5857-4685-be1f-d57550cc96cc" xsi:nil="true"/>
    <UAProjectedTotalWords xmlns="4873beb7-5857-4685-be1f-d57550cc96cc" xsi:nil="true"/>
    <OutputCachingOn xmlns="4873beb7-5857-4685-be1f-d57550cc96cc">false</OutputCachingOn>
    <AverageRating xmlns="4873beb7-5857-4685-be1f-d57550cc96cc" xsi:nil="true"/>
    <TPCommandLine xmlns="4873beb7-5857-4685-be1f-d57550cc96cc">{PP} /n {FilePath}</TPCommandLine>
    <TPAppVersion xmlns="4873beb7-5857-4685-be1f-d57550cc96cc">12</TPAppVersion>
    <APAuthor xmlns="4873beb7-5857-4685-be1f-d57550cc96cc">
      <UserInfo>
        <DisplayName>REDMOND\cynvey</DisplayName>
        <AccountId>191</AccountId>
        <AccountType/>
      </UserInfo>
    </APAuthor>
    <EditorialStatus xmlns="4873beb7-5857-4685-be1f-d57550cc96cc" xsi:nil="true"/>
    <TPLaunchHelpLinkType xmlns="4873beb7-5857-4685-be1f-d57550cc96cc">Template</TPLaunchHelpLinkType>
    <LastModifiedDateTime xmlns="4873beb7-5857-4685-be1f-d57550cc96cc" xsi:nil="true"/>
    <UACurrentWords xmlns="4873beb7-5857-4685-be1f-d57550cc96cc">0</UACurrentWords>
    <UALocRecommendation xmlns="4873beb7-5857-4685-be1f-d57550cc96cc">Localize</UALocRecommendation>
    <ArtSampleDocs xmlns="4873beb7-5857-4685-be1f-d57550cc96cc" xsi:nil="true"/>
    <UANotes xmlns="4873beb7-5857-4685-be1f-d57550cc96cc" xsi:nil="true"/>
    <ShowIn xmlns="4873beb7-5857-4685-be1f-d57550cc96cc" xsi:nil="true"/>
    <CSXHash xmlns="4873beb7-5857-4685-be1f-d57550cc96cc" xsi:nil="true"/>
    <VoteCount xmlns="4873beb7-5857-4685-be1f-d57550cc96cc" xsi:nil="true"/>
    <AssetExpire xmlns="4873beb7-5857-4685-be1f-d57550cc96cc">2100-01-01T00:00:00+00:00</AssetExpire>
    <CSXSubmissionMarket xmlns="4873beb7-5857-4685-be1f-d57550cc96cc" xsi:nil="true"/>
    <DSATActionTaken xmlns="4873beb7-5857-4685-be1f-d57550cc96cc" xsi:nil="true"/>
    <LastPublishResultLookup xmlns="4873beb7-5857-4685-be1f-d57550cc96cc" xsi:nil="true"/>
    <PolicheckWords xmlns="4873beb7-5857-4685-be1f-d57550cc96cc" xsi:nil="true"/>
    <FriendlyTitle xmlns="4873beb7-5857-4685-be1f-d57550cc96cc" xsi:nil="true"/>
    <Manager xmlns="4873beb7-5857-4685-be1f-d57550cc96cc" xsi:nil="true"/>
    <EditorialTags xmlns="4873beb7-5857-4685-be1f-d57550cc96cc" xsi:nil="true"/>
    <LegacyData xmlns="4873beb7-5857-4685-be1f-d57550cc96cc" xsi:nil="true"/>
    <Downloads xmlns="4873beb7-5857-4685-be1f-d57550cc96cc">0</Downloads>
    <Providers xmlns="4873beb7-5857-4685-be1f-d57550cc96cc" xsi:nil="true"/>
    <TemplateTemplateType xmlns="4873beb7-5857-4685-be1f-d57550cc96cc">PowerPoint 12 Default</TemplateTemplateType>
    <OOCacheId xmlns="4873beb7-5857-4685-be1f-d57550cc96cc" xsi:nil="true"/>
    <BlockPublish xmlns="4873beb7-5857-4685-be1f-d57550cc96cc" xsi:nil="true"/>
    <CampaignTagsTaxHTField0 xmlns="4873beb7-5857-4685-be1f-d57550cc96cc">
      <Terms xmlns="http://schemas.microsoft.com/office/infopath/2007/PartnerControls"/>
    </CampaignTagsTaxHTField0>
    <LocLastLocAttemptVersionLookup xmlns="4873beb7-5857-4685-be1f-d57550cc96cc">117111</LocLastLocAttemptVersionLookup>
    <LocLastLocAttemptVersionTypeLookup xmlns="4873beb7-5857-4685-be1f-d57550cc96cc" xsi:nil="true"/>
    <LocOverallPreviewStatusLookup xmlns="4873beb7-5857-4685-be1f-d57550cc96cc" xsi:nil="true"/>
    <LocOverallPublishStatusLookup xmlns="4873beb7-5857-4685-be1f-d57550cc96cc" xsi:nil="true"/>
    <TaxCatchAll xmlns="4873beb7-5857-4685-be1f-d57550cc96cc"/>
    <LocNewPublishedVersionLookup xmlns="4873beb7-5857-4685-be1f-d57550cc96cc" xsi:nil="true"/>
    <LocPublishedDependentAssetsLookup xmlns="4873beb7-5857-4685-be1f-d57550cc96cc" xsi:nil="true"/>
    <LocComments xmlns="4873beb7-5857-4685-be1f-d57550cc96cc" xsi:nil="true"/>
    <LocProcessedForMarketsLookup xmlns="4873beb7-5857-4685-be1f-d57550cc96cc" xsi:nil="true"/>
    <LocRecommendedHandoff xmlns="4873beb7-5857-4685-be1f-d57550cc96cc" xsi:nil="true"/>
    <LocManualTestRequired xmlns="4873beb7-5857-4685-be1f-d57550cc96cc" xsi:nil="true"/>
    <LocProcessedForHandoffsLookup xmlns="4873beb7-5857-4685-be1f-d57550cc96cc" xsi:nil="true"/>
    <LocOverallHandbackStatusLookup xmlns="4873beb7-5857-4685-be1f-d57550cc96cc" xsi:nil="true"/>
    <LocalizationTagsTaxHTField0 xmlns="4873beb7-5857-4685-be1f-d57550cc96cc">
      <Terms xmlns="http://schemas.microsoft.com/office/infopath/2007/PartnerControls"/>
    </LocalizationTagsTaxHTField0>
    <FeatureTagsTaxHTField0 xmlns="4873beb7-5857-4685-be1f-d57550cc96cc">
      <Terms xmlns="http://schemas.microsoft.com/office/infopath/2007/PartnerControls"/>
    </FeatureTagsTaxHTField0>
    <LocOverallLocStatusLookup xmlns="4873beb7-5857-4685-be1f-d57550cc96cc" xsi:nil="true"/>
    <LocPublishedLinkedAssetsLookup xmlns="4873beb7-5857-4685-be1f-d57550cc96cc" xsi:nil="true"/>
    <InternalTagsTaxHTField0 xmlns="4873beb7-5857-4685-be1f-d57550cc96cc">
      <Terms xmlns="http://schemas.microsoft.com/office/infopath/2007/PartnerControls"/>
    </InternalTagsTaxHTField0>
    <RecommendationsModifier xmlns="4873beb7-5857-4685-be1f-d57550cc96cc" xsi:nil="true"/>
    <ScenarioTagsTaxHTField0 xmlns="4873beb7-5857-4685-be1f-d57550cc96cc">
      <Terms xmlns="http://schemas.microsoft.com/office/infopath/2007/PartnerControls"/>
    </ScenarioTagsTaxHTField0>
    <OriginalRelease xmlns="4873beb7-5857-4685-be1f-d57550cc96cc">14</OriginalRelease>
    <LocMarketGroupTiers2 xmlns="4873beb7-5857-4685-be1f-d57550cc96cc" xsi:nil="true"/>
  </documentManagement>
</p:properties>
</file>

<file path=customXml/itemProps1.xml><?xml version="1.0" encoding="utf-8"?>
<ds:datastoreItem xmlns:ds="http://schemas.openxmlformats.org/officeDocument/2006/customXml" ds:itemID="{94B4DB3A-C1C4-465B-9355-C0B33B7AAE83}">
  <ds:schemaRefs>
    <ds:schemaRef ds:uri="http://schemas.microsoft.com/sharepoint/v3/contenttype/forms"/>
  </ds:schemaRefs>
</ds:datastoreItem>
</file>

<file path=customXml/itemProps2.xml><?xml version="1.0" encoding="utf-8"?>
<ds:datastoreItem xmlns:ds="http://schemas.openxmlformats.org/officeDocument/2006/customXml" ds:itemID="{4EDCD270-B72B-481F-9D1F-CD9FEF5D1B8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C81E83E-27DA-4385-85C1-151A0ACABF62}">
  <ds:schemaRefs>
    <ds:schemaRef ds:uri="http://www.w3.org/XML/1998/namespace"/>
    <ds:schemaRef ds:uri="http://purl.org/dc/dcmitype/"/>
    <ds:schemaRef ds:uri="http://schemas.microsoft.com/office/2006/documentManagement/types"/>
    <ds:schemaRef ds:uri="http://schemas.microsoft.com/office/infopath/2007/PartnerControls"/>
    <ds:schemaRef ds:uri="4873beb7-5857-4685-be1f-d57550cc96cc"/>
    <ds:schemaRef ds:uri="http://purl.org/dc/terms/"/>
    <ds:schemaRef ds:uri="http://schemas.microsoft.com/office/2006/metadata/properties"/>
    <ds:schemaRef ds:uri="http://schemas.openxmlformats.org/package/2006/metadata/core-propertie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tf10251335</Template>
  <TotalTime>0</TotalTime>
  <Words>1566</Words>
  <Application>Microsoft Office PowerPoint</Application>
  <PresentationFormat>On-screen Show (4:3)</PresentationFormat>
  <Paragraphs>136</Paragraphs>
  <Slides>43</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43</vt:i4>
      </vt:variant>
    </vt:vector>
  </HeadingPairs>
  <TitlesOfParts>
    <vt:vector size="47" baseType="lpstr">
      <vt:lpstr>Calibri</vt:lpstr>
      <vt:lpstr>Constantia</vt:lpstr>
      <vt:lpstr>Wingdings 2</vt:lpstr>
      <vt:lpstr>Paper</vt:lpstr>
      <vt:lpstr>The Colonial Era</vt:lpstr>
      <vt:lpstr>Standards</vt:lpstr>
      <vt:lpstr>Key Concepts</vt:lpstr>
      <vt:lpstr>PowerPoint Presentation</vt:lpstr>
      <vt:lpstr>What’s the purpose of the following political cartoon?</vt:lpstr>
      <vt:lpstr>PowerPoint Presentation</vt:lpstr>
      <vt:lpstr>Mercantilism (SSUSH1a)</vt:lpstr>
      <vt:lpstr>PowerPoint Presentation</vt:lpstr>
      <vt:lpstr>Mercantilism (SSUSH1a)</vt:lpstr>
      <vt:lpstr>PowerPoint Presentation</vt:lpstr>
      <vt:lpstr>Trans-Atlantic Trade (SSUSH1a)</vt:lpstr>
      <vt:lpstr>PowerPoint Presentation</vt:lpstr>
      <vt:lpstr>PowerPoint Presentation</vt:lpstr>
      <vt:lpstr>Southern Colonies (SSUSH1b)</vt:lpstr>
      <vt:lpstr>Southern Colonies (SSUSH1b)</vt:lpstr>
      <vt:lpstr>Review Questions</vt:lpstr>
      <vt:lpstr>PowerPoint Presentation</vt:lpstr>
      <vt:lpstr>What does this map tell you about the Southern and New England Colonies?</vt:lpstr>
      <vt:lpstr>New England Colonies (SSUSH1c)</vt:lpstr>
      <vt:lpstr>New England Colonies (SSUSH1c)</vt:lpstr>
      <vt:lpstr>PowerPoint Presentation</vt:lpstr>
      <vt:lpstr>Compare and contrast the Mid-Atlantic, New England, and Southern Colonies base of the following map</vt:lpstr>
      <vt:lpstr>Mid-Atlantic Colonies (SSUSH1d)</vt:lpstr>
      <vt:lpstr>Mid-Atlantic Colonies (SSUSH1d)</vt:lpstr>
      <vt:lpstr>Describe how these charts impacted the Colonies?</vt:lpstr>
      <vt:lpstr>European Cultural Diversity (SSUSH2a)</vt:lpstr>
      <vt:lpstr>Review Questions</vt:lpstr>
      <vt:lpstr>Primary Source Analysis </vt:lpstr>
      <vt:lpstr>PowerPoint Presentation</vt:lpstr>
      <vt:lpstr>PowerPoint Presentation</vt:lpstr>
      <vt:lpstr>The Middle Passage (SSUSH2b)</vt:lpstr>
      <vt:lpstr>PowerPoint Presentation</vt:lpstr>
      <vt:lpstr>African American Population (SSUSH2b)</vt:lpstr>
      <vt:lpstr>Cultural Contribution of African Americans (SSUSH2b)</vt:lpstr>
      <vt:lpstr>Cultural Contribution of African Americans (SSUSH2b)</vt:lpstr>
      <vt:lpstr>PowerPoint Presentation</vt:lpstr>
      <vt:lpstr>Salutary Neglect (SSUSH2c)</vt:lpstr>
      <vt:lpstr>Salutary Neglect (SSUSH2c)</vt:lpstr>
      <vt:lpstr>Why would an artist draw the following picture?</vt:lpstr>
      <vt:lpstr>What is happening to the number of Churches in the Colonies? Is this a positive or negative situation? </vt:lpstr>
      <vt:lpstr>Primary Source Analysis</vt:lpstr>
      <vt:lpstr>The Great Awakening (SSUSH2d)</vt:lpstr>
      <vt:lpstr>Review Questions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2017-07-21T13:40:54Z</dcterms:created>
  <dcterms:modified xsi:type="dcterms:W3CDTF">2018-04-27T13:30:06Z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0x0101006EDDDB5EE6D98C44930B742096920B300400F5B6D36B3EF94B4E9A635CDF2A18F5B8</vt:lpwstr>
  </property>
  <property fmtid="{D5CDD505-2E9C-101B-9397-08002B2CF9AE}" pid="3" name="ImageGenCounter">
    <vt:lpwstr>0</vt:lpwstr>
  </property>
  <property fmtid="{D5CDD505-2E9C-101B-9397-08002B2CF9AE}" pid="4" name="ViolationReportStatus">
    <vt:lpwstr>None</vt:lpwstr>
  </property>
  <property fmtid="{D5CDD505-2E9C-101B-9397-08002B2CF9AE}" pid="5" name="ImageGenStatus">
    <vt:lpwstr>0</vt:lpwstr>
  </property>
  <property fmtid="{D5CDD505-2E9C-101B-9397-08002B2CF9AE}" pid="6" name="Applications">
    <vt:lpwstr>79;#tpl120;#419;#zpp140;#65;#zpp120</vt:lpwstr>
  </property>
  <property fmtid="{D5CDD505-2E9C-101B-9397-08002B2CF9AE}" pid="7" name="PolicheckCounter">
    <vt:lpwstr>0</vt:lpwstr>
  </property>
  <property fmtid="{D5CDD505-2E9C-101B-9397-08002B2CF9AE}" pid="8" name="PolicheckStatus">
    <vt:lpwstr>0</vt:lpwstr>
  </property>
  <property fmtid="{D5CDD505-2E9C-101B-9397-08002B2CF9AE}" pid="9" name="APTrustLevel">
    <vt:r8>1</vt:r8>
  </property>
</Properties>
</file>