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Lst>
  <p:sldIdLst>
    <p:sldId id="256" r:id="rId3"/>
    <p:sldId id="257" r:id="rId4"/>
    <p:sldId id="258" r:id="rId5"/>
    <p:sldId id="290" r:id="rId6"/>
    <p:sldId id="289" r:id="rId7"/>
    <p:sldId id="259" r:id="rId8"/>
    <p:sldId id="291" r:id="rId9"/>
    <p:sldId id="292" r:id="rId10"/>
    <p:sldId id="293" r:id="rId11"/>
    <p:sldId id="330" r:id="rId12"/>
    <p:sldId id="260" r:id="rId13"/>
    <p:sldId id="295" r:id="rId14"/>
    <p:sldId id="296" r:id="rId15"/>
    <p:sldId id="263" r:id="rId16"/>
    <p:sldId id="297" r:id="rId17"/>
    <p:sldId id="298" r:id="rId18"/>
    <p:sldId id="299" r:id="rId19"/>
    <p:sldId id="300" r:id="rId20"/>
    <p:sldId id="301" r:id="rId21"/>
    <p:sldId id="261" r:id="rId22"/>
    <p:sldId id="262" r:id="rId23"/>
    <p:sldId id="288" r:id="rId24"/>
    <p:sldId id="302" r:id="rId25"/>
    <p:sldId id="303" r:id="rId26"/>
    <p:sldId id="304" r:id="rId27"/>
    <p:sldId id="305" r:id="rId28"/>
    <p:sldId id="306" r:id="rId29"/>
    <p:sldId id="265" r:id="rId30"/>
    <p:sldId id="307" r:id="rId31"/>
    <p:sldId id="308" r:id="rId32"/>
    <p:sldId id="264" r:id="rId33"/>
    <p:sldId id="310" r:id="rId34"/>
    <p:sldId id="312" r:id="rId35"/>
    <p:sldId id="309" r:id="rId36"/>
    <p:sldId id="266" r:id="rId37"/>
    <p:sldId id="267" r:id="rId38"/>
    <p:sldId id="268" r:id="rId39"/>
    <p:sldId id="331" r:id="rId40"/>
    <p:sldId id="311" r:id="rId41"/>
    <p:sldId id="313" r:id="rId42"/>
    <p:sldId id="269" r:id="rId43"/>
    <p:sldId id="270" r:id="rId44"/>
    <p:sldId id="294" r:id="rId45"/>
    <p:sldId id="314" r:id="rId46"/>
    <p:sldId id="315" r:id="rId47"/>
    <p:sldId id="271" r:id="rId48"/>
    <p:sldId id="284" r:id="rId49"/>
    <p:sldId id="316" r:id="rId50"/>
    <p:sldId id="332" r:id="rId51"/>
    <p:sldId id="317" r:id="rId52"/>
    <p:sldId id="319" r:id="rId53"/>
    <p:sldId id="272" r:id="rId54"/>
    <p:sldId id="333" r:id="rId55"/>
    <p:sldId id="273" r:id="rId56"/>
    <p:sldId id="318" r:id="rId57"/>
    <p:sldId id="320" r:id="rId58"/>
    <p:sldId id="274" r:id="rId59"/>
    <p:sldId id="321" r:id="rId60"/>
    <p:sldId id="275" r:id="rId61"/>
    <p:sldId id="322" r:id="rId62"/>
    <p:sldId id="276" r:id="rId63"/>
    <p:sldId id="285" r:id="rId64"/>
    <p:sldId id="323" r:id="rId65"/>
    <p:sldId id="277" r:id="rId66"/>
    <p:sldId id="324" r:id="rId67"/>
    <p:sldId id="278" r:id="rId68"/>
    <p:sldId id="334" r:id="rId69"/>
    <p:sldId id="325" r:id="rId70"/>
    <p:sldId id="279" r:id="rId71"/>
    <p:sldId id="326" r:id="rId72"/>
    <p:sldId id="280" r:id="rId73"/>
    <p:sldId id="286" r:id="rId74"/>
    <p:sldId id="327" r:id="rId75"/>
    <p:sldId id="328" r:id="rId76"/>
    <p:sldId id="281" r:id="rId77"/>
    <p:sldId id="282" r:id="rId78"/>
    <p:sldId id="329" r:id="rId79"/>
    <p:sldId id="283" r:id="rId80"/>
    <p:sldId id="287"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1141FC-1D41-4E77-A9A4-F9DB440F7A33}">
          <p14:sldIdLst>
            <p14:sldId id="256"/>
            <p14:sldId id="257"/>
            <p14:sldId id="258"/>
            <p14:sldId id="290"/>
            <p14:sldId id="289"/>
            <p14:sldId id="259"/>
            <p14:sldId id="291"/>
            <p14:sldId id="292"/>
            <p14:sldId id="293"/>
            <p14:sldId id="330"/>
            <p14:sldId id="260"/>
            <p14:sldId id="295"/>
            <p14:sldId id="296"/>
            <p14:sldId id="263"/>
            <p14:sldId id="297"/>
            <p14:sldId id="298"/>
            <p14:sldId id="299"/>
            <p14:sldId id="300"/>
            <p14:sldId id="301"/>
            <p14:sldId id="261"/>
            <p14:sldId id="262"/>
            <p14:sldId id="288"/>
            <p14:sldId id="302"/>
            <p14:sldId id="303"/>
            <p14:sldId id="304"/>
            <p14:sldId id="305"/>
            <p14:sldId id="306"/>
            <p14:sldId id="265"/>
            <p14:sldId id="307"/>
            <p14:sldId id="308"/>
            <p14:sldId id="264"/>
            <p14:sldId id="310"/>
            <p14:sldId id="312"/>
            <p14:sldId id="309"/>
            <p14:sldId id="266"/>
            <p14:sldId id="267"/>
            <p14:sldId id="268"/>
            <p14:sldId id="331"/>
            <p14:sldId id="311"/>
            <p14:sldId id="313"/>
            <p14:sldId id="269"/>
            <p14:sldId id="270"/>
            <p14:sldId id="294"/>
            <p14:sldId id="314"/>
            <p14:sldId id="315"/>
            <p14:sldId id="271"/>
            <p14:sldId id="284"/>
            <p14:sldId id="316"/>
            <p14:sldId id="332"/>
            <p14:sldId id="317"/>
            <p14:sldId id="319"/>
            <p14:sldId id="272"/>
            <p14:sldId id="333"/>
            <p14:sldId id="273"/>
            <p14:sldId id="318"/>
            <p14:sldId id="320"/>
            <p14:sldId id="274"/>
            <p14:sldId id="321"/>
            <p14:sldId id="275"/>
            <p14:sldId id="322"/>
            <p14:sldId id="276"/>
            <p14:sldId id="285"/>
            <p14:sldId id="323"/>
            <p14:sldId id="277"/>
            <p14:sldId id="324"/>
            <p14:sldId id="278"/>
            <p14:sldId id="334"/>
            <p14:sldId id="325"/>
            <p14:sldId id="279"/>
            <p14:sldId id="326"/>
            <p14:sldId id="280"/>
            <p14:sldId id="286"/>
            <p14:sldId id="327"/>
            <p14:sldId id="328"/>
            <p14:sldId id="281"/>
            <p14:sldId id="282"/>
            <p14:sldId id="329"/>
            <p14:sldId id="283"/>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p:cViewPr>
        <p:scale>
          <a:sx n="48" d="100"/>
          <a:sy n="48" d="100"/>
        </p:scale>
        <p:origin x="77"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33672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5759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52021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31105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4/27/2018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75724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09A250-FF31-4206-8172-F9D3106AACB1}" type="datetimeFigureOut">
              <a:rPr lang="en-US" smtClean="0"/>
              <a:t>4/27/2018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76699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23844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12687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7942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08944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1443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4/27/2018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4/27/2018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4/27/2018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4/27/2018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4/27/2018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3085874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3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 War II and Cold War</a:t>
            </a:r>
            <a:endParaRPr lang="en-US" dirty="0"/>
          </a:p>
        </p:txBody>
      </p:sp>
      <p:sp>
        <p:nvSpPr>
          <p:cNvPr id="3" name="Subtitle 2"/>
          <p:cNvSpPr>
            <a:spLocks noGrp="1"/>
          </p:cNvSpPr>
          <p:nvPr>
            <p:ph type="subTitle" idx="1"/>
          </p:nvPr>
        </p:nvSpPr>
        <p:spPr/>
        <p:txBody>
          <a:bodyPr/>
          <a:lstStyle/>
          <a:p>
            <a:r>
              <a:rPr lang="en-US" smtClean="0"/>
              <a:t>Paulding County</a:t>
            </a:r>
            <a:r>
              <a:rPr lang="en-US" dirty="0" smtClean="0"/>
              <a:t>: U.S. History</a:t>
            </a:r>
            <a:endParaRPr lang="en-US" dirty="0"/>
          </a:p>
        </p:txBody>
      </p:sp>
    </p:spTree>
    <p:extLst>
      <p:ext uri="{BB962C8B-B14F-4D97-AF65-F5344CB8AC3E}">
        <p14:creationId xmlns:p14="http://schemas.microsoft.com/office/powerpoint/2010/main" val="530717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45730"/>
          </a:xfrm>
        </p:spPr>
        <p:txBody>
          <a:bodyPr/>
          <a:lstStyle/>
          <a:p>
            <a:pPr algn="ctr"/>
            <a:r>
              <a:rPr lang="en-US" dirty="0" smtClean="0"/>
              <a:t>Document Analysis</a:t>
            </a:r>
            <a:endParaRPr lang="en-US" dirty="0"/>
          </a:p>
        </p:txBody>
      </p:sp>
      <p:sp>
        <p:nvSpPr>
          <p:cNvPr id="3" name="Content Placeholder 2"/>
          <p:cNvSpPr>
            <a:spLocks noGrp="1"/>
          </p:cNvSpPr>
          <p:nvPr>
            <p:ph idx="1"/>
          </p:nvPr>
        </p:nvSpPr>
        <p:spPr>
          <a:xfrm>
            <a:off x="237744" y="1554480"/>
            <a:ext cx="11722608" cy="5084064"/>
          </a:xfrm>
        </p:spPr>
        <p:txBody>
          <a:bodyPr/>
          <a:lstStyle/>
          <a:p>
            <a:pPr marL="0" indent="0">
              <a:buNone/>
            </a:pPr>
            <a:r>
              <a:rPr lang="en-US" sz="2800" dirty="0"/>
              <a:t>Yesterday, Dec. 7, 1941 - a date which will live in infamy - the United States of America was suddenly and deliberately attacked by naval and air forces of the Empire of Japan… The attack yesterday on the Hawaiian Islands has caused severe damage to American naval and military forces. Very many American lives have been lost. In addition, American ships have been reported torpedoed on the high seas between San Francisco and Honolulu…</a:t>
            </a:r>
          </a:p>
          <a:p>
            <a:pPr marL="0" indent="0">
              <a:buNone/>
            </a:pPr>
            <a:endParaRPr lang="en-US" sz="2800" dirty="0" smtClean="0"/>
          </a:p>
          <a:p>
            <a:pPr marL="0" indent="0">
              <a:buNone/>
            </a:pPr>
            <a:r>
              <a:rPr lang="en-US" sz="2800" dirty="0" smtClean="0"/>
              <a:t>Source</a:t>
            </a:r>
            <a:r>
              <a:rPr lang="en-US" sz="2800" dirty="0"/>
              <a:t>: President Franklin D. Roosevelt’s Pearl Harbor Speech December 8, 1941, To the Congress of the United States</a:t>
            </a:r>
          </a:p>
          <a:p>
            <a:endParaRPr lang="en-US" dirty="0"/>
          </a:p>
        </p:txBody>
      </p:sp>
    </p:spTree>
    <p:extLst>
      <p:ext uri="{BB962C8B-B14F-4D97-AF65-F5344CB8AC3E}">
        <p14:creationId xmlns:p14="http://schemas.microsoft.com/office/powerpoint/2010/main" val="165162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World War II (SSUSH19a)</a:t>
            </a:r>
            <a:r>
              <a:rPr lang="en-US" dirty="0"/>
              <a:t/>
            </a:r>
            <a:br>
              <a:rPr lang="en-US" dirty="0"/>
            </a:br>
            <a:endParaRPr lang="en-US" dirty="0"/>
          </a:p>
        </p:txBody>
      </p:sp>
      <p:sp>
        <p:nvSpPr>
          <p:cNvPr id="3" name="Content Placeholder 2"/>
          <p:cNvSpPr>
            <a:spLocks noGrp="1"/>
          </p:cNvSpPr>
          <p:nvPr>
            <p:ph idx="1"/>
          </p:nvPr>
        </p:nvSpPr>
        <p:spPr/>
        <p:txBody>
          <a:bodyPr/>
          <a:lstStyle/>
          <a:p>
            <a:r>
              <a:rPr lang="en-US" sz="2800" b="1" dirty="0"/>
              <a:t>Japanese Attack on Pearl Harbor (SSUSH19a)</a:t>
            </a:r>
            <a:endParaRPr lang="en-US" sz="2800" dirty="0"/>
          </a:p>
          <a:p>
            <a:pPr lvl="1"/>
            <a:r>
              <a:rPr lang="en-US" sz="2800" dirty="0"/>
              <a:t>Japanese surprise attack on the United States</a:t>
            </a:r>
          </a:p>
          <a:p>
            <a:pPr lvl="1"/>
            <a:r>
              <a:rPr lang="en-US" sz="2800" dirty="0"/>
              <a:t>Over 2,400 Americans were killed </a:t>
            </a:r>
          </a:p>
          <a:p>
            <a:pPr lvl="1"/>
            <a:r>
              <a:rPr lang="en-US" sz="2800" dirty="0"/>
              <a:t>Result: United States officially enters World War II</a:t>
            </a:r>
          </a:p>
          <a:p>
            <a:endParaRPr lang="en-US" dirty="0"/>
          </a:p>
        </p:txBody>
      </p:sp>
    </p:spTree>
    <p:extLst>
      <p:ext uri="{BB962C8B-B14F-4D97-AF65-F5344CB8AC3E}">
        <p14:creationId xmlns:p14="http://schemas.microsoft.com/office/powerpoint/2010/main" val="38078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1245720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069724"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69725" y="0"/>
            <a:ext cx="6122276" cy="6858000"/>
          </a:xfrm>
          <a:prstGeom prst="rect">
            <a:avLst/>
          </a:prstGeom>
        </p:spPr>
      </p:pic>
    </p:spTree>
    <p:extLst>
      <p:ext uri="{BB962C8B-B14F-4D97-AF65-F5344CB8AC3E}">
        <p14:creationId xmlns:p14="http://schemas.microsoft.com/office/powerpoint/2010/main" val="36460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Pacific Theater (SSUSH19b)</a:t>
            </a:r>
            <a:r>
              <a:rPr lang="en-US" dirty="0"/>
              <a:t/>
            </a:r>
            <a:br>
              <a:rPr lang="en-US" dirty="0"/>
            </a:br>
            <a:endParaRPr lang="en-US" dirty="0"/>
          </a:p>
        </p:txBody>
      </p:sp>
      <p:sp>
        <p:nvSpPr>
          <p:cNvPr id="3" name="Content Placeholder 2"/>
          <p:cNvSpPr>
            <a:spLocks noGrp="1"/>
          </p:cNvSpPr>
          <p:nvPr>
            <p:ph idx="1"/>
          </p:nvPr>
        </p:nvSpPr>
        <p:spPr>
          <a:xfrm>
            <a:off x="1103312" y="2052918"/>
            <a:ext cx="10563171" cy="4678958"/>
          </a:xfrm>
        </p:spPr>
        <p:txBody>
          <a:bodyPr>
            <a:normAutofit fontScale="92500"/>
          </a:bodyPr>
          <a:lstStyle/>
          <a:p>
            <a:r>
              <a:rPr lang="en-US" sz="2800" b="1" dirty="0"/>
              <a:t>The Battle of Midway (SSUSH19b)</a:t>
            </a:r>
            <a:endParaRPr lang="en-US" sz="2800" dirty="0"/>
          </a:p>
          <a:p>
            <a:pPr lvl="2"/>
            <a:r>
              <a:rPr lang="en-US" sz="2800" dirty="0"/>
              <a:t>Major turning point in the Pacific Theater  </a:t>
            </a:r>
          </a:p>
          <a:p>
            <a:pPr lvl="2"/>
            <a:r>
              <a:rPr lang="en-US" sz="2800" dirty="0"/>
              <a:t>The U.S. Navy win sea battle against Japanese Navy</a:t>
            </a:r>
          </a:p>
          <a:p>
            <a:pPr lvl="2"/>
            <a:r>
              <a:rPr lang="en-US" sz="2800" dirty="0"/>
              <a:t>Results</a:t>
            </a:r>
          </a:p>
          <a:p>
            <a:pPr lvl="3"/>
            <a:r>
              <a:rPr lang="en-US" sz="2800" dirty="0"/>
              <a:t>U.S. destroyed Japan’s offensive power and they never recovered.</a:t>
            </a:r>
          </a:p>
          <a:p>
            <a:pPr lvl="3"/>
            <a:r>
              <a:rPr lang="en-US" sz="2800" dirty="0"/>
              <a:t>American wins control of refueling station (Island of Midway) for ships and airplanes</a:t>
            </a:r>
          </a:p>
          <a:p>
            <a:pPr lvl="3"/>
            <a:r>
              <a:rPr lang="en-US" sz="2800" dirty="0"/>
              <a:t>U.S. gains geographic control of the Pacific Ocean.</a:t>
            </a:r>
          </a:p>
          <a:p>
            <a:endParaRPr lang="en-US" dirty="0"/>
          </a:p>
        </p:txBody>
      </p:sp>
    </p:spTree>
    <p:extLst>
      <p:ext uri="{BB962C8B-B14F-4D97-AF65-F5344CB8AC3E}">
        <p14:creationId xmlns:p14="http://schemas.microsoft.com/office/powerpoint/2010/main" val="3378659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126014"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014" y="0"/>
            <a:ext cx="5065986" cy="6858000"/>
          </a:xfrm>
          <a:prstGeom prst="rect">
            <a:avLst/>
          </a:prstGeom>
        </p:spPr>
      </p:pic>
    </p:spTree>
    <p:extLst>
      <p:ext uri="{BB962C8B-B14F-4D97-AF65-F5344CB8AC3E}">
        <p14:creationId xmlns:p14="http://schemas.microsoft.com/office/powerpoint/2010/main" val="1320712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 y="0"/>
            <a:ext cx="5975131"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131" y="0"/>
            <a:ext cx="6216870" cy="6858000"/>
          </a:xfrm>
          <a:prstGeom prst="rect">
            <a:avLst/>
          </a:prstGeom>
        </p:spPr>
      </p:pic>
    </p:spTree>
    <p:extLst>
      <p:ext uri="{BB962C8B-B14F-4D97-AF65-F5344CB8AC3E}">
        <p14:creationId xmlns:p14="http://schemas.microsoft.com/office/powerpoint/2010/main" val="1245554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763439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6274676" cy="68580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676" y="0"/>
            <a:ext cx="5917324" cy="6858000"/>
          </a:xfrm>
          <a:prstGeom prst="rect">
            <a:avLst/>
          </a:prstGeom>
        </p:spPr>
      </p:pic>
    </p:spTree>
    <p:extLst>
      <p:ext uri="{BB962C8B-B14F-4D97-AF65-F5344CB8AC3E}">
        <p14:creationId xmlns:p14="http://schemas.microsoft.com/office/powerpoint/2010/main" val="1151499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385" y="0"/>
            <a:ext cx="10830911" cy="6858000"/>
          </a:xfrm>
          <a:prstGeom prst="rect">
            <a:avLst/>
          </a:prstGeom>
        </p:spPr>
      </p:pic>
    </p:spTree>
    <p:extLst>
      <p:ext uri="{BB962C8B-B14F-4D97-AF65-F5344CB8AC3E}">
        <p14:creationId xmlns:p14="http://schemas.microsoft.com/office/powerpoint/2010/main" val="216221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p:txBody>
          <a:bodyPr/>
          <a:lstStyle/>
          <a:p>
            <a:r>
              <a:rPr lang="en-US" dirty="0"/>
              <a:t>SSUSH19 Examine the origins, major developments, and the domestic impact of World War II, including the growth of the federal government. </a:t>
            </a:r>
            <a:endParaRPr lang="en-US" dirty="0" smtClean="0"/>
          </a:p>
          <a:p>
            <a:r>
              <a:rPr lang="en-US" dirty="0"/>
              <a:t>SSUSH20 Analyze the U.S. international and domestic policies including their influences on technological advancements and social changes during the Truman and Eisenhower administrations.</a:t>
            </a:r>
          </a:p>
        </p:txBody>
      </p:sp>
    </p:spTree>
    <p:extLst>
      <p:ext uri="{BB962C8B-B14F-4D97-AF65-F5344CB8AC3E}">
        <p14:creationId xmlns:p14="http://schemas.microsoft.com/office/powerpoint/2010/main" val="3836263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Pacific Theater (SSUSH19b</a:t>
            </a:r>
            <a:r>
              <a:rPr lang="en-US" b="1" dirty="0" smtClean="0"/>
              <a:t>)</a:t>
            </a:r>
            <a:endParaRPr lang="en-US" dirty="0"/>
          </a:p>
        </p:txBody>
      </p:sp>
      <p:sp>
        <p:nvSpPr>
          <p:cNvPr id="3" name="Content Placeholder 2"/>
          <p:cNvSpPr>
            <a:spLocks noGrp="1"/>
          </p:cNvSpPr>
          <p:nvPr>
            <p:ph idx="1"/>
          </p:nvPr>
        </p:nvSpPr>
        <p:spPr/>
        <p:txBody>
          <a:bodyPr/>
          <a:lstStyle/>
          <a:p>
            <a:r>
              <a:rPr lang="en-US" sz="2800" b="1" dirty="0"/>
              <a:t>The Manhattan Project (SSUSH19b)</a:t>
            </a:r>
            <a:endParaRPr lang="en-US" sz="2800" dirty="0"/>
          </a:p>
          <a:p>
            <a:pPr lvl="1"/>
            <a:r>
              <a:rPr lang="en-US" sz="2800" dirty="0"/>
              <a:t>Code name for building the bomb was “</a:t>
            </a:r>
            <a:r>
              <a:rPr lang="en-US" sz="2800" b="1" dirty="0"/>
              <a:t>The Manhattan Project</a:t>
            </a:r>
            <a:r>
              <a:rPr lang="en-US" sz="2800" dirty="0"/>
              <a:t>”</a:t>
            </a:r>
          </a:p>
          <a:p>
            <a:pPr lvl="1"/>
            <a:r>
              <a:rPr lang="en-US" sz="2800" dirty="0"/>
              <a:t>U.S. assembles two atomic bombs in a secret laboratory in </a:t>
            </a:r>
            <a:r>
              <a:rPr lang="en-US" sz="2800" b="1" dirty="0"/>
              <a:t>Los Alamos</a:t>
            </a:r>
            <a:r>
              <a:rPr lang="en-US" sz="2800" dirty="0"/>
              <a:t>, New Mexico</a:t>
            </a:r>
          </a:p>
          <a:p>
            <a:endParaRPr lang="en-US" dirty="0"/>
          </a:p>
        </p:txBody>
      </p:sp>
    </p:spTree>
    <p:extLst>
      <p:ext uri="{BB962C8B-B14F-4D97-AF65-F5344CB8AC3E}">
        <p14:creationId xmlns:p14="http://schemas.microsoft.com/office/powerpoint/2010/main" val="3962134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Pacific Theater (SSUSH19b)</a:t>
            </a:r>
            <a:r>
              <a:rPr lang="en-US" dirty="0"/>
              <a:t/>
            </a:r>
            <a:br>
              <a:rPr lang="en-US" dirty="0"/>
            </a:br>
            <a:endParaRPr lang="en-US" dirty="0"/>
          </a:p>
        </p:txBody>
      </p:sp>
      <p:sp>
        <p:nvSpPr>
          <p:cNvPr id="3" name="Content Placeholder 2"/>
          <p:cNvSpPr>
            <a:spLocks noGrp="1"/>
          </p:cNvSpPr>
          <p:nvPr>
            <p:ph idx="1"/>
          </p:nvPr>
        </p:nvSpPr>
        <p:spPr>
          <a:xfrm>
            <a:off x="1103312" y="2052918"/>
            <a:ext cx="8946541" cy="4489772"/>
          </a:xfrm>
        </p:spPr>
        <p:txBody>
          <a:bodyPr>
            <a:normAutofit/>
          </a:bodyPr>
          <a:lstStyle/>
          <a:p>
            <a:r>
              <a:rPr lang="en-US" sz="2800" b="1" dirty="0"/>
              <a:t>The Dropping of the Atomic Bombs (SSUSH19b)</a:t>
            </a:r>
            <a:endParaRPr lang="en-US" sz="2800" dirty="0"/>
          </a:p>
          <a:p>
            <a:pPr lvl="1"/>
            <a:r>
              <a:rPr lang="en-US" sz="2800" dirty="0"/>
              <a:t>The U.S. had defeated the Japanese navy in the Pacific Ocean</a:t>
            </a:r>
          </a:p>
          <a:p>
            <a:pPr lvl="1"/>
            <a:r>
              <a:rPr lang="en-US" sz="2800" dirty="0"/>
              <a:t>The U.S. feared they would lose millions of people in an invasion of Japan</a:t>
            </a:r>
          </a:p>
          <a:p>
            <a:pPr lvl="1"/>
            <a:r>
              <a:rPr lang="en-US" sz="2800" dirty="0"/>
              <a:t>President Truman decides to drop the Atomic bomb on Japan (August 1945)</a:t>
            </a:r>
          </a:p>
          <a:p>
            <a:pPr lvl="1"/>
            <a:r>
              <a:rPr lang="en-US" sz="2800" dirty="0"/>
              <a:t>Result: V-J Day and end of the World War II (Sept. 2, 1945)</a:t>
            </a:r>
          </a:p>
          <a:p>
            <a:endParaRPr lang="en-US" dirty="0"/>
          </a:p>
        </p:txBody>
      </p:sp>
    </p:spTree>
    <p:extLst>
      <p:ext uri="{BB962C8B-B14F-4D97-AF65-F5344CB8AC3E}">
        <p14:creationId xmlns:p14="http://schemas.microsoft.com/office/powerpoint/2010/main" val="4004185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a:xfrm>
            <a:off x="1103312" y="2052918"/>
            <a:ext cx="10736591" cy="4615896"/>
          </a:xfrm>
        </p:spPr>
        <p:txBody>
          <a:bodyPr>
            <a:normAutofit fontScale="92500" lnSpcReduction="10000"/>
          </a:bodyPr>
          <a:lstStyle/>
          <a:p>
            <a:pPr marL="514350" lvl="0" indent="-514350">
              <a:buFont typeface="+mj-lt"/>
              <a:buAutoNum type="arabicPeriod"/>
            </a:pPr>
            <a:r>
              <a:rPr lang="en-US" sz="2800" dirty="0"/>
              <a:t>War II, including the growth of the federal government.</a:t>
            </a:r>
          </a:p>
          <a:p>
            <a:pPr marL="514350" lvl="0" indent="-514350">
              <a:buFont typeface="+mj-lt"/>
              <a:buAutoNum type="arabicPeriod"/>
            </a:pPr>
            <a:r>
              <a:rPr lang="en-US" sz="2800" dirty="0"/>
              <a:t> What was the significance of the Lend-Lease Act?</a:t>
            </a:r>
          </a:p>
          <a:p>
            <a:pPr marL="514350" lvl="0" indent="-514350">
              <a:buFont typeface="+mj-lt"/>
              <a:buAutoNum type="arabicPeriod"/>
            </a:pPr>
            <a:r>
              <a:rPr lang="en-US" sz="2800" dirty="0"/>
              <a:t> What was the significance of the Japanese attack on Pearl Harbor?</a:t>
            </a:r>
          </a:p>
          <a:p>
            <a:pPr marL="514350" lvl="0" indent="-514350">
              <a:buFont typeface="+mj-lt"/>
              <a:buAutoNum type="arabicPeriod"/>
            </a:pPr>
            <a:r>
              <a:rPr lang="en-US" sz="2800" dirty="0"/>
              <a:t> List 3 difficulties U.S. troops faced during World War </a:t>
            </a:r>
            <a:r>
              <a:rPr lang="en-US" sz="2800" dirty="0" smtClean="0"/>
              <a:t>II</a:t>
            </a:r>
            <a:endParaRPr lang="en-US" sz="2800" dirty="0"/>
          </a:p>
          <a:p>
            <a:pPr marL="514350" lvl="0" indent="-514350">
              <a:buFont typeface="+mj-lt"/>
              <a:buAutoNum type="arabicPeriod"/>
            </a:pPr>
            <a:r>
              <a:rPr lang="en-US" sz="2800" dirty="0" smtClean="0"/>
              <a:t>In </a:t>
            </a:r>
            <a:r>
              <a:rPr lang="en-US" sz="2800" dirty="0"/>
              <a:t>the Pacific Theater, what was the significance of the Battle of Midway?</a:t>
            </a:r>
          </a:p>
          <a:p>
            <a:pPr marL="514350" lvl="0" indent="-514350">
              <a:buFont typeface="+mj-lt"/>
              <a:buAutoNum type="arabicPeriod"/>
            </a:pPr>
            <a:r>
              <a:rPr lang="en-US" sz="2800" dirty="0"/>
              <a:t> In the Pacific Theater, what was the significances of dropping the atomic bomb on Hiroshima and Nagasaki?</a:t>
            </a:r>
          </a:p>
          <a:p>
            <a:pPr marL="514350" lvl="0" indent="-514350">
              <a:buFont typeface="+mj-lt"/>
              <a:buAutoNum type="arabicPeriod"/>
            </a:pPr>
            <a:r>
              <a:rPr lang="en-US" sz="2800" dirty="0"/>
              <a:t> What was the significance of the Manhattan Project?</a:t>
            </a:r>
          </a:p>
          <a:p>
            <a:pPr marL="0" indent="0">
              <a:buNone/>
            </a:pPr>
            <a:endParaRPr lang="en-US" dirty="0"/>
          </a:p>
        </p:txBody>
      </p:sp>
    </p:spTree>
    <p:extLst>
      <p:ext uri="{BB962C8B-B14F-4D97-AF65-F5344CB8AC3E}">
        <p14:creationId xmlns:p14="http://schemas.microsoft.com/office/powerpoint/2010/main" val="2081845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7476" y="0"/>
            <a:ext cx="6374524" cy="68580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287"/>
            <a:ext cx="5817476" cy="6829425"/>
          </a:xfrm>
          <a:prstGeom prst="rect">
            <a:avLst/>
          </a:prstGeom>
        </p:spPr>
      </p:pic>
    </p:spTree>
    <p:extLst>
      <p:ext uri="{BB962C8B-B14F-4D97-AF65-F5344CB8AC3E}">
        <p14:creationId xmlns:p14="http://schemas.microsoft.com/office/powerpoint/2010/main" val="3959939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038193"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38193" y="0"/>
            <a:ext cx="6153807" cy="6858000"/>
          </a:xfrm>
          <a:prstGeom prst="rect">
            <a:avLst/>
          </a:prstGeom>
        </p:spPr>
      </p:pic>
    </p:spTree>
    <p:extLst>
      <p:ext uri="{BB962C8B-B14F-4D97-AF65-F5344CB8AC3E}">
        <p14:creationId xmlns:p14="http://schemas.microsoft.com/office/powerpoint/2010/main" val="1174484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1074879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3841422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362496" cy="6858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496" y="0"/>
            <a:ext cx="4829504" cy="6858000"/>
          </a:xfrm>
          <a:prstGeom prst="rect">
            <a:avLst/>
          </a:prstGeom>
        </p:spPr>
      </p:pic>
    </p:spTree>
    <p:extLst>
      <p:ext uri="{BB962C8B-B14F-4D97-AF65-F5344CB8AC3E}">
        <p14:creationId xmlns:p14="http://schemas.microsoft.com/office/powerpoint/2010/main" val="3395915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European Theater (SSUSH19c)</a:t>
            </a:r>
            <a:r>
              <a:rPr lang="en-US" dirty="0"/>
              <a:t/>
            </a:r>
            <a:br>
              <a:rPr lang="en-US" dirty="0"/>
            </a:br>
            <a:endParaRPr lang="en-US" dirty="0"/>
          </a:p>
        </p:txBody>
      </p:sp>
      <p:sp>
        <p:nvSpPr>
          <p:cNvPr id="3" name="Content Placeholder 2"/>
          <p:cNvSpPr>
            <a:spLocks noGrp="1"/>
          </p:cNvSpPr>
          <p:nvPr>
            <p:ph idx="1"/>
          </p:nvPr>
        </p:nvSpPr>
        <p:spPr>
          <a:xfrm>
            <a:off x="1103312" y="2052918"/>
            <a:ext cx="10153267" cy="4195481"/>
          </a:xfrm>
        </p:spPr>
        <p:txBody>
          <a:bodyPr>
            <a:normAutofit fontScale="92500"/>
          </a:bodyPr>
          <a:lstStyle/>
          <a:p>
            <a:r>
              <a:rPr lang="en-US" sz="2800" b="1" dirty="0"/>
              <a:t>D-Day (SSUSH19c)</a:t>
            </a:r>
            <a:endParaRPr lang="en-US" sz="2800" dirty="0"/>
          </a:p>
          <a:p>
            <a:pPr lvl="2"/>
            <a:r>
              <a:rPr lang="en-US" sz="2800" dirty="0"/>
              <a:t>Major turning point in the European Theater</a:t>
            </a:r>
          </a:p>
          <a:p>
            <a:pPr lvl="2"/>
            <a:r>
              <a:rPr lang="en-US" sz="2800" dirty="0"/>
              <a:t>The code name for the first day of </a:t>
            </a:r>
            <a:r>
              <a:rPr lang="en-US" sz="2800" b="1" dirty="0"/>
              <a:t>Operation Overlord</a:t>
            </a:r>
            <a:r>
              <a:rPr lang="en-US" sz="2800" dirty="0"/>
              <a:t>, the mass Allied invasion of Nazi-occupied France  </a:t>
            </a:r>
          </a:p>
          <a:p>
            <a:pPr lvl="2"/>
            <a:r>
              <a:rPr lang="en-US" sz="2800" b="1" dirty="0"/>
              <a:t>Allies</a:t>
            </a:r>
            <a:r>
              <a:rPr lang="en-US" sz="2800" dirty="0"/>
              <a:t> met heavy resistance in small areas, the invasion went almost exactly according to plan</a:t>
            </a:r>
          </a:p>
          <a:p>
            <a:pPr lvl="2"/>
            <a:r>
              <a:rPr lang="en-US" sz="2800" dirty="0"/>
              <a:t>U.S. and Allies gains geographic control of part of Europe, so they could resupply their forces and push east to Germany </a:t>
            </a:r>
          </a:p>
          <a:p>
            <a:endParaRPr lang="en-US" dirty="0"/>
          </a:p>
        </p:txBody>
      </p:sp>
    </p:spTree>
    <p:extLst>
      <p:ext uri="{BB962C8B-B14F-4D97-AF65-F5344CB8AC3E}">
        <p14:creationId xmlns:p14="http://schemas.microsoft.com/office/powerpoint/2010/main" val="1287632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5880538"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80538" y="0"/>
            <a:ext cx="6311462" cy="6858000"/>
          </a:xfrm>
          <a:prstGeom prst="rect">
            <a:avLst/>
          </a:prstGeom>
        </p:spPr>
      </p:pic>
    </p:spTree>
    <p:extLst>
      <p:ext uri="{BB962C8B-B14F-4D97-AF65-F5344CB8AC3E}">
        <p14:creationId xmlns:p14="http://schemas.microsoft.com/office/powerpoint/2010/main" val="334016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a:xfrm>
            <a:off x="204952" y="2052918"/>
            <a:ext cx="11776841" cy="4805082"/>
          </a:xfrm>
        </p:spPr>
        <p:txBody>
          <a:bodyPr numCol="3">
            <a:normAutofit/>
          </a:bodyPr>
          <a:lstStyle/>
          <a:p>
            <a:pPr lvl="0"/>
            <a:r>
              <a:rPr lang="en-US" dirty="0"/>
              <a:t>Japanese Attack on Pearl Harbor</a:t>
            </a:r>
          </a:p>
          <a:p>
            <a:pPr lvl="0"/>
            <a:r>
              <a:rPr lang="en-US" dirty="0"/>
              <a:t>The Battle of Midway</a:t>
            </a:r>
          </a:p>
          <a:p>
            <a:pPr lvl="0"/>
            <a:r>
              <a:rPr lang="en-US" dirty="0"/>
              <a:t>The Manhattan Project</a:t>
            </a:r>
          </a:p>
          <a:p>
            <a:pPr lvl="0"/>
            <a:r>
              <a:rPr lang="en-US" dirty="0"/>
              <a:t>The Dropping of the Atomic Bombs</a:t>
            </a:r>
          </a:p>
          <a:p>
            <a:pPr lvl="0"/>
            <a:r>
              <a:rPr lang="en-US" dirty="0"/>
              <a:t>D-Day</a:t>
            </a:r>
          </a:p>
          <a:p>
            <a:pPr lvl="0"/>
            <a:r>
              <a:rPr lang="en-US" dirty="0"/>
              <a:t>Fall of Berlin</a:t>
            </a:r>
          </a:p>
          <a:p>
            <a:pPr lvl="0"/>
            <a:r>
              <a:rPr lang="en-US" dirty="0"/>
              <a:t>War Mobilization</a:t>
            </a:r>
          </a:p>
          <a:p>
            <a:pPr lvl="0"/>
            <a:r>
              <a:rPr lang="en-US" dirty="0"/>
              <a:t>Rationing</a:t>
            </a:r>
          </a:p>
          <a:p>
            <a:pPr lvl="0"/>
            <a:r>
              <a:rPr lang="en-US" dirty="0"/>
              <a:t>Roosevelt’s Executive Powers</a:t>
            </a:r>
          </a:p>
          <a:p>
            <a:pPr lvl="0"/>
            <a:r>
              <a:rPr lang="en-US" dirty="0"/>
              <a:t>Integration of Defense Industries</a:t>
            </a:r>
          </a:p>
          <a:p>
            <a:pPr lvl="0"/>
            <a:r>
              <a:rPr lang="en-US" dirty="0"/>
              <a:t>Internment of Japanese-Americans</a:t>
            </a:r>
          </a:p>
          <a:p>
            <a:pPr lvl="0"/>
            <a:r>
              <a:rPr lang="en-US" dirty="0"/>
              <a:t>The Cold War </a:t>
            </a:r>
          </a:p>
          <a:p>
            <a:pPr lvl="0"/>
            <a:r>
              <a:rPr lang="en-US" dirty="0"/>
              <a:t>Containment</a:t>
            </a:r>
          </a:p>
          <a:p>
            <a:pPr lvl="0"/>
            <a:r>
              <a:rPr lang="en-US" dirty="0"/>
              <a:t>The Marshall Plan</a:t>
            </a:r>
          </a:p>
          <a:p>
            <a:pPr lvl="0"/>
            <a:r>
              <a:rPr lang="en-US" dirty="0"/>
              <a:t>The Truman Doctrine</a:t>
            </a:r>
          </a:p>
          <a:p>
            <a:pPr lvl="0"/>
            <a:r>
              <a:rPr lang="en-US" dirty="0"/>
              <a:t>The Korean War</a:t>
            </a:r>
          </a:p>
          <a:p>
            <a:pPr lvl="0"/>
            <a:r>
              <a:rPr lang="en-US" dirty="0"/>
              <a:t>G.I. Bill</a:t>
            </a:r>
          </a:p>
          <a:p>
            <a:pPr lvl="0"/>
            <a:r>
              <a:rPr lang="en-US" dirty="0"/>
              <a:t>Truman’s Integration Policies</a:t>
            </a:r>
          </a:p>
          <a:p>
            <a:pPr lvl="0"/>
            <a:r>
              <a:rPr lang="en-US" dirty="0"/>
              <a:t>McCarthyism</a:t>
            </a:r>
          </a:p>
          <a:p>
            <a:pPr lvl="0"/>
            <a:r>
              <a:rPr lang="en-US" dirty="0"/>
              <a:t>The National Interstate and Defense Highway Act</a:t>
            </a:r>
          </a:p>
          <a:p>
            <a:pPr lvl="0"/>
            <a:r>
              <a:rPr lang="en-US" dirty="0"/>
              <a:t>Brown v. Board of Education </a:t>
            </a:r>
          </a:p>
          <a:p>
            <a:pPr lvl="0"/>
            <a:r>
              <a:rPr lang="en-US" dirty="0"/>
              <a:t>Sputnik</a:t>
            </a:r>
          </a:p>
          <a:p>
            <a:pPr lvl="0"/>
            <a:r>
              <a:rPr lang="en-US" dirty="0"/>
              <a:t>Cuba</a:t>
            </a:r>
          </a:p>
          <a:p>
            <a:pPr lvl="0"/>
            <a:r>
              <a:rPr lang="en-US" dirty="0"/>
              <a:t>Fidel Castro</a:t>
            </a:r>
          </a:p>
          <a:p>
            <a:pPr lvl="0"/>
            <a:r>
              <a:rPr lang="en-US" dirty="0"/>
              <a:t>Bay of Pigs Invasion</a:t>
            </a:r>
          </a:p>
          <a:p>
            <a:endParaRPr lang="en-US" dirty="0"/>
          </a:p>
        </p:txBody>
      </p:sp>
    </p:spTree>
    <p:extLst>
      <p:ext uri="{BB962C8B-B14F-4D97-AF65-F5344CB8AC3E}">
        <p14:creationId xmlns:p14="http://schemas.microsoft.com/office/powerpoint/2010/main" val="2002306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589986" cy="698412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750" y="0"/>
            <a:ext cx="5586249" cy="6858000"/>
          </a:xfrm>
          <a:prstGeom prst="rect">
            <a:avLst/>
          </a:prstGeom>
        </p:spPr>
      </p:pic>
    </p:spTree>
    <p:extLst>
      <p:ext uri="{BB962C8B-B14F-4D97-AF65-F5344CB8AC3E}">
        <p14:creationId xmlns:p14="http://schemas.microsoft.com/office/powerpoint/2010/main" val="848390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European Theater (SSUSH19c)</a:t>
            </a:r>
            <a:r>
              <a:rPr lang="en-US" dirty="0"/>
              <a:t/>
            </a:r>
            <a:br>
              <a:rPr lang="en-US" dirty="0"/>
            </a:br>
            <a:endParaRPr lang="en-US" dirty="0"/>
          </a:p>
        </p:txBody>
      </p:sp>
      <p:sp>
        <p:nvSpPr>
          <p:cNvPr id="3" name="Content Placeholder 2"/>
          <p:cNvSpPr>
            <a:spLocks noGrp="1"/>
          </p:cNvSpPr>
          <p:nvPr>
            <p:ph idx="1"/>
          </p:nvPr>
        </p:nvSpPr>
        <p:spPr>
          <a:xfrm>
            <a:off x="1103312" y="2052918"/>
            <a:ext cx="8946541" cy="4442475"/>
          </a:xfrm>
        </p:spPr>
        <p:txBody>
          <a:bodyPr>
            <a:normAutofit fontScale="92500" lnSpcReduction="10000"/>
          </a:bodyPr>
          <a:lstStyle/>
          <a:p>
            <a:r>
              <a:rPr lang="en-US" sz="2800" b="1" dirty="0"/>
              <a:t>The Fall of Berlin (SSUSH19c)</a:t>
            </a:r>
            <a:endParaRPr lang="en-US" sz="2800" dirty="0"/>
          </a:p>
          <a:p>
            <a:pPr lvl="2"/>
            <a:r>
              <a:rPr lang="en-US" sz="2800" dirty="0"/>
              <a:t>One of the final battles of the European theater during WWII</a:t>
            </a:r>
          </a:p>
          <a:p>
            <a:pPr lvl="2"/>
            <a:r>
              <a:rPr lang="en-US" sz="2800" dirty="0"/>
              <a:t>Soviet army groups attacked Berlin from the east and west</a:t>
            </a:r>
          </a:p>
          <a:p>
            <a:pPr lvl="2"/>
            <a:r>
              <a:rPr lang="en-US" sz="2800" dirty="0"/>
              <a:t>Historically one of the bloodiest battles of all time  </a:t>
            </a:r>
          </a:p>
          <a:p>
            <a:pPr lvl="2"/>
            <a:r>
              <a:rPr lang="en-US" sz="2800" dirty="0"/>
              <a:t>German leader </a:t>
            </a:r>
            <a:r>
              <a:rPr lang="en-US" sz="2800" b="1" dirty="0"/>
              <a:t>Adolf Hitler</a:t>
            </a:r>
            <a:r>
              <a:rPr lang="en-US" sz="2800" dirty="0"/>
              <a:t> committed suicide during battle</a:t>
            </a:r>
          </a:p>
          <a:p>
            <a:pPr lvl="2"/>
            <a:r>
              <a:rPr lang="en-US" sz="2800" dirty="0"/>
              <a:t>Result: V-E Day and end of WWII in Europe </a:t>
            </a:r>
          </a:p>
          <a:p>
            <a:endParaRPr lang="en-US" dirty="0"/>
          </a:p>
        </p:txBody>
      </p:sp>
    </p:spTree>
    <p:extLst>
      <p:ext uri="{BB962C8B-B14F-4D97-AF65-F5344CB8AC3E}">
        <p14:creationId xmlns:p14="http://schemas.microsoft.com/office/powerpoint/2010/main" val="1504920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132786"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786" y="0"/>
            <a:ext cx="6059215" cy="6858000"/>
          </a:xfrm>
          <a:prstGeom prst="rect">
            <a:avLst/>
          </a:prstGeom>
        </p:spPr>
      </p:pic>
    </p:spTree>
    <p:extLst>
      <p:ext uri="{BB962C8B-B14F-4D97-AF65-F5344CB8AC3E}">
        <p14:creationId xmlns:p14="http://schemas.microsoft.com/office/powerpoint/2010/main" val="2053714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3988676"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676" y="0"/>
            <a:ext cx="4051738"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0414" y="0"/>
            <a:ext cx="4151586" cy="6858000"/>
          </a:xfrm>
          <a:prstGeom prst="rect">
            <a:avLst/>
          </a:prstGeom>
        </p:spPr>
      </p:pic>
    </p:spTree>
    <p:extLst>
      <p:ext uri="{BB962C8B-B14F-4D97-AF65-F5344CB8AC3E}">
        <p14:creationId xmlns:p14="http://schemas.microsoft.com/office/powerpoint/2010/main" val="875284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03586" y="0"/>
            <a:ext cx="10121462" cy="6858000"/>
          </a:xfrm>
        </p:spPr>
      </p:pic>
    </p:spTree>
    <p:extLst>
      <p:ext uri="{BB962C8B-B14F-4D97-AF65-F5344CB8AC3E}">
        <p14:creationId xmlns:p14="http://schemas.microsoft.com/office/powerpoint/2010/main" val="3246722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Domestic Impact of World War II (SSUSH19d)</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sz="2800" dirty="0"/>
              <a:t>After Pearl Harbor, the War at Home begins</a:t>
            </a:r>
          </a:p>
          <a:p>
            <a:pPr lvl="0"/>
            <a:r>
              <a:rPr lang="en-US" sz="2800" dirty="0"/>
              <a:t>5 million men volunteered for military service </a:t>
            </a:r>
          </a:p>
          <a:p>
            <a:pPr lvl="0"/>
            <a:r>
              <a:rPr lang="en-US" sz="2800" dirty="0"/>
              <a:t>The </a:t>
            </a:r>
            <a:r>
              <a:rPr lang="en-US" sz="2800" b="1" dirty="0"/>
              <a:t>Selective Service System</a:t>
            </a:r>
            <a:r>
              <a:rPr lang="en-US" sz="2800" dirty="0"/>
              <a:t> expanded the </a:t>
            </a:r>
            <a:r>
              <a:rPr lang="en-US" sz="2800" b="1" dirty="0"/>
              <a:t>draft</a:t>
            </a:r>
            <a:r>
              <a:rPr lang="en-US" sz="2800" dirty="0"/>
              <a:t>, and 10 million more men joined the ranks of the American armed forces. </a:t>
            </a:r>
          </a:p>
          <a:p>
            <a:endParaRPr lang="en-US" dirty="0"/>
          </a:p>
        </p:txBody>
      </p:sp>
    </p:spTree>
    <p:extLst>
      <p:ext uri="{BB962C8B-B14F-4D97-AF65-F5344CB8AC3E}">
        <p14:creationId xmlns:p14="http://schemas.microsoft.com/office/powerpoint/2010/main" val="2120803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Domestic Impact of World War II (SSUSH19d)</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sz="2800" dirty="0"/>
              <a:t>The </a:t>
            </a:r>
            <a:r>
              <a:rPr lang="en-US" sz="2800" b="1" dirty="0"/>
              <a:t>Women’s Auxiliary Army Corps </a:t>
            </a:r>
            <a:r>
              <a:rPr lang="en-US" sz="2800" dirty="0"/>
              <a:t>was formed to fill noncombat positions otherwise filled by men.</a:t>
            </a:r>
          </a:p>
          <a:p>
            <a:pPr lvl="0"/>
            <a:r>
              <a:rPr lang="en-US" sz="2800" dirty="0"/>
              <a:t>Women </a:t>
            </a:r>
            <a:r>
              <a:rPr lang="en-US" sz="2800" dirty="0" smtClean="0"/>
              <a:t>at </a:t>
            </a:r>
            <a:r>
              <a:rPr lang="en-US" sz="2800" dirty="0"/>
              <a:t>home volunteered to work in plants and factors to build tanks, planes, ships, guns, bullets and boots</a:t>
            </a:r>
            <a:r>
              <a:rPr lang="en-US" sz="2800" dirty="0" smtClean="0"/>
              <a:t>.</a:t>
            </a:r>
          </a:p>
          <a:p>
            <a:pPr lvl="0"/>
            <a:endParaRPr lang="en-US" sz="2800" dirty="0"/>
          </a:p>
          <a:p>
            <a:endParaRPr lang="en-US" dirty="0"/>
          </a:p>
        </p:txBody>
      </p:sp>
    </p:spTree>
    <p:extLst>
      <p:ext uri="{BB962C8B-B14F-4D97-AF65-F5344CB8AC3E}">
        <p14:creationId xmlns:p14="http://schemas.microsoft.com/office/powerpoint/2010/main" val="1314527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Domestic Impact of World War II (SSUSH19d)</a:t>
            </a:r>
            <a:endParaRPr lang="en-US" dirty="0"/>
          </a:p>
        </p:txBody>
      </p:sp>
      <p:sp>
        <p:nvSpPr>
          <p:cNvPr id="3" name="Content Placeholder 2"/>
          <p:cNvSpPr>
            <a:spLocks noGrp="1"/>
          </p:cNvSpPr>
          <p:nvPr>
            <p:ph idx="1"/>
          </p:nvPr>
        </p:nvSpPr>
        <p:spPr/>
        <p:txBody>
          <a:bodyPr>
            <a:normAutofit lnSpcReduction="10000"/>
          </a:bodyPr>
          <a:lstStyle/>
          <a:p>
            <a:pPr lvl="0"/>
            <a:r>
              <a:rPr lang="en-US" sz="2800" b="1" dirty="0"/>
              <a:t>Wartime conservation</a:t>
            </a:r>
            <a:r>
              <a:rPr lang="en-US" sz="2800" dirty="0"/>
              <a:t> leads people to carpool to work and a nation-wide collection of resources (scrap iron, newspapers, cooking grease) </a:t>
            </a:r>
          </a:p>
          <a:p>
            <a:pPr lvl="0"/>
            <a:r>
              <a:rPr lang="en-US" sz="2800" dirty="0"/>
              <a:t>The government </a:t>
            </a:r>
            <a:r>
              <a:rPr lang="en-US" sz="2800" b="1" dirty="0"/>
              <a:t>rationing </a:t>
            </a:r>
            <a:r>
              <a:rPr lang="en-US" sz="2800" dirty="0"/>
              <a:t>system was created. Each household received a “c book” with coupons that were used to buy scarce items such as meat, sugar, coffee and gasoline.</a:t>
            </a:r>
          </a:p>
          <a:p>
            <a:pPr lvl="0"/>
            <a:r>
              <a:rPr lang="en-US" sz="2800" dirty="0"/>
              <a:t>Eventually, it was the hard work at home that helped America win World War II.</a:t>
            </a:r>
          </a:p>
          <a:p>
            <a:endParaRPr lang="en-US" dirty="0"/>
          </a:p>
        </p:txBody>
      </p:sp>
    </p:spTree>
    <p:extLst>
      <p:ext uri="{BB962C8B-B14F-4D97-AF65-F5344CB8AC3E}">
        <p14:creationId xmlns:p14="http://schemas.microsoft.com/office/powerpoint/2010/main" val="738456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7744"/>
            <a:ext cx="11923776" cy="6620256"/>
          </a:xfrm>
        </p:spPr>
        <p:txBody>
          <a:bodyPr>
            <a:noAutofit/>
          </a:bodyPr>
          <a:lstStyle/>
          <a:p>
            <a:pPr marL="0" indent="0">
              <a:buNone/>
            </a:pPr>
            <a:r>
              <a:rPr lang="en-US" dirty="0"/>
              <a:t>The Call to Negro America to March on Washington (1941), A. Philip Randolph </a:t>
            </a:r>
          </a:p>
          <a:p>
            <a:pPr marL="0" indent="0">
              <a:buNone/>
            </a:pPr>
            <a:r>
              <a:rPr lang="en-US" dirty="0"/>
              <a:t>we propose that ten thousand Negroes MARCH ON WASHINGTON FOR JOBS IN NATIONAL DEFENSE AND EQUAL INTEGRATION IN THE FIGHTING FORCES OF THE UNITED STATES.</a:t>
            </a:r>
          </a:p>
          <a:p>
            <a:pPr marL="0" indent="0">
              <a:buNone/>
            </a:pPr>
            <a:r>
              <a:rPr lang="en-US" dirty="0"/>
              <a:t>An "all-out" thundering march on Washington, ending in a monster and huge demonstration at Lincoln's Monument will shake up white America. </a:t>
            </a:r>
            <a:r>
              <a:rPr lang="en-US" dirty="0" smtClean="0"/>
              <a:t> It </a:t>
            </a:r>
            <a:r>
              <a:rPr lang="en-US" dirty="0"/>
              <a:t>will shake up official Washington. </a:t>
            </a:r>
            <a:r>
              <a:rPr lang="en-US" dirty="0" smtClean="0"/>
              <a:t> It </a:t>
            </a:r>
            <a:r>
              <a:rPr lang="en-US" dirty="0"/>
              <a:t>will give encouragement to our white friends to fight all the harder by our side, with us, for our righteous cause. </a:t>
            </a:r>
            <a:r>
              <a:rPr lang="en-US" dirty="0" smtClean="0"/>
              <a:t>It </a:t>
            </a:r>
            <a:r>
              <a:rPr lang="en-US" dirty="0"/>
              <a:t>will gain respect for the Negro people. </a:t>
            </a:r>
            <a:r>
              <a:rPr lang="en-US" dirty="0" smtClean="0"/>
              <a:t>It </a:t>
            </a:r>
            <a:r>
              <a:rPr lang="en-US" dirty="0"/>
              <a:t>will create a new sense of self-respect among Negroes. But what of national unity? </a:t>
            </a:r>
            <a:r>
              <a:rPr lang="en-US" dirty="0" smtClean="0"/>
              <a:t>We </a:t>
            </a:r>
            <a:r>
              <a:rPr lang="en-US" dirty="0"/>
              <a:t>believe in national unity which recognizes equal opportunity of black and white citizens to jobs in national defense and the armed forces, and in all other institutions and endeavors in America. We condemn all dictatorships, Fascist, Nazi and Communist. We are loyal, patriotic Americans all. </a:t>
            </a:r>
          </a:p>
          <a:p>
            <a:pPr marL="0" indent="0">
              <a:buNone/>
            </a:pPr>
            <a:r>
              <a:rPr lang="en-US" dirty="0" smtClean="0"/>
              <a:t>Source</a:t>
            </a:r>
            <a:r>
              <a:rPr lang="en-US" dirty="0"/>
              <a:t>: From A. Philip Randolph, "Call to Negro America to March on Washington for Jobs and Equal Participation in National Defense," Black Worker 14 (May 1941):</a:t>
            </a:r>
            <a:r>
              <a:rPr lang="en-US" dirty="0" err="1"/>
              <a:t>n.p</a:t>
            </a:r>
            <a:r>
              <a:rPr lang="en-US" dirty="0"/>
              <a:t>.], </a:t>
            </a:r>
          </a:p>
        </p:txBody>
      </p:sp>
    </p:spTree>
    <p:extLst>
      <p:ext uri="{BB962C8B-B14F-4D97-AF65-F5344CB8AC3E}">
        <p14:creationId xmlns:p14="http://schemas.microsoft.com/office/powerpoint/2010/main" val="1647286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887310" cy="6858000"/>
          </a:xfr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7311" y="0"/>
            <a:ext cx="7304690" cy="6858000"/>
          </a:xfrm>
          <a:prstGeom prst="rect">
            <a:avLst/>
          </a:prstGeom>
        </p:spPr>
      </p:pic>
    </p:spTree>
    <p:extLst>
      <p:ext uri="{BB962C8B-B14F-4D97-AF65-F5344CB8AC3E}">
        <p14:creationId xmlns:p14="http://schemas.microsoft.com/office/powerpoint/2010/main" val="1692681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0876" y="0"/>
            <a:ext cx="10190205" cy="6858000"/>
          </a:xfrm>
        </p:spPr>
      </p:pic>
    </p:spTree>
    <p:extLst>
      <p:ext uri="{BB962C8B-B14F-4D97-AF65-F5344CB8AC3E}">
        <p14:creationId xmlns:p14="http://schemas.microsoft.com/office/powerpoint/2010/main" val="2309885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2835801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Roosevelt’s use of Executive Powers (SSUSH19e)</a:t>
            </a:r>
            <a:r>
              <a:rPr lang="en-US" dirty="0"/>
              <a:t/>
            </a:r>
            <a:br>
              <a:rPr lang="en-US" dirty="0"/>
            </a:br>
            <a:endParaRPr lang="en-US" dirty="0"/>
          </a:p>
        </p:txBody>
      </p:sp>
      <p:sp>
        <p:nvSpPr>
          <p:cNvPr id="3" name="Content Placeholder 2"/>
          <p:cNvSpPr>
            <a:spLocks noGrp="1"/>
          </p:cNvSpPr>
          <p:nvPr>
            <p:ph idx="1"/>
          </p:nvPr>
        </p:nvSpPr>
        <p:spPr>
          <a:xfrm>
            <a:off x="1103312" y="2052918"/>
            <a:ext cx="10641998" cy="4195481"/>
          </a:xfrm>
        </p:spPr>
        <p:txBody>
          <a:bodyPr>
            <a:normAutofit/>
          </a:bodyPr>
          <a:lstStyle/>
          <a:p>
            <a:pPr lvl="0"/>
            <a:r>
              <a:rPr lang="en-US" sz="2800" dirty="0"/>
              <a:t>In 1941, </a:t>
            </a:r>
            <a:r>
              <a:rPr lang="en-US" sz="2800" b="1" dirty="0"/>
              <a:t>A. Philip Randolph</a:t>
            </a:r>
            <a:r>
              <a:rPr lang="en-US" sz="2800" dirty="0"/>
              <a:t>, the founder of the </a:t>
            </a:r>
            <a:r>
              <a:rPr lang="en-US" sz="2800" b="1" dirty="0"/>
              <a:t>Brotherhood of Sleeping Car Porters</a:t>
            </a:r>
            <a:r>
              <a:rPr lang="en-US" sz="2800" dirty="0"/>
              <a:t>, proposed a march on Washington, D.C., to protest discrimination in the military and in industry. </a:t>
            </a:r>
          </a:p>
          <a:p>
            <a:pPr lvl="0"/>
            <a:r>
              <a:rPr lang="en-US" sz="2800" dirty="0"/>
              <a:t>He called on African Americans from all over the United States to come to Washington and join him. </a:t>
            </a:r>
          </a:p>
          <a:p>
            <a:pPr lvl="0"/>
            <a:r>
              <a:rPr lang="en-US" sz="2800" dirty="0"/>
              <a:t>President Roosevelt, afraid the march might cause unrest among whites, summoned Randolph to the White House and asked him to call off the march. </a:t>
            </a:r>
          </a:p>
          <a:p>
            <a:endParaRPr lang="en-US" dirty="0"/>
          </a:p>
        </p:txBody>
      </p:sp>
    </p:spTree>
    <p:extLst>
      <p:ext uri="{BB962C8B-B14F-4D97-AF65-F5344CB8AC3E}">
        <p14:creationId xmlns:p14="http://schemas.microsoft.com/office/powerpoint/2010/main" val="1129435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Roosevelt’s use of Executive Powers (SSUSH19e)</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sz="2800" dirty="0"/>
              <a:t>When Randolph refused, Roosevelt issued </a:t>
            </a:r>
            <a:r>
              <a:rPr lang="en-US" sz="2800" b="1" dirty="0"/>
              <a:t>Executive Order 8802</a:t>
            </a:r>
            <a:r>
              <a:rPr lang="en-US" sz="2800" dirty="0"/>
              <a:t> that called on employers and labor unions to cease discrimination in hiring practices in industries related to defense. </a:t>
            </a:r>
          </a:p>
          <a:p>
            <a:pPr lvl="0"/>
            <a:r>
              <a:rPr lang="en-US" sz="2800" dirty="0"/>
              <a:t>As a result of Roosevelt’s actions, the march was canceled.</a:t>
            </a:r>
          </a:p>
          <a:p>
            <a:endParaRPr lang="en-US" dirty="0"/>
          </a:p>
        </p:txBody>
      </p:sp>
    </p:spTree>
    <p:extLst>
      <p:ext uri="{BB962C8B-B14F-4D97-AF65-F5344CB8AC3E}">
        <p14:creationId xmlns:p14="http://schemas.microsoft.com/office/powerpoint/2010/main" val="1757020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6006662"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662" y="0"/>
            <a:ext cx="6185338" cy="6858000"/>
          </a:xfrm>
          <a:prstGeom prst="rect">
            <a:avLst/>
          </a:prstGeom>
        </p:spPr>
      </p:pic>
    </p:spTree>
    <p:extLst>
      <p:ext uri="{BB962C8B-B14F-4D97-AF65-F5344CB8AC3E}">
        <p14:creationId xmlns:p14="http://schemas.microsoft.com/office/powerpoint/2010/main" val="1298672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942611" y="0"/>
            <a:ext cx="5249389" cy="6858000"/>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6942611" cy="6858000"/>
          </a:xfrm>
          <a:prstGeom prst="rect">
            <a:avLst/>
          </a:prstGeom>
        </p:spPr>
      </p:pic>
    </p:spTree>
    <p:extLst>
      <p:ext uri="{BB962C8B-B14F-4D97-AF65-F5344CB8AC3E}">
        <p14:creationId xmlns:p14="http://schemas.microsoft.com/office/powerpoint/2010/main" val="3693201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943600" cy="68580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0"/>
            <a:ext cx="6248400" cy="6858000"/>
          </a:xfrm>
          <a:prstGeom prst="rect">
            <a:avLst/>
          </a:prstGeom>
        </p:spPr>
      </p:pic>
    </p:spTree>
    <p:extLst>
      <p:ext uri="{BB962C8B-B14F-4D97-AF65-F5344CB8AC3E}">
        <p14:creationId xmlns:p14="http://schemas.microsoft.com/office/powerpoint/2010/main" val="1804216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Roosevelt’s use of Executive Powers (SSUSH19e)</a:t>
            </a:r>
            <a:r>
              <a:rPr lang="en-US" dirty="0"/>
              <a:t/>
            </a:r>
            <a:br>
              <a:rPr lang="en-US" dirty="0"/>
            </a:br>
            <a:endParaRPr lang="en-US" dirty="0"/>
          </a:p>
        </p:txBody>
      </p:sp>
      <p:sp>
        <p:nvSpPr>
          <p:cNvPr id="3" name="Content Placeholder 2"/>
          <p:cNvSpPr>
            <a:spLocks noGrp="1"/>
          </p:cNvSpPr>
          <p:nvPr>
            <p:ph idx="1"/>
          </p:nvPr>
        </p:nvSpPr>
        <p:spPr>
          <a:xfrm>
            <a:off x="1103312" y="2052918"/>
            <a:ext cx="10137502" cy="4195481"/>
          </a:xfrm>
        </p:spPr>
        <p:txBody>
          <a:bodyPr>
            <a:normAutofit fontScale="92500"/>
          </a:bodyPr>
          <a:lstStyle/>
          <a:p>
            <a:r>
              <a:rPr lang="en-US" sz="2800" b="1" dirty="0"/>
              <a:t>Internment of Japanese-Americans (SSUSH19e)</a:t>
            </a:r>
            <a:endParaRPr lang="en-US" sz="2800" dirty="0"/>
          </a:p>
          <a:p>
            <a:pPr lvl="1"/>
            <a:r>
              <a:rPr lang="en-US" sz="2800" dirty="0"/>
              <a:t>The Japanese attack on Pearl Harbor fueled suspicion and fear among US citizens. </a:t>
            </a:r>
          </a:p>
          <a:p>
            <a:pPr lvl="1"/>
            <a:r>
              <a:rPr lang="en-US" sz="2800" dirty="0"/>
              <a:t>Many suspected that Japanese, German, and Italian Americans would end up supporting the Axis Powers. </a:t>
            </a:r>
          </a:p>
          <a:p>
            <a:pPr lvl="1"/>
            <a:r>
              <a:rPr lang="en-US" sz="2800" dirty="0"/>
              <a:t>Roosevelt then issued </a:t>
            </a:r>
            <a:r>
              <a:rPr lang="en-US" sz="2800" b="1" dirty="0"/>
              <a:t>Executive Order 9066</a:t>
            </a:r>
            <a:r>
              <a:rPr lang="en-US" sz="2800" dirty="0"/>
              <a:t>, this US military order forced more than 100,000 Japanese Americans from their homes and businesses during the war and placed them in one of the various camps</a:t>
            </a:r>
          </a:p>
          <a:p>
            <a:endParaRPr lang="en-US" dirty="0"/>
          </a:p>
        </p:txBody>
      </p:sp>
    </p:spTree>
    <p:extLst>
      <p:ext uri="{BB962C8B-B14F-4D97-AF65-F5344CB8AC3E}">
        <p14:creationId xmlns:p14="http://schemas.microsoft.com/office/powerpoint/2010/main" val="638760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a:xfrm>
            <a:off x="1103312" y="1853248"/>
            <a:ext cx="10705060" cy="4768269"/>
          </a:xfrm>
        </p:spPr>
        <p:txBody>
          <a:bodyPr>
            <a:normAutofit fontScale="92500" lnSpcReduction="10000"/>
          </a:bodyPr>
          <a:lstStyle/>
          <a:p>
            <a:pPr marL="514350" lvl="0" indent="-514350">
              <a:buFont typeface="+mj-lt"/>
              <a:buAutoNum type="arabicPeriod"/>
            </a:pPr>
            <a:r>
              <a:rPr lang="en-US" sz="2800" dirty="0"/>
              <a:t>In the European Theater, what was the significance of D-Day?</a:t>
            </a:r>
          </a:p>
          <a:p>
            <a:pPr marL="514350" lvl="0" indent="-514350">
              <a:buFont typeface="+mj-lt"/>
              <a:buAutoNum type="arabicPeriod"/>
            </a:pPr>
            <a:r>
              <a:rPr lang="en-US" sz="2800" dirty="0"/>
              <a:t> In the European Theater, what was the significance of the Fall of Berlin?</a:t>
            </a:r>
          </a:p>
          <a:p>
            <a:pPr marL="514350" lvl="0" indent="-514350">
              <a:buFont typeface="+mj-lt"/>
              <a:buAutoNum type="arabicPeriod"/>
            </a:pPr>
            <a:r>
              <a:rPr lang="en-US" sz="2800" dirty="0"/>
              <a:t> How did rationing impact war time mobilization?</a:t>
            </a:r>
          </a:p>
          <a:p>
            <a:pPr marL="514350" lvl="0" indent="-514350">
              <a:buFont typeface="+mj-lt"/>
              <a:buAutoNum type="arabicPeriod"/>
            </a:pPr>
            <a:r>
              <a:rPr lang="en-US" sz="2800" dirty="0"/>
              <a:t> How did women impact war time mobilization?</a:t>
            </a:r>
          </a:p>
          <a:p>
            <a:pPr marL="514350" lvl="0" indent="-514350">
              <a:buFont typeface="+mj-lt"/>
              <a:buAutoNum type="arabicPeriod"/>
            </a:pPr>
            <a:r>
              <a:rPr lang="en-US" sz="2800" dirty="0"/>
              <a:t> How did blacks impact war time mobilization?</a:t>
            </a:r>
          </a:p>
          <a:p>
            <a:pPr marL="514350" lvl="0" indent="-514350">
              <a:buFont typeface="+mj-lt"/>
              <a:buAutoNum type="arabicPeriod"/>
            </a:pPr>
            <a:r>
              <a:rPr lang="en-US" sz="2800" dirty="0"/>
              <a:t> How did Roosevelt use his executive power to impact defense industries?</a:t>
            </a:r>
          </a:p>
          <a:p>
            <a:pPr marL="514350" lvl="0" indent="-514350">
              <a:buFont typeface="+mj-lt"/>
              <a:buAutoNum type="arabicPeriod"/>
            </a:pPr>
            <a:r>
              <a:rPr lang="en-US" sz="2800" dirty="0"/>
              <a:t> How did Roosevelt use his executive power to impact Japanese-Americans?</a:t>
            </a:r>
          </a:p>
          <a:p>
            <a:endParaRPr lang="en-US" dirty="0"/>
          </a:p>
        </p:txBody>
      </p:sp>
    </p:spTree>
    <p:extLst>
      <p:ext uri="{BB962C8B-B14F-4D97-AF65-F5344CB8AC3E}">
        <p14:creationId xmlns:p14="http://schemas.microsoft.com/office/powerpoint/2010/main" val="1550767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38636830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20833" t="18234" r="54968" b="41595"/>
          <a:stretch/>
        </p:blipFill>
        <p:spPr bwMode="auto">
          <a:xfrm>
            <a:off x="0" y="0"/>
            <a:ext cx="12191999" cy="6857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3968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290441" y="0"/>
            <a:ext cx="5901559"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290441" cy="6858000"/>
          </a:xfrm>
          <a:prstGeom prst="rect">
            <a:avLst/>
          </a:prstGeom>
        </p:spPr>
      </p:pic>
    </p:spTree>
    <p:extLst>
      <p:ext uri="{BB962C8B-B14F-4D97-AF65-F5344CB8AC3E}">
        <p14:creationId xmlns:p14="http://schemas.microsoft.com/office/powerpoint/2010/main" val="3800298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9402761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180083"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082" y="0"/>
            <a:ext cx="6011918" cy="6858000"/>
          </a:xfrm>
          <a:prstGeom prst="rect">
            <a:avLst/>
          </a:prstGeom>
        </p:spPr>
      </p:pic>
    </p:spTree>
    <p:extLst>
      <p:ext uri="{BB962C8B-B14F-4D97-AF65-F5344CB8AC3E}">
        <p14:creationId xmlns:p14="http://schemas.microsoft.com/office/powerpoint/2010/main" val="1073967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Cold War (SSUSH20a</a:t>
            </a:r>
            <a:r>
              <a:rPr lang="en-US" b="1" dirty="0" smtClean="0"/>
              <a:t>)</a:t>
            </a:r>
            <a:endParaRPr lang="en-US" dirty="0"/>
          </a:p>
        </p:txBody>
      </p:sp>
      <p:sp>
        <p:nvSpPr>
          <p:cNvPr id="3" name="Content Placeholder 2"/>
          <p:cNvSpPr>
            <a:spLocks noGrp="1"/>
          </p:cNvSpPr>
          <p:nvPr>
            <p:ph idx="1"/>
          </p:nvPr>
        </p:nvSpPr>
        <p:spPr/>
        <p:txBody>
          <a:bodyPr/>
          <a:lstStyle/>
          <a:p>
            <a:pPr lvl="0"/>
            <a:r>
              <a:rPr lang="en-US" sz="2800" dirty="0"/>
              <a:t>In 1945, one major war ended and another began. </a:t>
            </a:r>
          </a:p>
          <a:p>
            <a:pPr lvl="0"/>
            <a:r>
              <a:rPr lang="en-US" sz="2800" dirty="0"/>
              <a:t>The </a:t>
            </a:r>
            <a:r>
              <a:rPr lang="en-US" sz="2800" b="1" dirty="0"/>
              <a:t>Cold War</a:t>
            </a:r>
            <a:r>
              <a:rPr lang="en-US" sz="2800" dirty="0"/>
              <a:t> lasted about 45 years. There were no direct military campaigns between the two main antagonists, the United States and the Soviet Union. </a:t>
            </a:r>
          </a:p>
          <a:p>
            <a:pPr lvl="0"/>
            <a:r>
              <a:rPr lang="en-US" sz="2800" dirty="0"/>
              <a:t>Yet billions of dollars and millions of lives were lost in the fight.</a:t>
            </a:r>
          </a:p>
          <a:p>
            <a:endParaRPr lang="en-US" dirty="0"/>
          </a:p>
        </p:txBody>
      </p:sp>
    </p:spTree>
    <p:extLst>
      <p:ext uri="{BB962C8B-B14F-4D97-AF65-F5344CB8AC3E}">
        <p14:creationId xmlns:p14="http://schemas.microsoft.com/office/powerpoint/2010/main" val="36139919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Document Analysis</a:t>
            </a:r>
            <a:endParaRPr lang="en-US" dirty="0"/>
          </a:p>
        </p:txBody>
      </p:sp>
      <p:sp>
        <p:nvSpPr>
          <p:cNvPr id="3" name="Content Placeholder 2"/>
          <p:cNvSpPr>
            <a:spLocks noGrp="1"/>
          </p:cNvSpPr>
          <p:nvPr>
            <p:ph idx="1"/>
          </p:nvPr>
        </p:nvSpPr>
        <p:spPr>
          <a:xfrm>
            <a:off x="347472" y="2052918"/>
            <a:ext cx="11521440" cy="4195481"/>
          </a:xfrm>
        </p:spPr>
        <p:txBody>
          <a:bodyPr/>
          <a:lstStyle/>
          <a:p>
            <a:pPr marL="0" indent="0">
              <a:buNone/>
            </a:pPr>
            <a:r>
              <a:rPr lang="en-US" sz="2800" dirty="0"/>
              <a:t>“the main element of any United States policy toward the Soviet Union must be that of a long-term patient but firm and vigilant containment of Russian expansive tendencies.”</a:t>
            </a:r>
          </a:p>
          <a:p>
            <a:pPr marL="0" indent="0">
              <a:buNone/>
            </a:pPr>
            <a:endParaRPr lang="en-US" sz="2800" dirty="0" smtClean="0"/>
          </a:p>
          <a:p>
            <a:pPr marL="0" indent="0">
              <a:buNone/>
            </a:pPr>
            <a:r>
              <a:rPr lang="en-US" sz="2800" dirty="0" smtClean="0"/>
              <a:t>George </a:t>
            </a:r>
            <a:r>
              <a:rPr lang="en-US" sz="2800" dirty="0"/>
              <a:t>Kennan on U.S. foreign policy of Containment</a:t>
            </a:r>
          </a:p>
          <a:p>
            <a:endParaRPr lang="en-US" dirty="0"/>
          </a:p>
        </p:txBody>
      </p:sp>
    </p:spTree>
    <p:extLst>
      <p:ext uri="{BB962C8B-B14F-4D97-AF65-F5344CB8AC3E}">
        <p14:creationId xmlns:p14="http://schemas.microsoft.com/office/powerpoint/2010/main" val="81869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Cold War Foreign Policy (SSUSH20a)</a:t>
            </a:r>
            <a:r>
              <a:rPr lang="en-US" dirty="0"/>
              <a:t/>
            </a:r>
            <a:br>
              <a:rPr lang="en-US" dirty="0"/>
            </a:br>
            <a:endParaRPr lang="en-US" dirty="0"/>
          </a:p>
        </p:txBody>
      </p:sp>
      <p:sp>
        <p:nvSpPr>
          <p:cNvPr id="3" name="Content Placeholder 2"/>
          <p:cNvSpPr>
            <a:spLocks noGrp="1"/>
          </p:cNvSpPr>
          <p:nvPr>
            <p:ph idx="1"/>
          </p:nvPr>
        </p:nvSpPr>
        <p:spPr/>
        <p:txBody>
          <a:bodyPr/>
          <a:lstStyle/>
          <a:p>
            <a:r>
              <a:rPr lang="en-US" sz="2800" b="1" dirty="0"/>
              <a:t>Containment (SSUSH20a)</a:t>
            </a:r>
            <a:endParaRPr lang="en-US" sz="2800" dirty="0"/>
          </a:p>
          <a:p>
            <a:pPr lvl="1"/>
            <a:r>
              <a:rPr lang="en-US" sz="2800" dirty="0"/>
              <a:t>U.S. foreign policy to stop the spread of communism</a:t>
            </a:r>
          </a:p>
          <a:p>
            <a:pPr lvl="1"/>
            <a:r>
              <a:rPr lang="en-US" sz="2800" dirty="0"/>
              <a:t>U.S. scared that Soviet Union was tried to spread communism throughout the world</a:t>
            </a:r>
          </a:p>
          <a:p>
            <a:endParaRPr lang="en-US" dirty="0"/>
          </a:p>
        </p:txBody>
      </p:sp>
    </p:spTree>
    <p:extLst>
      <p:ext uri="{BB962C8B-B14F-4D97-AF65-F5344CB8AC3E}">
        <p14:creationId xmlns:p14="http://schemas.microsoft.com/office/powerpoint/2010/main" val="21781740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6954036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912069" y="0"/>
            <a:ext cx="6279931" cy="68580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912069" cy="6858000"/>
          </a:xfrm>
          <a:prstGeom prst="rect">
            <a:avLst/>
          </a:prstGeom>
        </p:spPr>
      </p:pic>
    </p:spTree>
    <p:extLst>
      <p:ext uri="{BB962C8B-B14F-4D97-AF65-F5344CB8AC3E}">
        <p14:creationId xmlns:p14="http://schemas.microsoft.com/office/powerpoint/2010/main" val="704517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Cold War Foreign Policy (SSUSH20a)</a:t>
            </a:r>
            <a:r>
              <a:rPr lang="en-US" dirty="0"/>
              <a:t/>
            </a:r>
            <a:br>
              <a:rPr lang="en-US" dirty="0"/>
            </a:br>
            <a:endParaRPr lang="en-US" dirty="0"/>
          </a:p>
        </p:txBody>
      </p:sp>
      <p:sp>
        <p:nvSpPr>
          <p:cNvPr id="3" name="Content Placeholder 2"/>
          <p:cNvSpPr>
            <a:spLocks noGrp="1"/>
          </p:cNvSpPr>
          <p:nvPr>
            <p:ph idx="1"/>
          </p:nvPr>
        </p:nvSpPr>
        <p:spPr>
          <a:xfrm>
            <a:off x="1103312" y="2052918"/>
            <a:ext cx="10547405" cy="4615896"/>
          </a:xfrm>
        </p:spPr>
        <p:txBody>
          <a:bodyPr>
            <a:normAutofit fontScale="92500" lnSpcReduction="10000"/>
          </a:bodyPr>
          <a:lstStyle/>
          <a:p>
            <a:r>
              <a:rPr lang="en-US" sz="2800" b="1" dirty="0"/>
              <a:t>The Marshall Plan (SSUSH20a)</a:t>
            </a:r>
            <a:endParaRPr lang="en-US" sz="2800" dirty="0"/>
          </a:p>
          <a:p>
            <a:pPr lvl="1"/>
            <a:r>
              <a:rPr lang="en-US" sz="2800" dirty="0"/>
              <a:t>America’s foreign aid program to rebuild Western Europe and opposing communism after World War II. </a:t>
            </a:r>
          </a:p>
          <a:p>
            <a:pPr lvl="1"/>
            <a:r>
              <a:rPr lang="en-US" sz="2800" dirty="0"/>
              <a:t>From 1947 to 1951, the United States spent $13 billion on economic and technical assistance for Western European countries that had been nearly destroyed during World War II.</a:t>
            </a:r>
          </a:p>
          <a:p>
            <a:pPr lvl="1"/>
            <a:r>
              <a:rPr lang="en-US" sz="2800" dirty="0"/>
              <a:t>The plan offered foreign aid to the Soviet Union and Eastern Europe if they made political reforms and accept certain outside controls; however, the Soviets rejected this proposal.</a:t>
            </a:r>
          </a:p>
          <a:p>
            <a:endParaRPr lang="en-US" dirty="0"/>
          </a:p>
        </p:txBody>
      </p:sp>
    </p:spTree>
    <p:extLst>
      <p:ext uri="{BB962C8B-B14F-4D97-AF65-F5344CB8AC3E}">
        <p14:creationId xmlns:p14="http://schemas.microsoft.com/office/powerpoint/2010/main" val="1425005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6006662"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06662" y="0"/>
            <a:ext cx="6185338" cy="6858000"/>
          </a:xfrm>
          <a:prstGeom prst="rect">
            <a:avLst/>
          </a:prstGeom>
        </p:spPr>
      </p:pic>
    </p:spTree>
    <p:extLst>
      <p:ext uri="{BB962C8B-B14F-4D97-AF65-F5344CB8AC3E}">
        <p14:creationId xmlns:p14="http://schemas.microsoft.com/office/powerpoint/2010/main" val="27746092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Cold War Foreign Policy (SSUSH20a)</a:t>
            </a:r>
            <a:r>
              <a:rPr lang="en-US" dirty="0"/>
              <a:t/>
            </a:r>
            <a:br>
              <a:rPr lang="en-US" dirty="0"/>
            </a:br>
            <a:endParaRPr lang="en-US" dirty="0"/>
          </a:p>
        </p:txBody>
      </p:sp>
      <p:sp>
        <p:nvSpPr>
          <p:cNvPr id="3" name="Content Placeholder 2"/>
          <p:cNvSpPr>
            <a:spLocks noGrp="1"/>
          </p:cNvSpPr>
          <p:nvPr>
            <p:ph idx="1"/>
          </p:nvPr>
        </p:nvSpPr>
        <p:spPr>
          <a:xfrm>
            <a:off x="1103312" y="2052918"/>
            <a:ext cx="10500109" cy="4568599"/>
          </a:xfrm>
        </p:spPr>
        <p:txBody>
          <a:bodyPr/>
          <a:lstStyle/>
          <a:p>
            <a:r>
              <a:rPr lang="en-US" sz="2800" b="1" dirty="0"/>
              <a:t>The Truman Doctrine (SSUSH20a)</a:t>
            </a:r>
            <a:endParaRPr lang="en-US" sz="2800" dirty="0"/>
          </a:p>
          <a:p>
            <a:pPr lvl="1"/>
            <a:r>
              <a:rPr lang="en-US" sz="2800" dirty="0"/>
              <a:t>Foreign policy named after President Harry S. Truman </a:t>
            </a:r>
          </a:p>
          <a:p>
            <a:pPr lvl="1"/>
            <a:r>
              <a:rPr lang="en-US" sz="2800" dirty="0"/>
              <a:t>The plan said the United States would supply any nation with economic and military aid to prevent its falling under the Soviet sphere of influence. </a:t>
            </a:r>
          </a:p>
          <a:p>
            <a:pPr lvl="1"/>
            <a:r>
              <a:rPr lang="en-US" sz="2800" dirty="0"/>
              <a:t>Truman called upon the United States to “support free peoples who are resisting attempted subjugation by armed minorities or by outside pressures (Soviet Union).” </a:t>
            </a:r>
          </a:p>
          <a:p>
            <a:endParaRPr lang="en-US" dirty="0"/>
          </a:p>
        </p:txBody>
      </p:sp>
    </p:spTree>
    <p:extLst>
      <p:ext uri="{BB962C8B-B14F-4D97-AF65-F5344CB8AC3E}">
        <p14:creationId xmlns:p14="http://schemas.microsoft.com/office/powerpoint/2010/main" val="288361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World War II (SSUSH19a</a:t>
            </a:r>
            <a:r>
              <a:rPr lang="en-US" b="1" dirty="0" smtClean="0"/>
              <a:t>)</a:t>
            </a:r>
            <a:endParaRPr lang="en-US" dirty="0"/>
          </a:p>
        </p:txBody>
      </p:sp>
      <p:sp>
        <p:nvSpPr>
          <p:cNvPr id="3" name="Content Placeholder 2"/>
          <p:cNvSpPr>
            <a:spLocks noGrp="1"/>
          </p:cNvSpPr>
          <p:nvPr>
            <p:ph idx="1"/>
          </p:nvPr>
        </p:nvSpPr>
        <p:spPr>
          <a:xfrm>
            <a:off x="1103312" y="2052918"/>
            <a:ext cx="9916785" cy="4195481"/>
          </a:xfrm>
        </p:spPr>
        <p:txBody>
          <a:bodyPr>
            <a:normAutofit lnSpcReduction="10000"/>
          </a:bodyPr>
          <a:lstStyle/>
          <a:p>
            <a:r>
              <a:rPr lang="en-US" sz="2800" b="1" dirty="0"/>
              <a:t>Lend-Lease Act (SSUSH19a)</a:t>
            </a:r>
            <a:endParaRPr lang="en-US" sz="2800" dirty="0"/>
          </a:p>
          <a:p>
            <a:pPr lvl="2"/>
            <a:r>
              <a:rPr lang="en-US" sz="2800" dirty="0"/>
              <a:t>Congress passed the act to amend the </a:t>
            </a:r>
            <a:r>
              <a:rPr lang="en-US" sz="2800" b="1" dirty="0"/>
              <a:t>Neutrality Acts</a:t>
            </a:r>
            <a:r>
              <a:rPr lang="en-US" sz="2800" dirty="0"/>
              <a:t> </a:t>
            </a:r>
          </a:p>
          <a:p>
            <a:pPr lvl="2"/>
            <a:r>
              <a:rPr lang="en-US" sz="2800" dirty="0"/>
              <a:t>The U.S. could lend military equipment and supplies to any nation the president said was vital to the defense of the United States. </a:t>
            </a:r>
          </a:p>
          <a:p>
            <a:pPr lvl="2"/>
            <a:r>
              <a:rPr lang="en-US" sz="2800" dirty="0"/>
              <a:t>United States lends $50 billion worth of equipment and supplies to Britain, France, the Soviet Union, and China.</a:t>
            </a:r>
          </a:p>
          <a:p>
            <a:endParaRPr lang="en-US" dirty="0"/>
          </a:p>
        </p:txBody>
      </p:sp>
    </p:spTree>
    <p:extLst>
      <p:ext uri="{BB962C8B-B14F-4D97-AF65-F5344CB8AC3E}">
        <p14:creationId xmlns:p14="http://schemas.microsoft.com/office/powerpoint/2010/main" val="3969551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7354372"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54372" y="0"/>
            <a:ext cx="4837628" cy="6858000"/>
          </a:xfrm>
          <a:prstGeom prst="rect">
            <a:avLst/>
          </a:prstGeom>
        </p:spPr>
      </p:pic>
    </p:spTree>
    <p:extLst>
      <p:ext uri="{BB962C8B-B14F-4D97-AF65-F5344CB8AC3E}">
        <p14:creationId xmlns:p14="http://schemas.microsoft.com/office/powerpoint/2010/main" val="16999751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Cold War Foreign Policy (SSUSH20a)</a:t>
            </a:r>
            <a:r>
              <a:rPr lang="en-US" dirty="0"/>
              <a:t/>
            </a:r>
            <a:br>
              <a:rPr lang="en-US" dirty="0"/>
            </a:br>
            <a:endParaRPr lang="en-US" dirty="0"/>
          </a:p>
        </p:txBody>
      </p:sp>
      <p:sp>
        <p:nvSpPr>
          <p:cNvPr id="3" name="Content Placeholder 2"/>
          <p:cNvSpPr>
            <a:spLocks noGrp="1"/>
          </p:cNvSpPr>
          <p:nvPr>
            <p:ph idx="1"/>
          </p:nvPr>
        </p:nvSpPr>
        <p:spPr>
          <a:xfrm>
            <a:off x="1103312" y="2052918"/>
            <a:ext cx="10768122" cy="4195481"/>
          </a:xfrm>
        </p:spPr>
        <p:txBody>
          <a:bodyPr>
            <a:normAutofit/>
          </a:bodyPr>
          <a:lstStyle/>
          <a:p>
            <a:r>
              <a:rPr lang="en-US" sz="2800" b="1" dirty="0"/>
              <a:t>The Korean War (SSUSH20a)</a:t>
            </a:r>
            <a:endParaRPr lang="en-US" sz="2800" dirty="0"/>
          </a:p>
          <a:p>
            <a:pPr lvl="1"/>
            <a:r>
              <a:rPr lang="en-US" sz="2800" dirty="0"/>
              <a:t>In 1950, the U.S. and South Korean went to war against the communist government of North Korea and China</a:t>
            </a:r>
          </a:p>
          <a:p>
            <a:pPr lvl="1"/>
            <a:r>
              <a:rPr lang="en-US" sz="2800" dirty="0"/>
              <a:t>The U.S. used the containment policy to justify its attempt to stop the spread of communism in Korea</a:t>
            </a:r>
          </a:p>
          <a:p>
            <a:pPr lvl="1"/>
            <a:r>
              <a:rPr lang="en-US" sz="2800" dirty="0"/>
              <a:t>Result: Neither side could gain control of the Korean peninsula, North and South Korea was created with the 38</a:t>
            </a:r>
            <a:r>
              <a:rPr lang="en-US" sz="2800" baseline="30000" dirty="0"/>
              <a:t>th</a:t>
            </a:r>
            <a:r>
              <a:rPr lang="en-US" sz="2800" dirty="0"/>
              <a:t> parallel as the border between the nations.</a:t>
            </a:r>
          </a:p>
          <a:p>
            <a:endParaRPr lang="en-US" dirty="0"/>
          </a:p>
        </p:txBody>
      </p:sp>
    </p:spTree>
    <p:extLst>
      <p:ext uri="{BB962C8B-B14F-4D97-AF65-F5344CB8AC3E}">
        <p14:creationId xmlns:p14="http://schemas.microsoft.com/office/powerpoint/2010/main" val="2330596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a:xfrm>
            <a:off x="1103312" y="2052918"/>
            <a:ext cx="8946541" cy="4458241"/>
          </a:xfrm>
        </p:spPr>
        <p:txBody>
          <a:bodyPr>
            <a:normAutofit fontScale="92500"/>
          </a:bodyPr>
          <a:lstStyle/>
          <a:p>
            <a:pPr marL="514350" lvl="0" indent="-514350">
              <a:buFont typeface="+mj-lt"/>
              <a:buAutoNum type="arabicPeriod"/>
            </a:pPr>
            <a:r>
              <a:rPr lang="en-US" sz="2800" dirty="0"/>
              <a:t> What was the significance of the Cold War?</a:t>
            </a:r>
          </a:p>
          <a:p>
            <a:pPr marL="514350" lvl="0" indent="-514350">
              <a:buFont typeface="+mj-lt"/>
              <a:buAutoNum type="arabicPeriod"/>
            </a:pPr>
            <a:r>
              <a:rPr lang="en-US" sz="2800" dirty="0"/>
              <a:t> What was the significance of the Containment Policy?</a:t>
            </a:r>
          </a:p>
          <a:p>
            <a:pPr marL="514350" lvl="0" indent="-514350">
              <a:buFont typeface="+mj-lt"/>
              <a:buAutoNum type="arabicPeriod"/>
            </a:pPr>
            <a:r>
              <a:rPr lang="en-US" sz="2800" dirty="0"/>
              <a:t> What was the significance of the Marshall Plan?</a:t>
            </a:r>
          </a:p>
          <a:p>
            <a:pPr marL="514350" lvl="0" indent="-514350">
              <a:buFont typeface="+mj-lt"/>
              <a:buAutoNum type="arabicPeriod"/>
            </a:pPr>
            <a:r>
              <a:rPr lang="en-US" sz="2800" dirty="0"/>
              <a:t> What was the significance of the Truman Doctrine?</a:t>
            </a:r>
          </a:p>
          <a:p>
            <a:pPr marL="514350" lvl="0" indent="-514350">
              <a:buFont typeface="+mj-lt"/>
              <a:buAutoNum type="arabicPeriod"/>
            </a:pPr>
            <a:r>
              <a:rPr lang="en-US" sz="2800" dirty="0"/>
              <a:t> What was the significance of the Korean War?</a:t>
            </a:r>
          </a:p>
          <a:p>
            <a:pPr marL="514350" lvl="0" indent="-514350">
              <a:buFont typeface="+mj-lt"/>
              <a:buAutoNum type="arabicPeriod"/>
            </a:pPr>
            <a:r>
              <a:rPr lang="en-US" sz="2800" dirty="0"/>
              <a:t> What was the geographic significance of the Korean War?</a:t>
            </a:r>
          </a:p>
          <a:p>
            <a:endParaRPr lang="en-US" dirty="0"/>
          </a:p>
        </p:txBody>
      </p:sp>
    </p:spTree>
    <p:extLst>
      <p:ext uri="{BB962C8B-B14F-4D97-AF65-F5344CB8AC3E}">
        <p14:creationId xmlns:p14="http://schemas.microsoft.com/office/powerpoint/2010/main" val="25389314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054" y="0"/>
            <a:ext cx="6547946"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644054" cy="6858000"/>
          </a:xfrm>
          <a:prstGeom prst="rect">
            <a:avLst/>
          </a:prstGeom>
        </p:spPr>
      </p:pic>
    </p:spTree>
    <p:extLst>
      <p:ext uri="{BB962C8B-B14F-4D97-AF65-F5344CB8AC3E}">
        <p14:creationId xmlns:p14="http://schemas.microsoft.com/office/powerpoint/2010/main" val="8367731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Major Domestic Issues (SSUSH20b)</a:t>
            </a:r>
            <a:r>
              <a:rPr lang="en-US" dirty="0"/>
              <a:t/>
            </a:r>
            <a:br>
              <a:rPr lang="en-US" dirty="0"/>
            </a:br>
            <a:endParaRPr lang="en-US" dirty="0"/>
          </a:p>
        </p:txBody>
      </p:sp>
      <p:sp>
        <p:nvSpPr>
          <p:cNvPr id="3" name="Content Placeholder 2"/>
          <p:cNvSpPr>
            <a:spLocks noGrp="1"/>
          </p:cNvSpPr>
          <p:nvPr>
            <p:ph idx="1"/>
          </p:nvPr>
        </p:nvSpPr>
        <p:spPr>
          <a:xfrm>
            <a:off x="1103312" y="2052918"/>
            <a:ext cx="10720826" cy="4537068"/>
          </a:xfrm>
        </p:spPr>
        <p:txBody>
          <a:bodyPr>
            <a:normAutofit fontScale="92500" lnSpcReduction="10000"/>
          </a:bodyPr>
          <a:lstStyle/>
          <a:p>
            <a:r>
              <a:rPr lang="en-US" sz="2800" b="1" dirty="0"/>
              <a:t>The G.I Bill (SSUSH20b)</a:t>
            </a:r>
            <a:endParaRPr lang="en-US" sz="2800" dirty="0"/>
          </a:p>
          <a:p>
            <a:pPr lvl="1"/>
            <a:r>
              <a:rPr lang="en-US" sz="2800" dirty="0"/>
              <a:t>The </a:t>
            </a:r>
            <a:r>
              <a:rPr lang="en-US" sz="2800" b="1" dirty="0"/>
              <a:t>G.I. Bill of Rights </a:t>
            </a:r>
            <a:r>
              <a:rPr lang="en-US" sz="2800" dirty="0"/>
              <a:t>was passed by Congress to protect and reward returning servicemen. </a:t>
            </a:r>
          </a:p>
          <a:p>
            <a:pPr lvl="1"/>
            <a:r>
              <a:rPr lang="en-US" sz="2800" dirty="0"/>
              <a:t>The provisions included giving low interest loans for homes and starting new businesses to former soldiers.</a:t>
            </a:r>
          </a:p>
          <a:p>
            <a:pPr lvl="1"/>
            <a:r>
              <a:rPr lang="en-US" sz="2800" dirty="0"/>
              <a:t>Financial grants were also given to the returning soldiers who wanted to attend college. </a:t>
            </a:r>
          </a:p>
          <a:p>
            <a:pPr lvl="1"/>
            <a:r>
              <a:rPr lang="en-US" sz="2800" dirty="0"/>
              <a:t>The stimulus of money into housing caused a housing boom characterized by the development of the first suburban housing developments, such as </a:t>
            </a:r>
            <a:r>
              <a:rPr lang="en-US" sz="2800" b="1" dirty="0"/>
              <a:t>Levittown</a:t>
            </a:r>
            <a:r>
              <a:rPr lang="en-US" sz="2800" dirty="0"/>
              <a:t>, New York.</a:t>
            </a:r>
            <a:r>
              <a:rPr lang="en-US" dirty="0"/>
              <a:t> </a:t>
            </a:r>
          </a:p>
          <a:p>
            <a:endParaRPr lang="en-US" dirty="0"/>
          </a:p>
        </p:txBody>
      </p:sp>
    </p:spTree>
    <p:extLst>
      <p:ext uri="{BB962C8B-B14F-4D97-AF65-F5344CB8AC3E}">
        <p14:creationId xmlns:p14="http://schemas.microsoft.com/office/powerpoint/2010/main" val="27065417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770179" cy="68580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179" y="0"/>
            <a:ext cx="6421821" cy="6858000"/>
          </a:xfrm>
          <a:prstGeom prst="rect">
            <a:avLst/>
          </a:prstGeom>
        </p:spPr>
      </p:pic>
    </p:spTree>
    <p:extLst>
      <p:ext uri="{BB962C8B-B14F-4D97-AF65-F5344CB8AC3E}">
        <p14:creationId xmlns:p14="http://schemas.microsoft.com/office/powerpoint/2010/main" val="39642243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Major Domestic Issues (SSUSH20b)</a:t>
            </a:r>
            <a:endParaRPr lang="en-US" dirty="0"/>
          </a:p>
        </p:txBody>
      </p:sp>
      <p:sp>
        <p:nvSpPr>
          <p:cNvPr id="3" name="Content Placeholder 2"/>
          <p:cNvSpPr>
            <a:spLocks noGrp="1"/>
          </p:cNvSpPr>
          <p:nvPr>
            <p:ph idx="1"/>
          </p:nvPr>
        </p:nvSpPr>
        <p:spPr/>
        <p:txBody>
          <a:bodyPr/>
          <a:lstStyle/>
          <a:p>
            <a:r>
              <a:rPr lang="en-US" sz="2800" b="1" dirty="0"/>
              <a:t>Truman’s Integration Policies (SSUSH20b)</a:t>
            </a:r>
            <a:endParaRPr lang="en-US" sz="2800" dirty="0"/>
          </a:p>
          <a:p>
            <a:pPr lvl="1"/>
            <a:r>
              <a:rPr lang="en-US" sz="2800" dirty="0"/>
              <a:t>President Truman issued an executive order to integrate the U.S. armed forces and to end discrimination in the hiring of U.S. government employees. </a:t>
            </a:r>
          </a:p>
          <a:p>
            <a:endParaRPr lang="en-US" dirty="0"/>
          </a:p>
        </p:txBody>
      </p:sp>
    </p:spTree>
    <p:extLst>
      <p:ext uri="{BB962C8B-B14F-4D97-AF65-F5344CB8AC3E}">
        <p14:creationId xmlns:p14="http://schemas.microsoft.com/office/powerpoint/2010/main" val="116352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37170"/>
          </a:xfrm>
        </p:spPr>
        <p:txBody>
          <a:bodyPr/>
          <a:lstStyle/>
          <a:p>
            <a:pPr algn="ctr"/>
            <a:r>
              <a:rPr lang="en-US" dirty="0" smtClean="0"/>
              <a:t>Document Analysis </a:t>
            </a:r>
            <a:endParaRPr lang="en-US" dirty="0"/>
          </a:p>
        </p:txBody>
      </p:sp>
      <p:sp>
        <p:nvSpPr>
          <p:cNvPr id="3" name="Content Placeholder 2"/>
          <p:cNvSpPr>
            <a:spLocks noGrp="1"/>
          </p:cNvSpPr>
          <p:nvPr>
            <p:ph idx="1"/>
          </p:nvPr>
        </p:nvSpPr>
        <p:spPr>
          <a:xfrm>
            <a:off x="292608" y="1645920"/>
            <a:ext cx="11594592" cy="4956048"/>
          </a:xfrm>
        </p:spPr>
        <p:txBody>
          <a:bodyPr>
            <a:normAutofit lnSpcReduction="10000"/>
          </a:bodyPr>
          <a:lstStyle/>
          <a:p>
            <a:pPr marL="0" indent="0">
              <a:buNone/>
            </a:pPr>
            <a:r>
              <a:rPr lang="en-US" sz="2800" dirty="0"/>
              <a:t>“…we find ourselves in a position of impotency because of the traitorous actions of those who have been treated so well by this Nation. It has not been the less fortunate…. But rather those who have had all the benefits that the wealthiest Nation on earth has had to offer</a:t>
            </a:r>
            <a:r>
              <a:rPr lang="en-US" sz="2800" dirty="0" smtClean="0"/>
              <a:t>.</a:t>
            </a:r>
            <a:endParaRPr lang="en-US" sz="2800" dirty="0"/>
          </a:p>
          <a:p>
            <a:pPr marL="0" indent="0">
              <a:buNone/>
            </a:pPr>
            <a:r>
              <a:rPr lang="en-US" sz="2800" dirty="0"/>
              <a:t>I have here in my hand a list of 205… a list of names that were made known to the Secretary of State as being members of the Communist Party and who nevertheless are still working and shaping policy in the State Department</a:t>
            </a:r>
            <a:r>
              <a:rPr lang="en-US" sz="2800" dirty="0" smtClean="0"/>
              <a:t>…”</a:t>
            </a:r>
            <a:endParaRPr lang="en-US" sz="2800" dirty="0"/>
          </a:p>
          <a:p>
            <a:pPr marL="0" indent="0">
              <a:buNone/>
            </a:pPr>
            <a:r>
              <a:rPr lang="en-US" sz="2800" dirty="0" smtClean="0"/>
              <a:t>Source</a:t>
            </a:r>
            <a:r>
              <a:rPr lang="en-US" sz="2800" dirty="0"/>
              <a:t>: Joseph McCarthy, Enemies from Within speech, February </a:t>
            </a:r>
          </a:p>
          <a:p>
            <a:pPr marL="0" indent="0">
              <a:buNone/>
            </a:pPr>
            <a:r>
              <a:rPr lang="en-US" sz="2800" dirty="0" smtClean="0"/>
              <a:t>9</a:t>
            </a:r>
            <a:r>
              <a:rPr lang="en-US" sz="2800" dirty="0"/>
              <a:t>, 1950, Wheeling, WV.</a:t>
            </a:r>
          </a:p>
          <a:p>
            <a:endParaRPr lang="en-US" dirty="0"/>
          </a:p>
        </p:txBody>
      </p:sp>
    </p:spTree>
    <p:extLst>
      <p:ext uri="{BB962C8B-B14F-4D97-AF65-F5344CB8AC3E}">
        <p14:creationId xmlns:p14="http://schemas.microsoft.com/office/powerpoint/2010/main" val="21469821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8193" y="0"/>
            <a:ext cx="6153807"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038193" cy="6858000"/>
          </a:xfrm>
          <a:prstGeom prst="rect">
            <a:avLst/>
          </a:prstGeom>
        </p:spPr>
      </p:pic>
    </p:spTree>
    <p:extLst>
      <p:ext uri="{BB962C8B-B14F-4D97-AF65-F5344CB8AC3E}">
        <p14:creationId xmlns:p14="http://schemas.microsoft.com/office/powerpoint/2010/main" val="32919412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Major Domestic Issues (SSUSH20b)</a:t>
            </a:r>
            <a:endParaRPr lang="en-US" dirty="0"/>
          </a:p>
        </p:txBody>
      </p:sp>
      <p:sp>
        <p:nvSpPr>
          <p:cNvPr id="3" name="Content Placeholder 2"/>
          <p:cNvSpPr>
            <a:spLocks noGrp="1"/>
          </p:cNvSpPr>
          <p:nvPr>
            <p:ph idx="1"/>
          </p:nvPr>
        </p:nvSpPr>
        <p:spPr>
          <a:xfrm>
            <a:off x="1103312" y="2052918"/>
            <a:ext cx="10610467" cy="4195481"/>
          </a:xfrm>
        </p:spPr>
        <p:txBody>
          <a:bodyPr>
            <a:normAutofit fontScale="85000" lnSpcReduction="20000"/>
          </a:bodyPr>
          <a:lstStyle/>
          <a:p>
            <a:r>
              <a:rPr lang="en-US" sz="2800" b="1" dirty="0"/>
              <a:t>McCarthyism (SSUSH20b)</a:t>
            </a:r>
            <a:endParaRPr lang="en-US" sz="2800" dirty="0"/>
          </a:p>
          <a:p>
            <a:pPr lvl="1"/>
            <a:r>
              <a:rPr lang="en-US" sz="2800" dirty="0"/>
              <a:t>Senator </a:t>
            </a:r>
            <a:r>
              <a:rPr lang="en-US" sz="2800" b="1" dirty="0"/>
              <a:t>Joseph McCarthy’s</a:t>
            </a:r>
            <a:r>
              <a:rPr lang="en-US" sz="2800" dirty="0"/>
              <a:t> wanted to stop the spread of communism in the U.S.</a:t>
            </a:r>
          </a:p>
          <a:p>
            <a:pPr lvl="1"/>
            <a:r>
              <a:rPr lang="en-US" sz="2800" dirty="0"/>
              <a:t>McCarthy made statements about alleged communist infiltration of the U.S. government and U.S. Army</a:t>
            </a:r>
          </a:p>
          <a:p>
            <a:pPr lvl="1"/>
            <a:r>
              <a:rPr lang="en-US" sz="2800" dirty="0"/>
              <a:t>Ultimately McCarthy’s statements violated the rights of many U.S. citizens (even communists) and many of his accusations were wrong.</a:t>
            </a:r>
          </a:p>
          <a:p>
            <a:pPr lvl="1"/>
            <a:r>
              <a:rPr lang="en-US" sz="2800" b="1" dirty="0"/>
              <a:t>McCarthyism</a:t>
            </a:r>
            <a:r>
              <a:rPr lang="en-US" sz="2800" dirty="0"/>
              <a:t> is when someone makes unfair accusations of guilt but he or she uses improper investigative practices to prove the guilt.</a:t>
            </a:r>
          </a:p>
          <a:p>
            <a:endParaRPr lang="en-US" dirty="0"/>
          </a:p>
        </p:txBody>
      </p:sp>
    </p:spTree>
    <p:extLst>
      <p:ext uri="{BB962C8B-B14F-4D97-AF65-F5344CB8AC3E}">
        <p14:creationId xmlns:p14="http://schemas.microsoft.com/office/powerpoint/2010/main" val="84258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5943600" cy="6858000"/>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0"/>
            <a:ext cx="6248400" cy="6858000"/>
          </a:xfrm>
          <a:prstGeom prst="rect">
            <a:avLst/>
          </a:prstGeom>
        </p:spPr>
      </p:pic>
    </p:spTree>
    <p:extLst>
      <p:ext uri="{BB962C8B-B14F-4D97-AF65-F5344CB8AC3E}">
        <p14:creationId xmlns:p14="http://schemas.microsoft.com/office/powerpoint/2010/main" val="40579920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040414" cy="68580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414" y="0"/>
            <a:ext cx="4151586" cy="6858000"/>
          </a:xfrm>
          <a:prstGeom prst="rect">
            <a:avLst/>
          </a:prstGeom>
        </p:spPr>
      </p:pic>
    </p:spTree>
    <p:extLst>
      <p:ext uri="{BB962C8B-B14F-4D97-AF65-F5344CB8AC3E}">
        <p14:creationId xmlns:p14="http://schemas.microsoft.com/office/powerpoint/2010/main" val="10764095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Major Domestic Issues (SSUSH20b)</a:t>
            </a:r>
            <a:endParaRPr lang="en-US" dirty="0"/>
          </a:p>
        </p:txBody>
      </p:sp>
      <p:sp>
        <p:nvSpPr>
          <p:cNvPr id="3" name="Content Placeholder 2"/>
          <p:cNvSpPr>
            <a:spLocks noGrp="1"/>
          </p:cNvSpPr>
          <p:nvPr>
            <p:ph idx="1"/>
          </p:nvPr>
        </p:nvSpPr>
        <p:spPr>
          <a:xfrm>
            <a:off x="1103312" y="2052918"/>
            <a:ext cx="10531640" cy="4195481"/>
          </a:xfrm>
        </p:spPr>
        <p:txBody>
          <a:bodyPr>
            <a:normAutofit fontScale="92500" lnSpcReduction="10000"/>
          </a:bodyPr>
          <a:lstStyle/>
          <a:p>
            <a:r>
              <a:rPr lang="en-US" sz="2800" b="1" dirty="0"/>
              <a:t>National Intestate and Defense Highways Act (SSUSH20b)</a:t>
            </a:r>
            <a:endParaRPr lang="en-US" sz="2800" dirty="0"/>
          </a:p>
          <a:p>
            <a:pPr lvl="1"/>
            <a:r>
              <a:rPr lang="en-US" sz="2800" dirty="0"/>
              <a:t>The baby boom and </a:t>
            </a:r>
            <a:r>
              <a:rPr lang="en-US" sz="2800" dirty="0" err="1"/>
              <a:t>Levittowns</a:t>
            </a:r>
            <a:r>
              <a:rPr lang="en-US" sz="2800" dirty="0"/>
              <a:t> led to a need for more cars and roads.</a:t>
            </a:r>
          </a:p>
          <a:p>
            <a:pPr lvl="1"/>
            <a:r>
              <a:rPr lang="en-US" sz="2800" dirty="0"/>
              <a:t>Congress passed the </a:t>
            </a:r>
            <a:r>
              <a:rPr lang="en-US" sz="2800" b="1" dirty="0"/>
              <a:t>Interstate Highway</a:t>
            </a:r>
            <a:r>
              <a:rPr lang="en-US" sz="2800" dirty="0"/>
              <a:t> </a:t>
            </a:r>
            <a:r>
              <a:rPr lang="en-US" sz="2800" b="1" dirty="0"/>
              <a:t>Act</a:t>
            </a:r>
            <a:r>
              <a:rPr lang="en-US" sz="2800" dirty="0"/>
              <a:t>, authorizing the construction of a national network of highways to connect every major city in America. </a:t>
            </a:r>
          </a:p>
          <a:p>
            <a:pPr lvl="1"/>
            <a:r>
              <a:rPr lang="en-US" sz="2800" dirty="0"/>
              <a:t>In all, 41,000 miles of new expressways, or freeways, were built.</a:t>
            </a:r>
          </a:p>
          <a:p>
            <a:pPr lvl="1"/>
            <a:r>
              <a:rPr lang="en-US" sz="2800" dirty="0"/>
              <a:t>It was also create as a system of highways for strategic transportation of troops and supplies. </a:t>
            </a:r>
          </a:p>
          <a:p>
            <a:endParaRPr lang="en-US" dirty="0"/>
          </a:p>
        </p:txBody>
      </p:sp>
    </p:spTree>
    <p:extLst>
      <p:ext uri="{BB962C8B-B14F-4D97-AF65-F5344CB8AC3E}">
        <p14:creationId xmlns:p14="http://schemas.microsoft.com/office/powerpoint/2010/main" val="37695711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sz="2800" dirty="0"/>
              <a:t>How did the G. I. Bill impact Americans?</a:t>
            </a:r>
          </a:p>
          <a:p>
            <a:pPr marL="514350" lvl="0" indent="-514350">
              <a:buFont typeface="+mj-lt"/>
              <a:buAutoNum type="arabicPeriod"/>
            </a:pPr>
            <a:r>
              <a:rPr lang="en-US" sz="2800" dirty="0"/>
              <a:t> How President Truman impact the Civil Rights Movement?</a:t>
            </a:r>
          </a:p>
          <a:p>
            <a:pPr marL="514350" lvl="0" indent="-514350">
              <a:buFont typeface="+mj-lt"/>
              <a:buAutoNum type="arabicPeriod"/>
            </a:pPr>
            <a:r>
              <a:rPr lang="en-US" sz="2800" dirty="0"/>
              <a:t> How did Joseph McCarthy impact the Cold War?</a:t>
            </a:r>
          </a:p>
          <a:p>
            <a:pPr marL="514350" lvl="0" indent="-514350">
              <a:buFont typeface="+mj-lt"/>
              <a:buAutoNum type="arabicPeriod"/>
            </a:pPr>
            <a:r>
              <a:rPr lang="en-US" sz="2800" dirty="0"/>
              <a:t> Define: McCarthyism</a:t>
            </a:r>
          </a:p>
          <a:p>
            <a:pPr marL="514350" lvl="0" indent="-514350">
              <a:buFont typeface="+mj-lt"/>
              <a:buAutoNum type="arabicPeriod"/>
            </a:pPr>
            <a:r>
              <a:rPr lang="en-US" sz="2800" dirty="0"/>
              <a:t> What was the significance of the National Interstate and Defense Highways Act?</a:t>
            </a:r>
          </a:p>
          <a:p>
            <a:endParaRPr lang="en-US" dirty="0"/>
          </a:p>
        </p:txBody>
      </p:sp>
    </p:spTree>
    <p:extLst>
      <p:ext uri="{BB962C8B-B14F-4D97-AF65-F5344CB8AC3E}">
        <p14:creationId xmlns:p14="http://schemas.microsoft.com/office/powerpoint/2010/main" val="10793844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9512703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5238750" cy="68580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8750" y="0"/>
            <a:ext cx="6953250" cy="6858000"/>
          </a:xfrm>
          <a:prstGeom prst="rect">
            <a:avLst/>
          </a:prstGeom>
        </p:spPr>
      </p:pic>
    </p:spTree>
    <p:extLst>
      <p:ext uri="{BB962C8B-B14F-4D97-AF65-F5344CB8AC3E}">
        <p14:creationId xmlns:p14="http://schemas.microsoft.com/office/powerpoint/2010/main" val="24661601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Major Domestic Issues (SSUSH20b)</a:t>
            </a:r>
            <a:endParaRPr lang="en-US" dirty="0"/>
          </a:p>
        </p:txBody>
      </p:sp>
      <p:sp>
        <p:nvSpPr>
          <p:cNvPr id="3" name="Content Placeholder 2"/>
          <p:cNvSpPr>
            <a:spLocks noGrp="1"/>
          </p:cNvSpPr>
          <p:nvPr>
            <p:ph idx="1"/>
          </p:nvPr>
        </p:nvSpPr>
        <p:spPr>
          <a:xfrm>
            <a:off x="1103312" y="2052918"/>
            <a:ext cx="10720826" cy="4195481"/>
          </a:xfrm>
        </p:spPr>
        <p:txBody>
          <a:bodyPr>
            <a:noAutofit/>
          </a:bodyPr>
          <a:lstStyle/>
          <a:p>
            <a:r>
              <a:rPr lang="en-US" sz="2800" b="1" dirty="0"/>
              <a:t>Brown v. Board of Education (SSUSH20b)</a:t>
            </a:r>
            <a:endParaRPr lang="en-US" sz="2800" dirty="0"/>
          </a:p>
          <a:p>
            <a:pPr lvl="1"/>
            <a:r>
              <a:rPr lang="en-US" sz="2800" dirty="0"/>
              <a:t>U.S.  Supreme Court declared that</a:t>
            </a:r>
            <a:r>
              <a:rPr lang="en-US" sz="2800" b="1" i="1" dirty="0"/>
              <a:t> </a:t>
            </a:r>
            <a:r>
              <a:rPr lang="en-US" sz="2800" dirty="0"/>
              <a:t>state laws establishing “separate but equal”</a:t>
            </a:r>
            <a:r>
              <a:rPr lang="en-US" sz="2800" b="1" i="1" dirty="0"/>
              <a:t> </a:t>
            </a:r>
            <a:r>
              <a:rPr lang="en-US" sz="2800" dirty="0"/>
              <a:t>public schools denied African American</a:t>
            </a:r>
            <a:r>
              <a:rPr lang="en-US" sz="2800" b="1" i="1" dirty="0"/>
              <a:t> </a:t>
            </a:r>
            <a:r>
              <a:rPr lang="en-US" sz="2800" dirty="0"/>
              <a:t>students the equal education</a:t>
            </a:r>
          </a:p>
          <a:p>
            <a:pPr lvl="1"/>
            <a:r>
              <a:rPr lang="en-US" sz="2800" dirty="0"/>
              <a:t>The decision</a:t>
            </a:r>
            <a:r>
              <a:rPr lang="en-US" sz="2800" b="1" i="1" dirty="0"/>
              <a:t> </a:t>
            </a:r>
            <a:r>
              <a:rPr lang="en-US" sz="2800" dirty="0"/>
              <a:t>reversed the </a:t>
            </a:r>
            <a:r>
              <a:rPr lang="en-US" sz="2800" b="1" i="1" dirty="0"/>
              <a:t>Plessy v. Ferguson</a:t>
            </a:r>
            <a:r>
              <a:rPr lang="en-US" sz="2800" i="1" dirty="0"/>
              <a:t> </a:t>
            </a:r>
            <a:r>
              <a:rPr lang="en-US" sz="2800" dirty="0"/>
              <a:t>case in 1896. </a:t>
            </a:r>
          </a:p>
        </p:txBody>
      </p:sp>
    </p:spTree>
    <p:extLst>
      <p:ext uri="{BB962C8B-B14F-4D97-AF65-F5344CB8AC3E}">
        <p14:creationId xmlns:p14="http://schemas.microsoft.com/office/powerpoint/2010/main" val="4713324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Major Domestic Issues (SSUSH20b)</a:t>
            </a:r>
            <a:endParaRPr lang="en-US" dirty="0"/>
          </a:p>
        </p:txBody>
      </p:sp>
      <p:sp>
        <p:nvSpPr>
          <p:cNvPr id="3" name="Content Placeholder 2"/>
          <p:cNvSpPr>
            <a:spLocks noGrp="1"/>
          </p:cNvSpPr>
          <p:nvPr>
            <p:ph idx="1"/>
          </p:nvPr>
        </p:nvSpPr>
        <p:spPr/>
        <p:txBody>
          <a:bodyPr/>
          <a:lstStyle/>
          <a:p>
            <a:pPr lvl="1"/>
            <a:r>
              <a:rPr lang="en-US" sz="2800" dirty="0"/>
              <a:t>The governor of</a:t>
            </a:r>
            <a:r>
              <a:rPr lang="en-US" sz="2800" b="1" i="1" dirty="0"/>
              <a:t> </a:t>
            </a:r>
            <a:r>
              <a:rPr lang="en-US" sz="2800" dirty="0"/>
              <a:t>Arkansas refused to follow the decision and ordered the National Guard to keep nine African American students from attending Little Rock’s  Central High School</a:t>
            </a:r>
          </a:p>
          <a:p>
            <a:r>
              <a:rPr lang="en-US" sz="2800" dirty="0"/>
              <a:t>President Eisenhower sent federal troops to Little Rock to force the high school to integrate</a:t>
            </a:r>
          </a:p>
          <a:p>
            <a:endParaRPr lang="en-US" dirty="0"/>
          </a:p>
        </p:txBody>
      </p:sp>
    </p:spTree>
    <p:extLst>
      <p:ext uri="{BB962C8B-B14F-4D97-AF65-F5344CB8AC3E}">
        <p14:creationId xmlns:p14="http://schemas.microsoft.com/office/powerpoint/2010/main" val="37162012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5644056"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055" y="0"/>
            <a:ext cx="6547945" cy="6858000"/>
          </a:xfrm>
          <a:prstGeom prst="rect">
            <a:avLst/>
          </a:prstGeom>
        </p:spPr>
      </p:pic>
    </p:spTree>
    <p:extLst>
      <p:ext uri="{BB962C8B-B14F-4D97-AF65-F5344CB8AC3E}">
        <p14:creationId xmlns:p14="http://schemas.microsoft.com/office/powerpoint/2010/main" val="203202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Influence of Sputnik (SSUSH20c</a:t>
            </a:r>
            <a:r>
              <a:rPr lang="en-US" b="1" dirty="0" smtClean="0"/>
              <a:t>)</a:t>
            </a:r>
            <a:endParaRPr lang="en-US" dirty="0"/>
          </a:p>
        </p:txBody>
      </p:sp>
      <p:sp>
        <p:nvSpPr>
          <p:cNvPr id="3" name="Content Placeholder 2"/>
          <p:cNvSpPr>
            <a:spLocks noGrp="1"/>
          </p:cNvSpPr>
          <p:nvPr>
            <p:ph idx="1"/>
          </p:nvPr>
        </p:nvSpPr>
        <p:spPr>
          <a:xfrm>
            <a:off x="1103312" y="2052918"/>
            <a:ext cx="10594702" cy="4426710"/>
          </a:xfrm>
        </p:spPr>
        <p:txBody>
          <a:bodyPr>
            <a:normAutofit fontScale="92500" lnSpcReduction="10000"/>
          </a:bodyPr>
          <a:lstStyle/>
          <a:p>
            <a:pPr lvl="0"/>
            <a:r>
              <a:rPr lang="en-US" sz="2800" dirty="0"/>
              <a:t>In 1957, the Soviet Union launched the first artificial satellite called Sputnik.</a:t>
            </a:r>
          </a:p>
          <a:p>
            <a:pPr lvl="0"/>
            <a:r>
              <a:rPr lang="en-US" sz="2800" dirty="0"/>
              <a:t>Americans believed the United States had “fallen behind” the Soviet Union in terms of understanding science and the uses of technology.</a:t>
            </a:r>
          </a:p>
          <a:p>
            <a:pPr lvl="0"/>
            <a:r>
              <a:rPr lang="en-US" sz="2800" dirty="0"/>
              <a:t>Americans also feared that the Soviet Union could use rockets to launch nuclear weapons</a:t>
            </a:r>
          </a:p>
          <a:p>
            <a:pPr lvl="0"/>
            <a:r>
              <a:rPr lang="en-US" sz="2800" dirty="0"/>
              <a:t>U.S. government increases spending on education, especially in mathematics and science, and on national military defense programs </a:t>
            </a:r>
          </a:p>
          <a:p>
            <a:endParaRPr lang="en-US" dirty="0"/>
          </a:p>
        </p:txBody>
      </p:sp>
    </p:spTree>
    <p:extLst>
      <p:ext uri="{BB962C8B-B14F-4D97-AF65-F5344CB8AC3E}">
        <p14:creationId xmlns:p14="http://schemas.microsoft.com/office/powerpoint/2010/main" val="27170229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sz="2800" dirty="0"/>
              <a:t>What was the significance of Brown v. Board of Education?</a:t>
            </a:r>
          </a:p>
          <a:p>
            <a:pPr marL="457200" lvl="0" indent="-457200">
              <a:buFont typeface="+mj-lt"/>
              <a:buAutoNum type="arabicPeriod"/>
            </a:pPr>
            <a:r>
              <a:rPr lang="en-US" sz="2800" dirty="0"/>
              <a:t> What court case was overruled by Brown v. Board of Education?</a:t>
            </a:r>
          </a:p>
          <a:p>
            <a:pPr marL="457200" lvl="0" indent="-457200">
              <a:buFont typeface="+mj-lt"/>
              <a:buAutoNum type="arabicPeriod"/>
            </a:pPr>
            <a:r>
              <a:rPr lang="en-US" sz="2800" dirty="0"/>
              <a:t> What was Sputnik?</a:t>
            </a:r>
          </a:p>
          <a:p>
            <a:pPr marL="457200" lvl="0" indent="-457200">
              <a:buFont typeface="+mj-lt"/>
              <a:buAutoNum type="arabicPeriod"/>
            </a:pPr>
            <a:r>
              <a:rPr lang="en-US" sz="2800" dirty="0"/>
              <a:t> How did Sputnik impact American Society?</a:t>
            </a:r>
          </a:p>
          <a:p>
            <a:endParaRPr lang="en-US" dirty="0"/>
          </a:p>
        </p:txBody>
      </p:sp>
    </p:spTree>
    <p:extLst>
      <p:ext uri="{BB962C8B-B14F-4D97-AF65-F5344CB8AC3E}">
        <p14:creationId xmlns:p14="http://schemas.microsoft.com/office/powerpoint/2010/main" val="128407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6479628" cy="6858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628" y="0"/>
            <a:ext cx="5712372" cy="6858000"/>
          </a:xfrm>
          <a:prstGeom prst="rect">
            <a:avLst/>
          </a:prstGeom>
        </p:spPr>
      </p:pic>
    </p:spTree>
    <p:extLst>
      <p:ext uri="{BB962C8B-B14F-4D97-AF65-F5344CB8AC3E}">
        <p14:creationId xmlns:p14="http://schemas.microsoft.com/office/powerpoint/2010/main" val="1939424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6006662"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662" y="0"/>
            <a:ext cx="6185338" cy="6858000"/>
          </a:xfrm>
          <a:prstGeom prst="rect">
            <a:avLst/>
          </a:prstGeom>
        </p:spPr>
      </p:pic>
    </p:spTree>
    <p:extLst>
      <p:ext uri="{BB962C8B-B14F-4D97-AF65-F5344CB8AC3E}">
        <p14:creationId xmlns:p14="http://schemas.microsoft.com/office/powerpoint/2010/main" val="20952404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3528</TotalTime>
  <Words>2320</Words>
  <Application>Microsoft Office PowerPoint</Application>
  <PresentationFormat>Widescreen</PresentationFormat>
  <Paragraphs>202</Paragraphs>
  <Slides>79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79</vt:i4>
      </vt:variant>
    </vt:vector>
  </HeadingPairs>
  <TitlesOfParts>
    <vt:vector size="86" baseType="lpstr">
      <vt:lpstr>Arial</vt:lpstr>
      <vt:lpstr>Calibri</vt:lpstr>
      <vt:lpstr>Calibri Light</vt:lpstr>
      <vt:lpstr>Century Gothic</vt:lpstr>
      <vt:lpstr>Wingdings 3</vt:lpstr>
      <vt:lpstr>Ion</vt:lpstr>
      <vt:lpstr>Office Theme</vt:lpstr>
      <vt:lpstr>World War II and Cold War</vt:lpstr>
      <vt:lpstr>Standards</vt:lpstr>
      <vt:lpstr>Key Concepts</vt:lpstr>
      <vt:lpstr>PowerPoint Presentation</vt:lpstr>
      <vt:lpstr>PowerPoint Presentation</vt:lpstr>
      <vt:lpstr>World War II (SSUSH19a)</vt:lpstr>
      <vt:lpstr>PowerPoint Presentation</vt:lpstr>
      <vt:lpstr>PowerPoint Presentation</vt:lpstr>
      <vt:lpstr>PowerPoint Presentation</vt:lpstr>
      <vt:lpstr>Document Analysis</vt:lpstr>
      <vt:lpstr>World War II (SSUSH19a) </vt:lpstr>
      <vt:lpstr>PowerPoint Presentation</vt:lpstr>
      <vt:lpstr>PowerPoint Presentation</vt:lpstr>
      <vt:lpstr>The Pacific Theater (SSUSH19b) </vt:lpstr>
      <vt:lpstr>PowerPoint Presentation</vt:lpstr>
      <vt:lpstr>PowerPoint Presentation</vt:lpstr>
      <vt:lpstr>PowerPoint Presentation</vt:lpstr>
      <vt:lpstr>PowerPoint Presentation</vt:lpstr>
      <vt:lpstr>PowerPoint Presentation</vt:lpstr>
      <vt:lpstr>The Pacific Theater (SSUSH19b)</vt:lpstr>
      <vt:lpstr>The Pacific Theater (SSUSH19b) </vt:lpstr>
      <vt:lpstr>Review Questions</vt:lpstr>
      <vt:lpstr>PowerPoint Presentation</vt:lpstr>
      <vt:lpstr>PowerPoint Presentation</vt:lpstr>
      <vt:lpstr>PowerPoint Presentation</vt:lpstr>
      <vt:lpstr>PowerPoint Presentation</vt:lpstr>
      <vt:lpstr>PowerPoint Presentation</vt:lpstr>
      <vt:lpstr>The European Theater (SSUSH19c) </vt:lpstr>
      <vt:lpstr>PowerPoint Presentation</vt:lpstr>
      <vt:lpstr>PowerPoint Presentation</vt:lpstr>
      <vt:lpstr>The European Theater (SSUSH19c) </vt:lpstr>
      <vt:lpstr>PowerPoint Presentation</vt:lpstr>
      <vt:lpstr>PowerPoint Presentation</vt:lpstr>
      <vt:lpstr>PowerPoint Presentation</vt:lpstr>
      <vt:lpstr>Domestic Impact of World War II (SSUSH19d) </vt:lpstr>
      <vt:lpstr>Domestic Impact of World War II (SSUSH19d) </vt:lpstr>
      <vt:lpstr>Domestic Impact of World War II (SSUSH19d)</vt:lpstr>
      <vt:lpstr>PowerPoint Presentation</vt:lpstr>
      <vt:lpstr>PowerPoint Presentation</vt:lpstr>
      <vt:lpstr>PowerPoint Presentation</vt:lpstr>
      <vt:lpstr>Roosevelt’s use of Executive Powers (SSUSH19e) </vt:lpstr>
      <vt:lpstr>Roosevelt’s use of Executive Powers (SSUSH19e) </vt:lpstr>
      <vt:lpstr>PowerPoint Presentation</vt:lpstr>
      <vt:lpstr>PowerPoint Presentation</vt:lpstr>
      <vt:lpstr>PowerPoint Presentation</vt:lpstr>
      <vt:lpstr>Roosevelt’s use of Executive Powers (SSUSH19e) </vt:lpstr>
      <vt:lpstr>Review Questions</vt:lpstr>
      <vt:lpstr>PowerPoint Presentation</vt:lpstr>
      <vt:lpstr>PowerPoint Presentation</vt:lpstr>
      <vt:lpstr>PowerPoint Presentation</vt:lpstr>
      <vt:lpstr>PowerPoint Presentation</vt:lpstr>
      <vt:lpstr>The Cold War (SSUSH20a)</vt:lpstr>
      <vt:lpstr>Document Analysis</vt:lpstr>
      <vt:lpstr>Cold War Foreign Policy (SSUSH20a) </vt:lpstr>
      <vt:lpstr>PowerPoint Presentation</vt:lpstr>
      <vt:lpstr>PowerPoint Presentation</vt:lpstr>
      <vt:lpstr>Cold War Foreign Policy (SSUSH20a) </vt:lpstr>
      <vt:lpstr>PowerPoint Presentation</vt:lpstr>
      <vt:lpstr>Cold War Foreign Policy (SSUSH20a) </vt:lpstr>
      <vt:lpstr>PowerPoint Presentation</vt:lpstr>
      <vt:lpstr>Cold War Foreign Policy (SSUSH20a) </vt:lpstr>
      <vt:lpstr>Review Questions</vt:lpstr>
      <vt:lpstr>PowerPoint Presentation</vt:lpstr>
      <vt:lpstr>Major Domestic Issues (SSUSH20b) </vt:lpstr>
      <vt:lpstr>PowerPoint Presentation</vt:lpstr>
      <vt:lpstr>Major Domestic Issues (SSUSH20b)</vt:lpstr>
      <vt:lpstr>Document Analysis </vt:lpstr>
      <vt:lpstr>PowerPoint Presentation</vt:lpstr>
      <vt:lpstr>Major Domestic Issues (SSUSH20b)</vt:lpstr>
      <vt:lpstr>PowerPoint Presentation</vt:lpstr>
      <vt:lpstr>Major Domestic Issues (SSUSH20b)</vt:lpstr>
      <vt:lpstr>Review Questions</vt:lpstr>
      <vt:lpstr>PowerPoint Presentation</vt:lpstr>
      <vt:lpstr>PowerPoint Presentation</vt:lpstr>
      <vt:lpstr>Major Domestic Issues (SSUSH20b)</vt:lpstr>
      <vt:lpstr>Major Domestic Issues (SSUSH20b)</vt:lpstr>
      <vt:lpstr>PowerPoint Presentation</vt:lpstr>
      <vt:lpstr>The Influence of Sputnik (SSUSH20c)</vt:lpstr>
      <vt:lpstr>Review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and Cold War</dc:title>
  <dc:creator>Brock</dc:creator>
  <cp:lastModifiedBy>Benjamin Willis</cp:lastModifiedBy>
  <cp:revision>18</cp:revision>
  <dcterms:created xsi:type="dcterms:W3CDTF">2017-08-05T11:15:50Z</dcterms:created>
  <dcterms:modified xsi:type="dcterms:W3CDTF">2018-04-27T13:37:17Z</dcterms:modified>
</cp:coreProperties>
</file>